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29"/>
  </p:notesMasterIdLst>
  <p:handoutMasterIdLst>
    <p:handoutMasterId r:id="rId130"/>
  </p:handoutMasterIdLst>
  <p:sldIdLst>
    <p:sldId id="269" r:id="rId2"/>
    <p:sldId id="1514" r:id="rId3"/>
    <p:sldId id="279" r:id="rId4"/>
    <p:sldId id="1410" r:id="rId5"/>
    <p:sldId id="1411" r:id="rId6"/>
    <p:sldId id="1412" r:id="rId7"/>
    <p:sldId id="1413" r:id="rId8"/>
    <p:sldId id="1414" r:id="rId9"/>
    <p:sldId id="1415" r:id="rId10"/>
    <p:sldId id="1416" r:id="rId11"/>
    <p:sldId id="1417" r:id="rId12"/>
    <p:sldId id="1519" r:id="rId13"/>
    <p:sldId id="1525" r:id="rId14"/>
    <p:sldId id="1526" r:id="rId15"/>
    <p:sldId id="1531" r:id="rId16"/>
    <p:sldId id="1527" r:id="rId17"/>
    <p:sldId id="1528" r:id="rId18"/>
    <p:sldId id="1529" r:id="rId19"/>
    <p:sldId id="1530" r:id="rId20"/>
    <p:sldId id="1534" r:id="rId21"/>
    <p:sldId id="1532" r:id="rId22"/>
    <p:sldId id="1538" r:id="rId23"/>
    <p:sldId id="1535" r:id="rId24"/>
    <p:sldId id="1536" r:id="rId25"/>
    <p:sldId id="1537" r:id="rId26"/>
    <p:sldId id="260" r:id="rId27"/>
    <p:sldId id="1026" r:id="rId28"/>
    <p:sldId id="1282" r:id="rId29"/>
    <p:sldId id="1051" r:id="rId30"/>
    <p:sldId id="1052" r:id="rId31"/>
    <p:sldId id="1409" r:id="rId32"/>
    <p:sldId id="1284" r:id="rId33"/>
    <p:sldId id="1524" r:id="rId34"/>
    <p:sldId id="1055" r:id="rId35"/>
    <p:sldId id="1054" r:id="rId36"/>
    <p:sldId id="1053" r:id="rId37"/>
    <p:sldId id="1539" r:id="rId38"/>
    <p:sldId id="1540" r:id="rId39"/>
    <p:sldId id="1541" r:id="rId40"/>
    <p:sldId id="1542" r:id="rId41"/>
    <p:sldId id="1543" r:id="rId42"/>
    <p:sldId id="1402" r:id="rId43"/>
    <p:sldId id="1028" r:id="rId44"/>
    <p:sldId id="1029" r:id="rId45"/>
    <p:sldId id="1056" r:id="rId46"/>
    <p:sldId id="1523" r:id="rId47"/>
    <p:sldId id="763" r:id="rId48"/>
    <p:sldId id="765" r:id="rId49"/>
    <p:sldId id="1057" r:id="rId50"/>
    <p:sldId id="1030" r:id="rId51"/>
    <p:sldId id="1404" r:id="rId52"/>
    <p:sldId id="1520" r:id="rId53"/>
    <p:sldId id="1423" r:id="rId54"/>
    <p:sldId id="1425" r:id="rId55"/>
    <p:sldId id="1426" r:id="rId56"/>
    <p:sldId id="1427" r:id="rId57"/>
    <p:sldId id="1428" r:id="rId58"/>
    <p:sldId id="1429" r:id="rId59"/>
    <p:sldId id="1430" r:id="rId60"/>
    <p:sldId id="1431" r:id="rId61"/>
    <p:sldId id="1432" r:id="rId62"/>
    <p:sldId id="1433" r:id="rId63"/>
    <p:sldId id="1434" r:id="rId64"/>
    <p:sldId id="1435" r:id="rId65"/>
    <p:sldId id="1436" r:id="rId66"/>
    <p:sldId id="1437" r:id="rId67"/>
    <p:sldId id="1438" r:id="rId68"/>
    <p:sldId id="1424" r:id="rId69"/>
    <p:sldId id="1441" r:id="rId70"/>
    <p:sldId id="1442" r:id="rId71"/>
    <p:sldId id="1443" r:id="rId72"/>
    <p:sldId id="1444" r:id="rId73"/>
    <p:sldId id="1445" r:id="rId74"/>
    <p:sldId id="1446" r:id="rId75"/>
    <p:sldId id="1447" r:id="rId76"/>
    <p:sldId id="1448" r:id="rId77"/>
    <p:sldId id="1449" r:id="rId78"/>
    <p:sldId id="1450" r:id="rId79"/>
    <p:sldId id="1451" r:id="rId80"/>
    <p:sldId id="1452" r:id="rId81"/>
    <p:sldId id="1453" r:id="rId82"/>
    <p:sldId id="1454" r:id="rId83"/>
    <p:sldId id="1455" r:id="rId84"/>
    <p:sldId id="1456" r:id="rId85"/>
    <p:sldId id="1457" r:id="rId86"/>
    <p:sldId id="1521" r:id="rId87"/>
    <p:sldId id="1458" r:id="rId88"/>
    <p:sldId id="1460" r:id="rId89"/>
    <p:sldId id="1461" r:id="rId90"/>
    <p:sldId id="1462" r:id="rId91"/>
    <p:sldId id="1463" r:id="rId92"/>
    <p:sldId id="1464" r:id="rId93"/>
    <p:sldId id="1465" r:id="rId94"/>
    <p:sldId id="1466" r:id="rId95"/>
    <p:sldId id="1467" r:id="rId96"/>
    <p:sldId id="1468" r:id="rId97"/>
    <p:sldId id="1469" r:id="rId98"/>
    <p:sldId id="1470" r:id="rId99"/>
    <p:sldId id="1471" r:id="rId100"/>
    <p:sldId id="1472" r:id="rId101"/>
    <p:sldId id="1473" r:id="rId102"/>
    <p:sldId id="1474" r:id="rId103"/>
    <p:sldId id="1475" r:id="rId104"/>
    <p:sldId id="1476" r:id="rId105"/>
    <p:sldId id="1477" r:id="rId106"/>
    <p:sldId id="1478" r:id="rId107"/>
    <p:sldId id="1479" r:id="rId108"/>
    <p:sldId id="1480" r:id="rId109"/>
    <p:sldId id="1481" r:id="rId110"/>
    <p:sldId id="1482" r:id="rId111"/>
    <p:sldId id="1483" r:id="rId112"/>
    <p:sldId id="1484" r:id="rId113"/>
    <p:sldId id="1522" r:id="rId114"/>
    <p:sldId id="1485" r:id="rId115"/>
    <p:sldId id="1486" r:id="rId116"/>
    <p:sldId id="1487" r:id="rId117"/>
    <p:sldId id="1488" r:id="rId118"/>
    <p:sldId id="1489" r:id="rId119"/>
    <p:sldId id="1490" r:id="rId120"/>
    <p:sldId id="1491" r:id="rId121"/>
    <p:sldId id="1492" r:id="rId122"/>
    <p:sldId id="1544" r:id="rId123"/>
    <p:sldId id="1493" r:id="rId124"/>
    <p:sldId id="1494" r:id="rId125"/>
    <p:sldId id="1495" r:id="rId126"/>
    <p:sldId id="1496" r:id="rId127"/>
    <p:sldId id="1406" r:id="rId128"/>
  </p:sldIdLst>
  <p:sldSz cx="12192000" cy="6858000"/>
  <p:notesSz cx="6858000" cy="9144000"/>
  <p:custDataLst>
    <p:tags r:id="rId1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F110940-1729-438E-A0C2-A953764DD24B}">
          <p14:sldIdLst>
            <p14:sldId id="269"/>
            <p14:sldId id="1514"/>
            <p14:sldId id="279"/>
            <p14:sldId id="1410"/>
            <p14:sldId id="1411"/>
            <p14:sldId id="1412"/>
            <p14:sldId id="1413"/>
            <p14:sldId id="1414"/>
            <p14:sldId id="1415"/>
            <p14:sldId id="1416"/>
            <p14:sldId id="1417"/>
            <p14:sldId id="1519"/>
            <p14:sldId id="1525"/>
            <p14:sldId id="1526"/>
            <p14:sldId id="1531"/>
            <p14:sldId id="1527"/>
            <p14:sldId id="1528"/>
            <p14:sldId id="1529"/>
            <p14:sldId id="1530"/>
            <p14:sldId id="1534"/>
            <p14:sldId id="1532"/>
            <p14:sldId id="1538"/>
            <p14:sldId id="1535"/>
            <p14:sldId id="1536"/>
            <p14:sldId id="1537"/>
            <p14:sldId id="260"/>
            <p14:sldId id="1026"/>
            <p14:sldId id="1282"/>
            <p14:sldId id="1051"/>
            <p14:sldId id="1052"/>
            <p14:sldId id="1409"/>
            <p14:sldId id="1284"/>
            <p14:sldId id="1524"/>
            <p14:sldId id="1055"/>
            <p14:sldId id="1054"/>
            <p14:sldId id="1053"/>
            <p14:sldId id="1539"/>
            <p14:sldId id="1540"/>
            <p14:sldId id="1541"/>
            <p14:sldId id="1542"/>
            <p14:sldId id="1543"/>
            <p14:sldId id="1402"/>
            <p14:sldId id="1028"/>
            <p14:sldId id="1029"/>
            <p14:sldId id="1056"/>
            <p14:sldId id="1523"/>
            <p14:sldId id="763"/>
            <p14:sldId id="765"/>
            <p14:sldId id="1057"/>
            <p14:sldId id="1030"/>
            <p14:sldId id="1404"/>
            <p14:sldId id="1520"/>
            <p14:sldId id="1423"/>
            <p14:sldId id="1425"/>
            <p14:sldId id="1426"/>
            <p14:sldId id="1427"/>
            <p14:sldId id="1428"/>
            <p14:sldId id="1429"/>
            <p14:sldId id="1430"/>
            <p14:sldId id="1431"/>
            <p14:sldId id="1432"/>
            <p14:sldId id="1433"/>
            <p14:sldId id="1434"/>
            <p14:sldId id="1435"/>
            <p14:sldId id="1436"/>
            <p14:sldId id="1437"/>
            <p14:sldId id="1438"/>
            <p14:sldId id="1424"/>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521"/>
            <p14:sldId id="1458"/>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522"/>
            <p14:sldId id="1485"/>
            <p14:sldId id="1486"/>
            <p14:sldId id="1487"/>
            <p14:sldId id="1488"/>
            <p14:sldId id="1489"/>
            <p14:sldId id="1490"/>
            <p14:sldId id="1491"/>
            <p14:sldId id="1492"/>
            <p14:sldId id="1544"/>
            <p14:sldId id="1493"/>
            <p14:sldId id="1494"/>
            <p14:sldId id="1495"/>
            <p14:sldId id="1496"/>
            <p14:sldId id="1406"/>
          </p14:sldIdLst>
        </p14:section>
        <p14:section name="默认节" id="{29A64290-3EBE-499D-964C-D7306BE752A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307E"/>
    <a:srgbClr val="FAF4FF"/>
    <a:srgbClr val="B348FF"/>
    <a:srgbClr val="E7D1E7"/>
    <a:srgbClr val="F4D0FF"/>
    <a:srgbClr val="D9A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52" autoAdjust="0"/>
    <p:restoredTop sz="85613" autoAdjust="0"/>
  </p:normalViewPr>
  <p:slideViewPr>
    <p:cSldViewPr snapToGrid="0" snapToObjects="1">
      <p:cViewPr varScale="1">
        <p:scale>
          <a:sx n="103" d="100"/>
          <a:sy n="103" d="100"/>
        </p:scale>
        <p:origin x="760" y="184"/>
      </p:cViewPr>
      <p:guideLst/>
    </p:cSldViewPr>
  </p:slideViewPr>
  <p:outlineViewPr>
    <p:cViewPr>
      <p:scale>
        <a:sx n="33" d="100"/>
        <a:sy n="33" d="100"/>
      </p:scale>
      <p:origin x="0" y="-54584"/>
    </p:cViewPr>
  </p:outlin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3ACB44-B558-CB41-A8AA-FF9BB3BC7B7C}" type="datetimeFigureOut">
              <a:rPr kumimoji="1" lang="zh-CN" altLang="en-US" smtClean="0"/>
              <a:t>2025/6/21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69D672-5196-084C-885A-9C55CB94CE91}"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t>2025/6/21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aike.baidu.com/item/%E6%AD%A3%E4%BA%A4%E7%9B%B8%E7%A7%BB%E9%94%AE%E6%8E%A7/4009349"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baike.baidu.com/item/%E6%95%B0%E5%AD%97%E8%B0%83%E5%88%B6/7771412"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choseal.net.cn/news/169.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aike.baidu.com/item/%E6%8F%92%E5%A4%B4/10343171" TargetMode="External"/><Relationship Id="rId13" Type="http://schemas.openxmlformats.org/officeDocument/2006/relationships/hyperlink" Target="https://baike.baidu.com/item/%E7%BE%8E%E5%9B%BD%E7%94%B5%E5%AD%90%E5%B7%A5%E4%B8%9A%E5%8D%8F%E4%BC%9A/3931871" TargetMode="External"/><Relationship Id="rId3" Type="http://schemas.openxmlformats.org/officeDocument/2006/relationships/hyperlink" Target="https://baike.baidu.com/item/%E5%8F%8C%E7%BB%9E%E7%BA%BF/487416" TargetMode="External"/><Relationship Id="rId7" Type="http://schemas.openxmlformats.org/officeDocument/2006/relationships/hyperlink" Target="https://baike.baidu.com/item/%E4%BF%A1%E6%81%AF%E6%8F%92%E5%BA%A7/5902530" TargetMode="External"/><Relationship Id="rId12" Type="http://schemas.openxmlformats.org/officeDocument/2006/relationships/hyperlink" Target="https://baike.baidu.com/item/%E8%AE%A1%E7%AE%97%E6%9C%BA%E7%BD%91%E7%BB%9C/18763"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baike.baidu.com/item/%E5%B8%83%E7%BA%BF%E7%B3%BB%E7%BB%9F/1024733" TargetMode="External"/><Relationship Id="rId11" Type="http://schemas.openxmlformats.org/officeDocument/2006/relationships/hyperlink" Target="https://baike.baidu.com/item/%E7%94%B5%E4%BF%A1%E7%BD%91%E7%BB%9C/5122869" TargetMode="External"/><Relationship Id="rId5" Type="http://schemas.openxmlformats.org/officeDocument/2006/relationships/hyperlink" Target="https://baike.baidu.com/item/%E5%B1%8F%E8%94%BD%E5%8F%8C%E7%BB%9E%E7%BA%BF/8634072" TargetMode="External"/><Relationship Id="rId10" Type="http://schemas.openxmlformats.org/officeDocument/2006/relationships/hyperlink" Target="https://baike.baidu.com/item/FCC/2146" TargetMode="External"/><Relationship Id="rId4" Type="http://schemas.openxmlformats.org/officeDocument/2006/relationships/hyperlink" Target="https://baike.baidu.com/item/%E4%BB%A5%E5%A4%AA%E7%BD%91/99684" TargetMode="External"/><Relationship Id="rId9" Type="http://schemas.openxmlformats.org/officeDocument/2006/relationships/hyperlink" Target="https://baike.baidu.com/item/%E6%8F%92%E5%BA%A7/5342096" TargetMode="External"/><Relationship Id="rId14" Type="http://schemas.openxmlformats.org/officeDocument/2006/relationships/hyperlink" Target="https://baike.baidu.com/item/%E9%80%9A%E4%BF%A1%E6%8E%A5%E5%8F%A3"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4%BC%A0%E8%BE%93%E4%BB%8B%E8%B4%A8"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baike.baidu.com/item/%E5%8D%8A%E5%8F%8C%E5%B7%A5%E4%BC%A0%E8%BE%93"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DTE</a:t>
            </a:r>
            <a:r>
              <a:rPr lang="zh-CN" altLang="en-US" dirty="0"/>
              <a:t>： </a:t>
            </a:r>
            <a:endParaRPr lang="en-US" altLang="zh-CN" dirty="0"/>
          </a:p>
          <a:p>
            <a:r>
              <a:rPr lang="en-US" altLang="zh-CN" dirty="0"/>
              <a:t>DCE</a:t>
            </a:r>
            <a:r>
              <a:rPr lang="zh-CN" altLang="en-US" dirty="0"/>
              <a:t>： </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23</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24</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25</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3600" dirty="0">
                <a:solidFill>
                  <a:srgbClr val="FF0000"/>
                </a:solidFill>
                <a:latin typeface="黑体" panose="02010609060101010101" pitchFamily="49" charset="-122"/>
                <a:ea typeface="黑体" panose="02010609060101010101" pitchFamily="49" charset="-122"/>
              </a:rPr>
              <a:t>数据通信</a:t>
            </a:r>
            <a:r>
              <a:rPr lang="zh-CN" altLang="en-US" sz="3600" dirty="0">
                <a:latin typeface="黑体" panose="02010609060101010101" pitchFamily="49" charset="-122"/>
                <a:ea typeface="黑体" panose="02010609060101010101" pitchFamily="49" charset="-122"/>
              </a:rPr>
              <a:t>  指由源点产生的数据流，按照一定的通信协议，在信道中传送到终点的过程。主要是</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机</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或</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机</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通信。</a:t>
            </a:r>
          </a:p>
          <a:p>
            <a:pPr eaLnBrk="1" hangingPunct="1"/>
            <a:r>
              <a:rPr lang="zh-CN" altLang="en-US" sz="3600" dirty="0">
                <a:latin typeface="黑体" panose="02010609060101010101" pitchFamily="49" charset="-122"/>
                <a:ea typeface="黑体" panose="02010609060101010101" pitchFamily="49" charset="-122"/>
              </a:rPr>
              <a:t>数据通信以数据传输</a:t>
            </a:r>
            <a:r>
              <a:rPr lang="zh-CN" altLang="zh-CN" sz="3600" dirty="0">
                <a:latin typeface="黑体" panose="02010609060101010101" pitchFamily="49" charset="-122"/>
                <a:ea typeface="黑体" panose="02010609060101010101" pitchFamily="49" charset="-122"/>
              </a:rPr>
              <a:t>为基础</a:t>
            </a:r>
            <a:r>
              <a:rPr lang="zh-CN" altLang="en-US" sz="3600" dirty="0">
                <a:latin typeface="黑体" panose="02010609060101010101" pitchFamily="49" charset="-122"/>
                <a:ea typeface="黑体" panose="02010609060101010101" pitchFamily="49" charset="-122"/>
              </a:rPr>
              <a:t>，包括数据传输和数据交换，以及传输前后的数据处理。</a:t>
            </a:r>
            <a:endParaRPr lang="en-US" altLang="zh-CN" sz="3600" dirty="0">
              <a:latin typeface="黑体" panose="02010609060101010101" pitchFamily="49" charset="-122"/>
              <a:ea typeface="黑体" panose="02010609060101010101" pitchFamily="49" charset="-122"/>
            </a:endParaRPr>
          </a:p>
          <a:p>
            <a:pPr eaLnBrk="1" hangingPunct="1"/>
            <a:r>
              <a:rPr lang="zh-CN" altLang="en-US" sz="3600" dirty="0">
                <a:latin typeface="黑体" panose="02010609060101010101" pitchFamily="49" charset="-122"/>
                <a:ea typeface="黑体" panose="02010609060101010101" pitchFamily="49" charset="-122"/>
              </a:rPr>
              <a:t>数据通信离不开计算机，因此常把数据通信与计算机通信这两名词混用。</a:t>
            </a:r>
            <a:endParaRPr lang="en-US" altLang="zh-CN" sz="3600" dirty="0">
              <a:latin typeface="黑体" panose="02010609060101010101" pitchFamily="49" charset="-122"/>
              <a:ea typeface="黑体" panose="02010609060101010101" pitchFamily="49" charset="-122"/>
            </a:endParaRPr>
          </a:p>
          <a:p>
            <a:pPr eaLnBrk="1" hangingPunct="1">
              <a:lnSpc>
                <a:spcPts val="3000"/>
              </a:lnSpc>
            </a:pPr>
            <a:endParaRPr lang="en-US" altLang="zh-CN" sz="1400" dirty="0">
              <a:solidFill>
                <a:srgbClr val="0339D3"/>
              </a:solidFill>
              <a:ea typeface="黑体" panose="02010609060101010101" pitchFamily="49" charset="-122"/>
            </a:endParaRPr>
          </a:p>
          <a:p>
            <a:pPr eaLnBrk="1" hangingPunct="1">
              <a:lnSpc>
                <a:spcPts val="3000"/>
              </a:lnSpc>
            </a:pPr>
            <a:endParaRPr lang="en-US" altLang="zh-CN" sz="1400" dirty="0">
              <a:solidFill>
                <a:srgbClr val="0339D3"/>
              </a:solidFill>
              <a:ea typeface="黑体" panose="02010609060101010101" pitchFamily="49" charset="-122"/>
            </a:endParaRPr>
          </a:p>
          <a:p>
            <a:pPr eaLnBrk="1" hangingPunct="1">
              <a:lnSpc>
                <a:spcPts val="3000"/>
              </a:lnSpc>
            </a:pPr>
            <a:r>
              <a:rPr lang="zh-CN" altLang="en-US" sz="1400" dirty="0">
                <a:solidFill>
                  <a:srgbClr val="0339D3"/>
                </a:solidFill>
                <a:ea typeface="黑体" panose="02010609060101010101" pitchFamily="49" charset="-122"/>
              </a:rPr>
              <a:t>源系统</a:t>
            </a: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源点</a:t>
            </a:r>
            <a:r>
              <a:rPr lang="zh-CN" altLang="en-US" sz="1200" dirty="0">
                <a:ea typeface="黑体" panose="02010609060101010101" pitchFamily="49" charset="-122"/>
              </a:rPr>
              <a:t>　它是生成数据的设备。如计算机输出的数字比特流。</a:t>
            </a: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发送器</a:t>
            </a:r>
            <a:r>
              <a:rPr lang="zh-CN" altLang="en-US" sz="1200" dirty="0">
                <a:ea typeface="黑体" panose="02010609060101010101" pitchFamily="49" charset="-122"/>
              </a:rPr>
              <a:t>　通常源点生成的数据要通过发送器编码后才能够成为在传输系统中进行传输的电磁信号。典型的发送器是调制器，它将计算机输出的数字比特流转换成可在电话网上传输的模拟信号。</a:t>
            </a:r>
          </a:p>
          <a:p>
            <a:pPr eaLnBrk="1" hangingPunct="1">
              <a:lnSpc>
                <a:spcPts val="3000"/>
              </a:lnSpc>
            </a:pPr>
            <a:r>
              <a:rPr lang="zh-CN" altLang="en-US" sz="1400" dirty="0">
                <a:solidFill>
                  <a:srgbClr val="0339D3"/>
                </a:solidFill>
                <a:ea typeface="黑体" panose="02010609060101010101" pitchFamily="49" charset="-122"/>
              </a:rPr>
              <a:t>传输系统   </a:t>
            </a:r>
            <a:r>
              <a:rPr lang="zh-CN" altLang="en-US" sz="1400" dirty="0">
                <a:ea typeface="黑体" panose="02010609060101010101" pitchFamily="49" charset="-122"/>
              </a:rPr>
              <a:t>传输线或网络系统。</a:t>
            </a:r>
          </a:p>
          <a:p>
            <a:pPr eaLnBrk="1" hangingPunct="1">
              <a:lnSpc>
                <a:spcPts val="3000"/>
              </a:lnSpc>
            </a:pPr>
            <a:r>
              <a:rPr lang="zh-CN" altLang="en-US" sz="1400" dirty="0">
                <a:solidFill>
                  <a:srgbClr val="0339D3"/>
                </a:solidFill>
                <a:ea typeface="黑体" panose="02010609060101010101" pitchFamily="49" charset="-122"/>
              </a:rPr>
              <a:t>目的系统</a:t>
            </a: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接收器</a:t>
            </a:r>
            <a:r>
              <a:rPr lang="zh-CN" altLang="en-US" sz="1200" dirty="0">
                <a:ea typeface="黑体" panose="02010609060101010101" pitchFamily="49" charset="-122"/>
              </a:rPr>
              <a:t>　接收来自传输系统的信号，并将其转换成终点可处理的信息。典型的接收器是解调器，它把来自传输线路上的模拟信号进行解调，还原出发送端产生的数字比特流。</a:t>
            </a:r>
            <a:r>
              <a:rPr lang="zh-CN" altLang="en-US" sz="1200" dirty="0"/>
              <a:t> </a:t>
            </a:r>
            <a:endParaRPr lang="zh-CN" altLang="en-US" sz="1200" dirty="0">
              <a:ea typeface="黑体" panose="02010609060101010101" pitchFamily="49" charset="-122"/>
            </a:endParaRP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终点</a:t>
            </a:r>
            <a:r>
              <a:rPr lang="zh-CN" altLang="en-US" sz="1200" dirty="0">
                <a:ea typeface="黑体" panose="02010609060101010101" pitchFamily="49" charset="-122"/>
              </a:rPr>
              <a:t>　获取来自接收器数据的设备。</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26</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27</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28</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29</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图中分别是</a:t>
            </a:r>
            <a:r>
              <a:rPr lang="en-US" altLang="zh-CN" dirty="0"/>
              <a:t>RJ-45</a:t>
            </a:r>
            <a:r>
              <a:rPr lang="zh-CN" altLang="en-US" dirty="0"/>
              <a:t>接口，</a:t>
            </a:r>
            <a:r>
              <a:rPr lang="en-US" altLang="zh-CN" dirty="0"/>
              <a:t>RS-232-C</a:t>
            </a:r>
            <a:r>
              <a:rPr lang="zh-CN" altLang="en-US" dirty="0"/>
              <a:t>接口，光纤接口，</a:t>
            </a:r>
            <a:r>
              <a:rPr lang="en-US" altLang="zh-CN" dirty="0"/>
              <a:t>USB</a:t>
            </a:r>
            <a:r>
              <a:rPr lang="zh-CN" altLang="en-US" dirty="0"/>
              <a:t>接口，接口</a:t>
            </a:r>
            <a:r>
              <a:rPr lang="zh-CN" altLang="en-US" dirty="0">
                <a:solidFill>
                  <a:srgbClr val="FF0000"/>
                </a:solidFill>
              </a:rPr>
              <a:t>固定和锁定装置，可以</a:t>
            </a:r>
            <a:r>
              <a:rPr lang="en-US" altLang="zh-CN" dirty="0"/>
              <a:t>RS-232-C</a:t>
            </a:r>
            <a:r>
              <a:rPr lang="zh-CN" altLang="en-US" dirty="0"/>
              <a:t>接口为例说明</a:t>
            </a:r>
            <a:r>
              <a:rPr lang="zh-CN" altLang="en-US" dirty="0">
                <a:solidFill>
                  <a:srgbClr val="FF0000"/>
                </a:solidFill>
              </a:rPr>
              <a:t>引线数目和排列（</a:t>
            </a:r>
            <a:r>
              <a:rPr lang="en-US" altLang="zh-CN" dirty="0">
                <a:solidFill>
                  <a:srgbClr val="FF0000"/>
                </a:solidFill>
              </a:rPr>
              <a:t>2</a:t>
            </a:r>
            <a:r>
              <a:rPr lang="zh-CN" altLang="en-US" dirty="0">
                <a:solidFill>
                  <a:srgbClr val="FF0000"/>
                </a:solidFill>
              </a:rPr>
              <a:t>排，</a:t>
            </a:r>
            <a:r>
              <a:rPr lang="en-US" altLang="zh-CN" dirty="0">
                <a:solidFill>
                  <a:srgbClr val="FF0000"/>
                </a:solidFill>
              </a:rPr>
              <a:t>5+4</a:t>
            </a:r>
            <a:r>
              <a:rPr lang="zh-CN" altLang="en-US" dirty="0">
                <a:solidFill>
                  <a:srgbClr val="FF0000"/>
                </a:solidFill>
              </a:rPr>
              <a:t>）。</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31</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32</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33</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34</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35</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rPr>
              <a:t>没有调制过的信号传输为基带传输调制过的信号传输叫频带传输前者传输距离短，后者长。</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数字信号编码是要解决数字数据的数字信号表示问题，即通过对数字信号进行编码来表示数据。数字信号编码的工作一般由硬件完成，常用的编码方法有以下三种：不归零码、曼彻斯特编码、差分曼彻斯特编码。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不归零码，数字信号可以直接采用基带传输，基带传输是在线路中直接传送数字信号的电脉冲，是一种最简单的传输方式，近距离通信的局域网都采用基带传输。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曼彻斯特编码</a:t>
            </a:r>
            <a:r>
              <a:rPr lang="en-US" altLang="zh-CN" dirty="0"/>
              <a:t>(Manchester)</a:t>
            </a:r>
            <a:r>
              <a:rPr lang="zh-CN" altLang="en-US" dirty="0"/>
              <a:t>又称裂相码、同步码、相位编码，是一种用电平跳变来表示</a:t>
            </a:r>
            <a:r>
              <a:rPr lang="en-US" altLang="zh-CN" dirty="0"/>
              <a:t>1</a:t>
            </a:r>
            <a:r>
              <a:rPr lang="zh-CN" altLang="en-US" dirty="0"/>
              <a:t>或</a:t>
            </a:r>
            <a:r>
              <a:rPr lang="en-US" altLang="zh-CN" dirty="0"/>
              <a:t>0</a:t>
            </a:r>
            <a:r>
              <a:rPr lang="zh-CN" altLang="en-US" dirty="0"/>
              <a:t>的编码方法，其变化规则很简单，即每个码元均用两个不同相位的电平信号表示，也就是一个周期的方波，但</a:t>
            </a:r>
            <a:r>
              <a:rPr lang="en-US" altLang="zh-CN" dirty="0"/>
              <a:t>0</a:t>
            </a:r>
            <a:r>
              <a:rPr lang="zh-CN" altLang="en-US" dirty="0"/>
              <a:t>码和</a:t>
            </a:r>
            <a:r>
              <a:rPr lang="en-US" altLang="zh-CN" dirty="0"/>
              <a:t>1</a:t>
            </a:r>
            <a:r>
              <a:rPr lang="zh-CN" altLang="en-US" dirty="0"/>
              <a:t>码的相位正好相反。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由于曼彻斯特码在每个时钟位都必须有一次变化，因此，其编码的效率仅可达到</a:t>
            </a:r>
            <a:r>
              <a:rPr lang="en-US" altLang="zh-CN" dirty="0"/>
              <a:t>50%</a:t>
            </a:r>
            <a:r>
              <a:rPr lang="zh-CN" altLang="en-US" dirty="0"/>
              <a:t>左右差分曼彻斯特编码是一种使用中位转变来计时的编码方案。数据通过在数据位开始处加一转变来表示。令牌环局域网就利用差分曼彻斯特编码方案。差分曼彻斯特编码在 每个时钟周期的中间都有一次电平跳变，这个跳变做同步之用。 在每个时钟周期的起始处：跳变则说明该比特是</a:t>
            </a:r>
            <a:r>
              <a:rPr lang="en-US" altLang="zh-CN" dirty="0"/>
              <a:t>0</a:t>
            </a:r>
            <a:r>
              <a:rPr lang="zh-CN" altLang="en-US" dirty="0"/>
              <a:t>，不跳变则说明该比特是</a:t>
            </a:r>
            <a:r>
              <a:rPr lang="en-US" altLang="zh-CN" dirty="0"/>
              <a:t>1</a:t>
            </a:r>
            <a:r>
              <a:rPr lang="zh-CN" altLang="en-US" dirty="0"/>
              <a:t>。差分曼彻斯特编码的优点为：收发双方可以根据编码自带的时钟信号来保持同步，无需专门传递同步信号的线路，因此成本低；缺点为：实现技术复杂。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36</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BPSK (Binary Phase Shift Keying)-------</a:t>
            </a:r>
            <a:r>
              <a:rPr lang="zh-CN" altLang="en-US" dirty="0"/>
              <a:t>二进制相移键控。是把模拟信号转换成数据值的转换方式之一，利用偏离相位的复数波浪组合来表现信息键控移相方式。</a:t>
            </a:r>
            <a:r>
              <a:rPr lang="en-US" altLang="zh-CN" dirty="0"/>
              <a:t>BPSK</a:t>
            </a:r>
            <a:r>
              <a:rPr lang="zh-CN" altLang="en-US" dirty="0"/>
              <a:t>使用了基准的正弦波和相位反转的波浪，使一方为</a:t>
            </a:r>
            <a:r>
              <a:rPr lang="en-US" altLang="zh-CN" dirty="0"/>
              <a:t>0</a:t>
            </a:r>
            <a:r>
              <a:rPr lang="zh-CN" altLang="en-US" dirty="0"/>
              <a:t>，另一方为</a:t>
            </a:r>
            <a:r>
              <a:rPr lang="en-US" altLang="zh-CN" dirty="0"/>
              <a:t>1</a:t>
            </a:r>
            <a:r>
              <a:rPr lang="zh-CN" altLang="en-US" dirty="0"/>
              <a:t>，从而可以同时传送接受</a:t>
            </a:r>
            <a:r>
              <a:rPr lang="en-US" altLang="zh-CN" dirty="0"/>
              <a:t>2</a:t>
            </a:r>
            <a:r>
              <a:rPr lang="zh-CN" altLang="en-US" dirty="0"/>
              <a:t>值</a:t>
            </a:r>
            <a:r>
              <a:rPr lang="en-US" altLang="zh-CN" dirty="0"/>
              <a:t>(1</a:t>
            </a:r>
            <a:r>
              <a:rPr lang="zh-CN" altLang="en-US" dirty="0"/>
              <a:t>比特</a:t>
            </a:r>
            <a:r>
              <a:rPr lang="en-US" altLang="zh-CN" dirty="0"/>
              <a:t>)</a:t>
            </a:r>
            <a:r>
              <a:rPr lang="zh-CN" altLang="en-US" dirty="0"/>
              <a:t>的信息。</a:t>
            </a:r>
            <a:endParaRPr lang="en-US" altLang="zh-CN" dirty="0"/>
          </a:p>
          <a:p>
            <a:endParaRPr lang="en-US" altLang="zh-CN" dirty="0"/>
          </a:p>
          <a:p>
            <a:pPr algn="l"/>
            <a:r>
              <a:rPr lang="zh-CN" altLang="en-US" b="0" i="0" u="none" strike="noStrike" dirty="0">
                <a:solidFill>
                  <a:srgbClr val="136EC2"/>
                </a:solidFill>
                <a:effectLst/>
                <a:latin typeface="Arial" panose="020B0604020202020204" pitchFamily="34" charset="0"/>
                <a:hlinkClick r:id="rId3"/>
              </a:rPr>
              <a:t>正交相移键控</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Quadrature Phase Shift Keying</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QPSK</a:t>
            </a:r>
            <a:r>
              <a:rPr lang="zh-CN" altLang="en-US" b="0" i="0" dirty="0">
                <a:solidFill>
                  <a:srgbClr val="333333"/>
                </a:solidFill>
                <a:effectLst/>
                <a:latin typeface="Arial" panose="020B0604020202020204" pitchFamily="34" charset="0"/>
              </a:rPr>
              <a:t>）是一种</a:t>
            </a:r>
            <a:r>
              <a:rPr lang="zh-CN" altLang="en-US" b="0" i="0" u="none" strike="noStrike" dirty="0">
                <a:solidFill>
                  <a:srgbClr val="136EC2"/>
                </a:solidFill>
                <a:effectLst/>
                <a:latin typeface="Arial" panose="020B0604020202020204" pitchFamily="34" charset="0"/>
                <a:hlinkClick r:id="rId4"/>
              </a:rPr>
              <a:t>数字调制</a:t>
            </a:r>
            <a:r>
              <a:rPr lang="zh-CN" altLang="en-US" b="0" i="0" dirty="0">
                <a:solidFill>
                  <a:srgbClr val="333333"/>
                </a:solidFill>
                <a:effectLst/>
                <a:latin typeface="Arial" panose="020B0604020202020204" pitchFamily="34" charset="0"/>
              </a:rPr>
              <a:t>方式。它分为绝对相移和相对相移两种。由于绝对相移方式存在相位模糊问题，所以在实际中主要采用相对移相方式</a:t>
            </a:r>
            <a:r>
              <a:rPr lang="en-US" altLang="zh-CN" b="0" i="0" dirty="0">
                <a:solidFill>
                  <a:srgbClr val="333333"/>
                </a:solidFill>
                <a:effectLst/>
                <a:latin typeface="Arial" panose="020B0604020202020204" pitchFamily="34" charset="0"/>
              </a:rPr>
              <a:t>DQPSK</a:t>
            </a:r>
            <a:r>
              <a:rPr lang="zh-CN" altLang="en-US" b="0" i="0" dirty="0">
                <a:solidFill>
                  <a:srgbClr val="333333"/>
                </a:solidFill>
                <a:effectLst/>
                <a:latin typeface="Arial" panose="020B0604020202020204" pitchFamily="34" charset="0"/>
              </a:rPr>
              <a:t>。</a:t>
            </a:r>
          </a:p>
          <a:p>
            <a:pPr algn="l"/>
            <a:r>
              <a:rPr lang="en-US" altLang="zh-CN" b="0" i="0" dirty="0">
                <a:solidFill>
                  <a:srgbClr val="333333"/>
                </a:solidFill>
                <a:effectLst/>
                <a:latin typeface="Arial" panose="020B0604020202020204" pitchFamily="34" charset="0"/>
              </a:rPr>
              <a:t>QPSK</a:t>
            </a:r>
            <a:r>
              <a:rPr lang="zh-CN" altLang="en-US" b="0" i="0" dirty="0">
                <a:solidFill>
                  <a:srgbClr val="333333"/>
                </a:solidFill>
                <a:effectLst/>
                <a:latin typeface="Arial" panose="020B0604020202020204" pitchFamily="34" charset="0"/>
              </a:rPr>
              <a:t>是一种四进制相位调制，具有良好的抗噪特性和频带利用率，广泛应用 于卫星链路、数字集群等通信业务。</a:t>
            </a:r>
            <a:endParaRPr lang="en-US" altLang="zh-CN" b="0" i="0" dirty="0">
              <a:solidFill>
                <a:srgbClr val="333333"/>
              </a:solidFill>
              <a:effectLst/>
              <a:latin typeface="Arial" panose="020B0604020202020204" pitchFamily="34" charset="0"/>
            </a:endParaRPr>
          </a:p>
          <a:p>
            <a:pPr algn="l"/>
            <a:endParaRPr lang="en-US" altLang="zh-CN" b="0" i="0" dirty="0">
              <a:solidFill>
                <a:srgbClr val="333333"/>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42</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CN" altLang="en-US" sz="1200" dirty="0">
                <a:latin typeface="黑体" panose="02010609060101010101" pitchFamily="49" charset="-122"/>
                <a:ea typeface="黑体" panose="02010609060101010101" pitchFamily="49" charset="-122"/>
              </a:rPr>
              <a:t>传输损伤的成因：</a:t>
            </a:r>
            <a:endParaRPr lang="en-US" altLang="zh-CN" sz="1200" dirty="0">
              <a:latin typeface="黑体" panose="02010609060101010101" pitchFamily="49" charset="-122"/>
              <a:ea typeface="黑体" panose="02010609060101010101" pitchFamily="49" charset="-122"/>
            </a:endParaRPr>
          </a:p>
          <a:p>
            <a:pPr>
              <a:buFont typeface="Wingdings" panose="05000000000000000000" pitchFamily="2" charset="2"/>
              <a:buNone/>
              <a:defRPr/>
            </a:pPr>
            <a:r>
              <a:rPr lang="en-US" altLang="zh-CN" sz="1200" dirty="0">
                <a:latin typeface="+mn-ea"/>
              </a:rPr>
              <a:t>  </a:t>
            </a:r>
            <a:r>
              <a:rPr lang="zh-CN" altLang="zh-CN" sz="1200" dirty="0">
                <a:latin typeface="+mn-ea"/>
              </a:rPr>
              <a:t>⑴</a:t>
            </a:r>
            <a:r>
              <a:rPr lang="en-US" altLang="zh-CN" sz="1200" dirty="0">
                <a:latin typeface="+mn-ea"/>
              </a:rPr>
              <a:t> </a:t>
            </a:r>
            <a:r>
              <a:rPr lang="zh-CN" altLang="zh-CN" sz="1200" dirty="0">
                <a:latin typeface="黑体" panose="02010609060101010101" pitchFamily="49" charset="-122"/>
                <a:ea typeface="黑体" panose="02010609060101010101" pitchFamily="49" charset="-122"/>
              </a:rPr>
              <a:t>源于外界环境干扰</a:t>
            </a:r>
            <a:r>
              <a:rPr lang="en-US" altLang="zh-CN" sz="1200" dirty="0">
                <a:ea typeface="黑体" panose="02010609060101010101" pitchFamily="49" charset="-122"/>
              </a:rPr>
              <a:t>(</a:t>
            </a:r>
            <a:r>
              <a:rPr lang="zh-CN" altLang="en-US" sz="1200" dirty="0">
                <a:ea typeface="黑体" panose="02010609060101010101" pitchFamily="49" charset="-122"/>
              </a:rPr>
              <a:t>温、湿度，电气和机械突发干扰</a:t>
            </a:r>
            <a:r>
              <a:rPr lang="en-US" altLang="zh-CN" sz="1200" dirty="0">
                <a:ea typeface="黑体" panose="02010609060101010101" pitchFamily="49" charset="-122"/>
              </a:rPr>
              <a:t>)</a:t>
            </a:r>
            <a:r>
              <a:rPr lang="zh-CN" altLang="zh-CN" sz="1200" dirty="0">
                <a:ea typeface="黑体" panose="02010609060101010101" pitchFamily="49" charset="-122"/>
              </a:rPr>
              <a:t>和设备内部的技术缺陷</a:t>
            </a:r>
            <a:r>
              <a:rPr lang="en-US" altLang="zh-CN" sz="1200" dirty="0">
                <a:ea typeface="黑体" panose="02010609060101010101" pitchFamily="49" charset="-122"/>
              </a:rPr>
              <a:t>(</a:t>
            </a:r>
            <a:r>
              <a:rPr lang="zh-CN" altLang="en-US" sz="1200" dirty="0">
                <a:ea typeface="黑体" panose="02010609060101010101" pitchFamily="49" charset="-122"/>
              </a:rPr>
              <a:t>时钟提取、复接等，设备反常和调节不佳等</a:t>
            </a:r>
            <a:r>
              <a:rPr lang="en-US" altLang="zh-CN" sz="1200" dirty="0">
                <a:ea typeface="黑体" panose="02010609060101010101" pitchFamily="49" charset="-122"/>
              </a:rPr>
              <a:t>)</a:t>
            </a:r>
            <a:r>
              <a:rPr lang="zh-CN" altLang="zh-CN" sz="1200" dirty="0">
                <a:latin typeface="黑体" panose="02010609060101010101" pitchFamily="49" charset="-122"/>
                <a:ea typeface="黑体" panose="02010609060101010101" pitchFamily="49" charset="-122"/>
              </a:rPr>
              <a:t>。</a:t>
            </a:r>
            <a:endParaRPr lang="en-US" altLang="zh-CN" sz="1200" dirty="0">
              <a:latin typeface="黑体" panose="02010609060101010101" pitchFamily="49" charset="-122"/>
              <a:ea typeface="黑体" panose="02010609060101010101" pitchFamily="49" charset="-122"/>
            </a:endParaRPr>
          </a:p>
          <a:p>
            <a:pPr>
              <a:buFont typeface="Wingdings" panose="05000000000000000000" pitchFamily="2" charset="2"/>
              <a:buNone/>
              <a:defRPr/>
            </a:pPr>
            <a:r>
              <a:rPr lang="zh-CN" altLang="en-US" sz="1200" dirty="0">
                <a:latin typeface="宋体" panose="02010600030101010101" pitchFamily="2" charset="-122"/>
              </a:rPr>
              <a:t>  ⑵ </a:t>
            </a:r>
            <a:r>
              <a:rPr lang="zh-CN" altLang="zh-CN" sz="1200" dirty="0">
                <a:ea typeface="黑体" panose="02010609060101010101" pitchFamily="49" charset="-122"/>
              </a:rPr>
              <a:t>来自传输损伤之间的相互影响或转化。</a:t>
            </a:r>
            <a:endParaRPr lang="zh-CN" altLang="en-US" sz="1200" dirty="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43</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45</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48</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latin typeface="+mn-lt"/>
                <a:ea typeface="+mn-ea"/>
                <a:cs typeface="+mn-cs"/>
              </a:rPr>
              <a:t>ITU-T</a:t>
            </a:r>
            <a:r>
              <a:rPr lang="zh-CN" altLang="en-US" sz="1200" b="0" i="0" kern="1200" dirty="0">
                <a:solidFill>
                  <a:schemeClr val="tx1"/>
                </a:solidFill>
                <a:latin typeface="+mn-lt"/>
                <a:ea typeface="+mn-ea"/>
                <a:cs typeface="+mn-cs"/>
              </a:rPr>
              <a:t>是国际电信联盟电信标准分局。</a:t>
            </a:r>
            <a:r>
              <a:rPr lang="en-US" altLang="zh-CN" dirty="0"/>
              <a:t>ITU-T</a:t>
            </a:r>
            <a:r>
              <a:rPr lang="zh-CN" altLang="en-US" dirty="0"/>
              <a:t>的各种建议的分类由一个首字母来代表，称为系列，每个系列的建议除了分类字母以外还有一个编号，比如说</a:t>
            </a:r>
            <a:r>
              <a:rPr lang="en-US" altLang="zh-CN" dirty="0"/>
              <a:t>V.28</a:t>
            </a:r>
            <a:r>
              <a:rPr lang="zh-CN" altLang="en-US" dirty="0"/>
              <a:t>，</a:t>
            </a:r>
            <a:r>
              <a:rPr lang="en-US" altLang="zh-CN" dirty="0"/>
              <a:t>X.26</a:t>
            </a:r>
            <a:r>
              <a:rPr lang="zh-CN" altLang="en-US" dirty="0"/>
              <a:t>等。</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49</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53</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超</a:t>
            </a:r>
            <a:r>
              <a:rPr lang="en-US" altLang="zh-CN" dirty="0"/>
              <a:t>5</a:t>
            </a:r>
            <a:r>
              <a:rPr lang="zh-CN" altLang="en-US" dirty="0"/>
              <a:t>类屏蔽双绞线剖面示意图</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54</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UTP</a:t>
            </a:r>
            <a:r>
              <a:rPr lang="zh-CN" altLang="en-US" dirty="0">
                <a:effectLst/>
              </a:rPr>
              <a:t>即是指非屏蔽双绞线，这类网线在市面上非常普遍，也是家庭装修中使用频率最高的线材。</a:t>
            </a:r>
            <a:r>
              <a:rPr lang="en-US" altLang="zh-CN" dirty="0">
                <a:effectLst/>
              </a:rPr>
              <a:t>UTP</a:t>
            </a:r>
            <a:r>
              <a:rPr lang="zh-CN" altLang="en-US" dirty="0">
                <a:effectLst/>
              </a:rPr>
              <a:t>线主要用于传输带宽在</a:t>
            </a:r>
            <a:r>
              <a:rPr lang="en-US" altLang="zh-CN" dirty="0">
                <a:effectLst/>
              </a:rPr>
              <a:t>250MHz</a:t>
            </a:r>
            <a:r>
              <a:rPr lang="zh-CN" altLang="en-US" dirty="0">
                <a:effectLst/>
              </a:rPr>
              <a:t>以下，没有特殊性能要求的普通网络系统中，最高仅能支持六类布线系统标准，这类线安装施工都较为方便，价格也比较实惠。</a:t>
            </a:r>
            <a:endParaRPr lang="en-US" altLang="zh-CN" dirty="0">
              <a:effectLst/>
            </a:endParaRPr>
          </a:p>
          <a:p>
            <a:endParaRPr lang="en-US" altLang="zh-CN" dirty="0">
              <a:effectLst/>
            </a:endParaRPr>
          </a:p>
          <a:p>
            <a:r>
              <a:rPr lang="en-US" altLang="zh-CN" i="0" dirty="0"/>
              <a:t>FTP</a:t>
            </a:r>
            <a:r>
              <a:rPr lang="zh-CN" altLang="en-US" dirty="0"/>
              <a:t>即是指铝箔屏蔽的</a:t>
            </a:r>
            <a:r>
              <a:rPr lang="zh-CN" altLang="en-US" i="1" dirty="0"/>
              <a:t>双绞线</a:t>
            </a:r>
            <a:r>
              <a:rPr lang="en-US" altLang="zh-CN" dirty="0"/>
              <a:t>,</a:t>
            </a:r>
            <a:r>
              <a:rPr lang="zh-CN" altLang="en-US" dirty="0"/>
              <a:t>这种线缆支持带宽能力强</a:t>
            </a:r>
            <a:r>
              <a:rPr lang="en-US" altLang="zh-CN" dirty="0"/>
              <a:t>,</a:t>
            </a:r>
            <a:r>
              <a:rPr lang="zh-CN" altLang="en-US" dirty="0"/>
              <a:t>且具备一定的抗干扰能力</a:t>
            </a:r>
            <a:r>
              <a:rPr lang="en-US" altLang="zh-CN" dirty="0"/>
              <a:t>,</a:t>
            </a:r>
            <a:r>
              <a:rPr lang="zh-CN" altLang="en-US" dirty="0"/>
              <a:t>能够减小信号衰减。此外</a:t>
            </a:r>
            <a:r>
              <a:rPr lang="en-US" altLang="zh-CN" dirty="0"/>
              <a:t>,</a:t>
            </a:r>
            <a:r>
              <a:rPr lang="zh-CN" altLang="en-US" dirty="0"/>
              <a:t>其最明显的特性是采用可回收低烟无卤材料</a:t>
            </a:r>
            <a:r>
              <a:rPr lang="en-US" altLang="zh-CN" dirty="0"/>
              <a:t>,</a:t>
            </a:r>
            <a:r>
              <a:rPr lang="zh-CN" altLang="en-US" dirty="0"/>
              <a:t>环保性强。</a:t>
            </a:r>
            <a:endParaRPr lang="zh-CN" altLang="en-US" dirty="0">
              <a:effectLst/>
            </a:endParaRPr>
          </a:p>
          <a:p>
            <a:endParaRPr lang="en-US" altLang="zh-CN" dirty="0">
              <a:effectLst/>
              <a:hlinkClick r:id="rId3"/>
            </a:endParaRPr>
          </a:p>
          <a:p>
            <a:endParaRPr lang="zh-CN" altLang="en-US" dirty="0">
              <a:effectLst/>
            </a:endParaRPr>
          </a:p>
          <a:p>
            <a:r>
              <a:rPr lang="en-US" altLang="zh-CN" dirty="0">
                <a:effectLst/>
              </a:rPr>
              <a:t>SFTP</a:t>
            </a:r>
            <a:r>
              <a:rPr lang="zh-CN" altLang="en-US" dirty="0">
                <a:effectLst/>
              </a:rPr>
              <a:t>即是指双屏蔽双绞线，该线缆在</a:t>
            </a:r>
            <a:r>
              <a:rPr lang="en-US" altLang="zh-CN" dirty="0">
                <a:effectLst/>
              </a:rPr>
              <a:t>STP</a:t>
            </a:r>
            <a:r>
              <a:rPr lang="zh-CN" altLang="en-US" dirty="0">
                <a:effectLst/>
              </a:rPr>
              <a:t>的铝箔层基础上增设了编织网，通常采用铝镁丝或镀锌铜材质，外层采用</a:t>
            </a:r>
            <a:r>
              <a:rPr lang="en-US" altLang="zh-CN" dirty="0">
                <a:effectLst/>
              </a:rPr>
              <a:t>PVC</a:t>
            </a:r>
            <a:r>
              <a:rPr lang="zh-CN" altLang="en-US" dirty="0">
                <a:effectLst/>
              </a:rPr>
              <a:t>材料。</a:t>
            </a:r>
            <a:r>
              <a:rPr lang="en-US" altLang="zh-CN" dirty="0">
                <a:effectLst/>
              </a:rPr>
              <a:t>SFTP</a:t>
            </a:r>
            <a:r>
              <a:rPr lang="zh-CN" altLang="en-US" dirty="0">
                <a:effectLst/>
              </a:rPr>
              <a:t>相较</a:t>
            </a:r>
            <a:r>
              <a:rPr lang="en-US" altLang="zh-CN" dirty="0">
                <a:effectLst/>
              </a:rPr>
              <a:t>STP</a:t>
            </a:r>
            <a:r>
              <a:rPr lang="zh-CN" altLang="en-US" dirty="0">
                <a:effectLst/>
              </a:rPr>
              <a:t>的不同处主要是，有两层屏蔽层以及屏蔽层之间多了绝缘隔离结构。</a:t>
            </a:r>
            <a:r>
              <a:rPr lang="en-US" altLang="zh-CN" dirty="0">
                <a:effectLst/>
              </a:rPr>
              <a:t>SFTP</a:t>
            </a:r>
            <a:r>
              <a:rPr lang="zh-CN" altLang="en-US" dirty="0">
                <a:effectLst/>
              </a:rPr>
              <a:t>的特性是屏蔽环境磁场、信号的干扰能力更强，内部信号衰减程度更低。更为复杂的结构使其柔软性比</a:t>
            </a:r>
            <a:r>
              <a:rPr lang="en-US" altLang="zh-CN" dirty="0">
                <a:effectLst/>
              </a:rPr>
              <a:t>STP</a:t>
            </a:r>
            <a:r>
              <a:rPr lang="zh-CN" altLang="en-US" dirty="0">
                <a:effectLst/>
              </a:rPr>
              <a:t>稍差，价格也更贵。</a:t>
            </a:r>
            <a:r>
              <a:rPr lang="en-US" altLang="zh-CN" dirty="0">
                <a:effectLst/>
              </a:rPr>
              <a:t>SFTP</a:t>
            </a:r>
            <a:r>
              <a:rPr lang="zh-CN" altLang="en-US" dirty="0">
                <a:effectLst/>
              </a:rPr>
              <a:t>主要适用于特殊环境的专业布线工程中。</a:t>
            </a:r>
            <a:endParaRPr lang="en-US" altLang="zh-CN" dirty="0">
              <a:effectLst/>
            </a:endParaRPr>
          </a:p>
          <a:p>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effectLst/>
                <a:hlinkClick r:id="rId3"/>
              </a:rPr>
              <a:t>STP</a:t>
            </a:r>
            <a:r>
              <a:rPr lang="zh-CN" altLang="en-US" dirty="0">
                <a:effectLst/>
                <a:hlinkClick r:id="rId3"/>
              </a:rPr>
              <a:t>是指独立屏蔽双绞线</a:t>
            </a:r>
            <a:r>
              <a:rPr lang="zh-CN" altLang="en-US" dirty="0">
                <a:effectLst/>
              </a:rPr>
              <a:t>，该双绞线导芯外有一层铝箔层，且每对线都有单独铝箔屏蔽层，起到减少信号衰减的作用。此外，标准的七类</a:t>
            </a:r>
            <a:r>
              <a:rPr lang="en-US" altLang="zh-CN" dirty="0">
                <a:effectLst/>
              </a:rPr>
              <a:t>STP</a:t>
            </a:r>
            <a:r>
              <a:rPr lang="zh-CN" altLang="en-US" dirty="0">
                <a:effectLst/>
              </a:rPr>
              <a:t>线缆中每四对线合并后，外部还包裹着一层金属编织网屏蔽。秋叶原七类</a:t>
            </a:r>
            <a:r>
              <a:rPr lang="en-US" altLang="zh-CN" dirty="0">
                <a:effectLst/>
              </a:rPr>
              <a:t>STP</a:t>
            </a:r>
            <a:r>
              <a:rPr lang="zh-CN" altLang="en-US" dirty="0">
                <a:effectLst/>
              </a:rPr>
              <a:t>网线主要适用于高速网络或高保密要求的场所传输，可支持未来多类型应用，有助于多媒体信息共同传输及布线平台的统一。</a:t>
            </a:r>
            <a:endParaRPr lang="en-US" altLang="zh-CN" dirty="0">
              <a:effectLst/>
            </a:endParaRPr>
          </a:p>
          <a:p>
            <a:endParaRPr lang="en-US" altLang="zh-CN" dirty="0">
              <a:effectLst/>
            </a:endParaRPr>
          </a:p>
          <a:p>
            <a:endParaRPr lang="en-US" altLang="zh-CN" dirty="0">
              <a:effectLst/>
              <a:hlinkClick r:id="rId3"/>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55</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57</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87</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solidFill>
                  <a:srgbClr val="000000"/>
                </a:solidFill>
                <a:ea typeface="宋体" panose="02010600030101010101" pitchFamily="2" charset="-122"/>
              </a:rPr>
              <a:t>无线通信方法一般有无线电波、微波、蓝牙及红外线等</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88</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地球静止轨道是地球同步轨道的一个特例</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94</a:t>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如图所示：图</a:t>
            </a:r>
            <a:r>
              <a:rPr lang="en-US" altLang="zh-CN" dirty="0"/>
              <a:t>a</a:t>
            </a:r>
            <a:r>
              <a:rPr lang="zh-CN" altLang="en-US" dirty="0"/>
              <a:t>是独占信道的通信方式，节点</a:t>
            </a:r>
            <a:r>
              <a:rPr lang="en-US" altLang="zh-CN" dirty="0"/>
              <a:t>S1</a:t>
            </a:r>
            <a:r>
              <a:rPr lang="zh-CN" altLang="en-US" dirty="0"/>
              <a:t>和</a:t>
            </a:r>
            <a:r>
              <a:rPr lang="en-US" altLang="zh-CN" dirty="0"/>
              <a:t>R1</a:t>
            </a:r>
            <a:r>
              <a:rPr lang="zh-CN" altLang="en-US" dirty="0"/>
              <a:t>通信过程中，单独占用一条物理信道，</a:t>
            </a:r>
            <a:r>
              <a:rPr lang="en-US" altLang="zh-CN" dirty="0"/>
              <a:t>S2</a:t>
            </a:r>
            <a:r>
              <a:rPr lang="zh-CN" altLang="en-US" dirty="0"/>
              <a:t>和</a:t>
            </a:r>
            <a:r>
              <a:rPr lang="en-US" altLang="zh-CN" dirty="0"/>
              <a:t>R2</a:t>
            </a:r>
            <a:r>
              <a:rPr lang="zh-CN" altLang="en-US" dirty="0"/>
              <a:t>之间，</a:t>
            </a:r>
            <a:r>
              <a:rPr lang="en-US" altLang="zh-CN" dirty="0"/>
              <a:t>S3</a:t>
            </a:r>
            <a:r>
              <a:rPr lang="zh-CN" altLang="en-US" dirty="0"/>
              <a:t>和</a:t>
            </a:r>
            <a:r>
              <a:rPr lang="en-US" altLang="zh-CN" dirty="0"/>
              <a:t>R3</a:t>
            </a:r>
            <a:r>
              <a:rPr lang="zh-CN" altLang="en-US" dirty="0"/>
              <a:t>之间的通信也是这样。这种通信方式，信道利用率是比较低的，因为</a:t>
            </a:r>
            <a:r>
              <a:rPr lang="en-US" altLang="zh-CN" dirty="0"/>
              <a:t>S1-R1</a:t>
            </a:r>
            <a:r>
              <a:rPr lang="zh-CN" altLang="en-US" dirty="0"/>
              <a:t>信道空闲的时候，没法分享给其他的通信，同样，如果</a:t>
            </a:r>
            <a:r>
              <a:rPr lang="en-US" altLang="zh-CN" dirty="0"/>
              <a:t>S1</a:t>
            </a:r>
            <a:r>
              <a:rPr lang="zh-CN" altLang="en-US" dirty="0"/>
              <a:t>和</a:t>
            </a:r>
            <a:r>
              <a:rPr lang="en-US" altLang="zh-CN" dirty="0"/>
              <a:t>R1</a:t>
            </a:r>
            <a:r>
              <a:rPr lang="zh-CN" altLang="en-US" dirty="0"/>
              <a:t>之间的通信业务繁忙的时候，也无法利用</a:t>
            </a:r>
            <a:r>
              <a:rPr lang="en-US" altLang="zh-CN" dirty="0"/>
              <a:t>S2-R2</a:t>
            </a:r>
            <a:r>
              <a:rPr lang="zh-CN" altLang="en-US" dirty="0"/>
              <a:t>或</a:t>
            </a:r>
            <a:r>
              <a:rPr lang="en-US" altLang="zh-CN" dirty="0"/>
              <a:t>S3-R3</a:t>
            </a:r>
            <a:r>
              <a:rPr lang="zh-CN" altLang="en-US" dirty="0"/>
              <a:t>信道。图</a:t>
            </a:r>
            <a:r>
              <a:rPr lang="en-US" altLang="zh-CN" dirty="0"/>
              <a:t>b</a:t>
            </a:r>
            <a:r>
              <a:rPr lang="zh-CN" altLang="en-US" dirty="0"/>
              <a:t>采用共享信道的方式进行通信。</a:t>
            </a:r>
            <a:r>
              <a:rPr lang="en-US" altLang="zh-CN" dirty="0"/>
              <a:t>S1-R1</a:t>
            </a:r>
            <a:r>
              <a:rPr lang="zh-CN" altLang="en-US" dirty="0"/>
              <a:t>，</a:t>
            </a:r>
            <a:r>
              <a:rPr lang="en-US" altLang="zh-CN" dirty="0"/>
              <a:t>S2-R2</a:t>
            </a:r>
            <a:r>
              <a:rPr lang="zh-CN" altLang="en-US" dirty="0"/>
              <a:t>和</a:t>
            </a:r>
            <a:r>
              <a:rPr lang="en-US" altLang="zh-CN" dirty="0"/>
              <a:t>S3-R3</a:t>
            </a:r>
            <a:r>
              <a:rPr lang="zh-CN" altLang="en-US" dirty="0"/>
              <a:t>之间的通信工用一条大的信道。在信道的入口处，</a:t>
            </a:r>
            <a:r>
              <a:rPr lang="en-US" altLang="zh-CN" dirty="0"/>
              <a:t>S1</a:t>
            </a:r>
            <a:r>
              <a:rPr lang="zh-CN" altLang="en-US" dirty="0"/>
              <a:t>，</a:t>
            </a:r>
            <a:r>
              <a:rPr lang="en-US" altLang="zh-CN" dirty="0"/>
              <a:t>S2</a:t>
            </a:r>
            <a:r>
              <a:rPr lang="zh-CN" altLang="en-US" dirty="0"/>
              <a:t>和</a:t>
            </a:r>
            <a:r>
              <a:rPr lang="en-US" altLang="zh-CN" dirty="0"/>
              <a:t>S3</a:t>
            </a:r>
            <a:r>
              <a:rPr lang="zh-CN" altLang="en-US" dirty="0"/>
              <a:t>按照一定的策略把业务复用到共享信道上。到了信道的出口进行解复用，分发给</a:t>
            </a:r>
            <a:r>
              <a:rPr lang="en-US" altLang="zh-CN" dirty="0"/>
              <a:t>R1</a:t>
            </a:r>
            <a:r>
              <a:rPr lang="zh-CN" altLang="en-US" dirty="0"/>
              <a:t>，</a:t>
            </a:r>
            <a:r>
              <a:rPr lang="en-US" altLang="zh-CN" dirty="0"/>
              <a:t>R2</a:t>
            </a:r>
            <a:r>
              <a:rPr lang="zh-CN" altLang="en-US" dirty="0"/>
              <a:t>和</a:t>
            </a:r>
            <a:r>
              <a:rPr lang="en-US" altLang="zh-CN" dirty="0"/>
              <a:t>R3</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114</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右上图是频分复用的示意图。整个带宽被分成了</a:t>
            </a:r>
            <a:r>
              <a:rPr lang="en-US" altLang="zh-CN" dirty="0"/>
              <a:t>n</a:t>
            </a:r>
            <a:r>
              <a:rPr lang="zh-CN" altLang="en-US" dirty="0"/>
              <a:t>个频带，可以分配给不同的用户。这些用户可以同时进行通信。频分复用在无线通信中有着广泛的应用。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右下图是</a:t>
            </a:r>
            <a:r>
              <a:rPr lang="zh-CN" altLang="en-US" sz="1200" dirty="0">
                <a:latin typeface="微软雅黑" panose="020B0503020204020204" pitchFamily="34" charset="-122"/>
                <a:ea typeface="微软雅黑" panose="020B0503020204020204" pitchFamily="34" charset="-122"/>
              </a:rPr>
              <a:t>三个信道频分复用到一个信道上面的例子，信道</a:t>
            </a:r>
            <a:r>
              <a:rPr lang="en-US" altLang="zh-CN" sz="1200" dirty="0">
                <a:latin typeface="微软雅黑" panose="020B0503020204020204" pitchFamily="34" charset="-122"/>
                <a:ea typeface="微软雅黑" panose="020B0503020204020204" pitchFamily="34" charset="-122"/>
              </a:rPr>
              <a:t>1~3</a:t>
            </a:r>
            <a:r>
              <a:rPr lang="zh-CN" altLang="en-US" sz="1200" dirty="0">
                <a:latin typeface="微软雅黑" panose="020B0503020204020204" pitchFamily="34" charset="-122"/>
                <a:ea typeface="微软雅黑" panose="020B0503020204020204" pitchFamily="34" charset="-122"/>
              </a:rPr>
              <a:t>的占用的频带都是从</a:t>
            </a:r>
            <a:r>
              <a:rPr lang="en-US" altLang="zh-CN" sz="1200" dirty="0">
                <a:latin typeface="微软雅黑" panose="020B0503020204020204" pitchFamily="34" charset="-122"/>
                <a:ea typeface="微软雅黑" panose="020B0503020204020204" pitchFamily="34" charset="-122"/>
              </a:rPr>
              <a:t>300~3100Hz,</a:t>
            </a:r>
            <a:r>
              <a:rPr lang="zh-CN" altLang="en-US" sz="1200" dirty="0">
                <a:latin typeface="微软雅黑" panose="020B0503020204020204" pitchFamily="34" charset="-122"/>
                <a:ea typeface="微软雅黑" panose="020B0503020204020204" pitchFamily="34" charset="-122"/>
              </a:rPr>
              <a:t>频宽是</a:t>
            </a:r>
            <a:r>
              <a:rPr lang="en-US" altLang="zh-CN" sz="1200" dirty="0">
                <a:latin typeface="微软雅黑" panose="020B0503020204020204" pitchFamily="34" charset="-122"/>
                <a:ea typeface="微软雅黑" panose="020B0503020204020204" pitchFamily="34" charset="-122"/>
              </a:rPr>
              <a:t>2.8kHz</a:t>
            </a:r>
            <a:r>
              <a:rPr lang="zh-CN" altLang="en-US" sz="1200" dirty="0">
                <a:latin typeface="微软雅黑" panose="020B0503020204020204" pitchFamily="34" charset="-122"/>
                <a:ea typeface="微软雅黑" panose="020B0503020204020204" pitchFamily="34" charset="-122"/>
              </a:rPr>
              <a:t>。经过重新调制后，信道</a:t>
            </a:r>
            <a:r>
              <a:rPr lang="en-US" altLang="zh-CN" sz="1200" dirty="0">
                <a:latin typeface="微软雅黑" panose="020B0503020204020204" pitchFamily="34" charset="-122"/>
                <a:ea typeface="微软雅黑" panose="020B0503020204020204" pitchFamily="34" charset="-122"/>
              </a:rPr>
              <a:t>1~3</a:t>
            </a:r>
            <a:r>
              <a:rPr lang="zh-CN" altLang="en-US" sz="1200" dirty="0">
                <a:latin typeface="微软雅黑" panose="020B0503020204020204" pitchFamily="34" charset="-122"/>
                <a:ea typeface="微软雅黑" panose="020B0503020204020204" pitchFamily="34" charset="-122"/>
              </a:rPr>
              <a:t>占用了从</a:t>
            </a:r>
            <a:r>
              <a:rPr lang="en-US" altLang="zh-CN" sz="1200" dirty="0">
                <a:latin typeface="微软雅黑" panose="020B0503020204020204" pitchFamily="34" charset="-122"/>
                <a:ea typeface="微软雅黑" panose="020B0503020204020204" pitchFamily="34" charset="-122"/>
              </a:rPr>
              <a:t>60kHz~72kHz</a:t>
            </a:r>
            <a:r>
              <a:rPr lang="zh-CN" altLang="en-US" sz="1200" dirty="0">
                <a:latin typeface="微软雅黑" panose="020B0503020204020204" pitchFamily="34" charset="-122"/>
                <a:ea typeface="微软雅黑" panose="020B0503020204020204" pitchFamily="34" charset="-122"/>
              </a:rPr>
              <a:t>范围内不同的频带上。这样，就可以在一个大的信道上同时传输三路信号。</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115</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latin typeface="+mn-lt"/>
                <a:ea typeface="+mn-ea"/>
                <a:cs typeface="+mn-cs"/>
              </a:rPr>
              <a:t>10BASE-T</a:t>
            </a:r>
            <a:r>
              <a:rPr lang="zh-CN" altLang="en-US" sz="1200" b="0" i="0" kern="1200" dirty="0">
                <a:solidFill>
                  <a:schemeClr val="tx1"/>
                </a:solidFill>
                <a:latin typeface="+mn-lt"/>
                <a:ea typeface="+mn-ea"/>
                <a:cs typeface="+mn-cs"/>
              </a:rPr>
              <a:t>：是</a:t>
            </a:r>
            <a:r>
              <a:rPr lang="zh-CN" altLang="en-US" sz="1200" b="0" i="0" u="none" strike="noStrike" kern="1200" dirty="0">
                <a:solidFill>
                  <a:schemeClr val="tx1"/>
                </a:solidFill>
                <a:latin typeface="+mn-lt"/>
                <a:ea typeface="+mn-ea"/>
                <a:cs typeface="+mn-cs"/>
                <a:hlinkClick r:id="rId3"/>
              </a:rPr>
              <a:t>双绞线</a:t>
            </a:r>
            <a:r>
              <a:rPr lang="zh-CN" altLang="en-US" sz="1200" b="0" i="0" u="none" strike="noStrike" kern="1200" dirty="0">
                <a:solidFill>
                  <a:schemeClr val="tx1"/>
                </a:solidFill>
                <a:latin typeface="+mn-lt"/>
                <a:ea typeface="+mn-ea"/>
                <a:cs typeface="+mn-cs"/>
                <a:hlinkClick r:id="rId4"/>
              </a:rPr>
              <a:t>以太网</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1990</a:t>
            </a:r>
            <a:r>
              <a:rPr lang="zh-CN" altLang="en-US" sz="1200" b="0" i="0" kern="1200" dirty="0">
                <a:solidFill>
                  <a:schemeClr val="tx1"/>
                </a:solidFill>
                <a:latin typeface="+mn-lt"/>
                <a:ea typeface="+mn-ea"/>
                <a:cs typeface="+mn-cs"/>
              </a:rPr>
              <a:t>年由</a:t>
            </a:r>
            <a:r>
              <a:rPr lang="en-US" altLang="zh-CN" sz="1200" b="0" i="0" kern="1200" dirty="0">
                <a:solidFill>
                  <a:schemeClr val="tx1"/>
                </a:solidFill>
                <a:latin typeface="+mn-lt"/>
                <a:ea typeface="+mn-ea"/>
                <a:cs typeface="+mn-cs"/>
              </a:rPr>
              <a:t>IEEE</a:t>
            </a:r>
            <a:r>
              <a:rPr lang="zh-CN" altLang="en-US" sz="1200" b="0" i="0" kern="1200" dirty="0">
                <a:solidFill>
                  <a:schemeClr val="tx1"/>
                </a:solidFill>
                <a:latin typeface="+mn-lt"/>
                <a:ea typeface="+mn-ea"/>
                <a:cs typeface="+mn-cs"/>
              </a:rPr>
              <a:t>新认可的，编号为</a:t>
            </a:r>
            <a:r>
              <a:rPr lang="en-US" altLang="zh-CN" sz="1200" b="0" i="0" kern="1200" dirty="0">
                <a:solidFill>
                  <a:schemeClr val="tx1"/>
                </a:solidFill>
                <a:latin typeface="+mn-lt"/>
                <a:ea typeface="+mn-ea"/>
                <a:cs typeface="+mn-cs"/>
              </a:rPr>
              <a:t>IEEE802.3i</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T</a:t>
            </a:r>
            <a:r>
              <a:rPr lang="zh-CN" altLang="en-US" sz="1200" b="0" i="0" kern="1200" dirty="0">
                <a:solidFill>
                  <a:schemeClr val="tx1"/>
                </a:solidFill>
                <a:latin typeface="+mn-lt"/>
                <a:ea typeface="+mn-ea"/>
                <a:cs typeface="+mn-cs"/>
              </a:rPr>
              <a:t>表示采用双绞线，现</a:t>
            </a:r>
            <a:r>
              <a:rPr lang="en-US" altLang="zh-CN" sz="1200" b="0" i="0" kern="1200" dirty="0">
                <a:solidFill>
                  <a:schemeClr val="tx1"/>
                </a:solidFill>
                <a:latin typeface="+mn-lt"/>
                <a:ea typeface="+mn-ea"/>
                <a:cs typeface="+mn-cs"/>
              </a:rPr>
              <a:t>10BASE</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T </a:t>
            </a:r>
            <a:r>
              <a:rPr lang="zh-CN" altLang="en-US" sz="1200" b="0" i="0" kern="1200" dirty="0">
                <a:solidFill>
                  <a:schemeClr val="tx1"/>
                </a:solidFill>
                <a:latin typeface="+mn-lt"/>
                <a:ea typeface="+mn-ea"/>
                <a:cs typeface="+mn-cs"/>
              </a:rPr>
              <a:t>采用的是非</a:t>
            </a:r>
            <a:r>
              <a:rPr lang="zh-CN" altLang="en-US" sz="1200" b="0" i="0" u="none" strike="noStrike" kern="1200" dirty="0">
                <a:solidFill>
                  <a:schemeClr val="tx1"/>
                </a:solidFill>
                <a:latin typeface="+mn-lt"/>
                <a:ea typeface="+mn-ea"/>
                <a:cs typeface="+mn-cs"/>
                <a:hlinkClick r:id="rId5"/>
              </a:rPr>
              <a:t>屏蔽双绞线</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UTP</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RJ-45</a:t>
            </a:r>
            <a:r>
              <a:rPr lang="zh-CN" altLang="en-US" sz="1200" b="0" i="0" kern="1200" dirty="0">
                <a:solidFill>
                  <a:schemeClr val="tx1"/>
                </a:solidFill>
                <a:latin typeface="+mn-lt"/>
                <a:ea typeface="+mn-ea"/>
                <a:cs typeface="+mn-cs"/>
              </a:rPr>
              <a:t>：是</a:t>
            </a:r>
            <a:r>
              <a:rPr lang="zh-CN" altLang="en-US" sz="1200" b="0" i="0" u="none" strike="noStrike" kern="1200" dirty="0">
                <a:solidFill>
                  <a:schemeClr val="tx1"/>
                </a:solidFill>
                <a:latin typeface="+mn-lt"/>
                <a:ea typeface="+mn-ea"/>
                <a:cs typeface="+mn-cs"/>
                <a:hlinkClick r:id="rId6"/>
              </a:rPr>
              <a:t>布线系统</a:t>
            </a:r>
            <a:r>
              <a:rPr lang="zh-CN" altLang="en-US" sz="1200" b="0" i="0" kern="1200" dirty="0">
                <a:solidFill>
                  <a:schemeClr val="tx1"/>
                </a:solidFill>
                <a:latin typeface="+mn-lt"/>
                <a:ea typeface="+mn-ea"/>
                <a:cs typeface="+mn-cs"/>
              </a:rPr>
              <a:t>中</a:t>
            </a:r>
            <a:r>
              <a:rPr lang="zh-CN" altLang="en-US" sz="1200" b="0" i="0" u="none" strike="noStrike" kern="1200" dirty="0">
                <a:solidFill>
                  <a:schemeClr val="tx1"/>
                </a:solidFill>
                <a:latin typeface="+mn-lt"/>
                <a:ea typeface="+mn-ea"/>
                <a:cs typeface="+mn-cs"/>
                <a:hlinkClick r:id="rId7"/>
              </a:rPr>
              <a:t>信息插座</a:t>
            </a:r>
            <a:r>
              <a:rPr lang="zh-CN" altLang="en-US" sz="1200" b="0" i="0" kern="1200" dirty="0">
                <a:solidFill>
                  <a:schemeClr val="tx1"/>
                </a:solidFill>
                <a:latin typeface="+mn-lt"/>
                <a:ea typeface="+mn-ea"/>
                <a:cs typeface="+mn-cs"/>
              </a:rPr>
              <a:t>（即通信引出端）连接器的一种，连接器由</a:t>
            </a:r>
            <a:r>
              <a:rPr lang="zh-CN" altLang="en-US" sz="1200" b="0" i="0" u="none" strike="noStrike" kern="1200" dirty="0">
                <a:solidFill>
                  <a:schemeClr val="tx1"/>
                </a:solidFill>
                <a:latin typeface="+mn-lt"/>
                <a:ea typeface="+mn-ea"/>
                <a:cs typeface="+mn-cs"/>
                <a:hlinkClick r:id="rId8"/>
              </a:rPr>
              <a:t>插头</a:t>
            </a:r>
            <a:r>
              <a:rPr lang="zh-CN" altLang="en-US" sz="1200" b="0" i="0" kern="1200" dirty="0">
                <a:solidFill>
                  <a:schemeClr val="tx1"/>
                </a:solidFill>
                <a:latin typeface="+mn-lt"/>
                <a:ea typeface="+mn-ea"/>
                <a:cs typeface="+mn-cs"/>
              </a:rPr>
              <a:t>（接头、水晶头）和</a:t>
            </a:r>
            <a:r>
              <a:rPr lang="zh-CN" altLang="en-US" sz="1200" b="0" i="0" u="none" strike="noStrike" kern="1200" dirty="0">
                <a:solidFill>
                  <a:schemeClr val="tx1"/>
                </a:solidFill>
                <a:latin typeface="+mn-lt"/>
                <a:ea typeface="+mn-ea"/>
                <a:cs typeface="+mn-cs"/>
                <a:hlinkClick r:id="rId9"/>
              </a:rPr>
              <a:t>插座</a:t>
            </a:r>
            <a:r>
              <a:rPr lang="zh-CN" altLang="en-US" sz="1200" b="0" i="0" kern="1200" dirty="0">
                <a:solidFill>
                  <a:schemeClr val="tx1"/>
                </a:solidFill>
                <a:latin typeface="+mn-lt"/>
                <a:ea typeface="+mn-ea"/>
                <a:cs typeface="+mn-cs"/>
              </a:rPr>
              <a:t>（模块）组成，插头有</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个凹槽和</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个触点。</a:t>
            </a:r>
            <a:r>
              <a:rPr lang="en-US" altLang="zh-CN" sz="1200" b="0" i="0" kern="1200" dirty="0">
                <a:solidFill>
                  <a:schemeClr val="tx1"/>
                </a:solidFill>
                <a:latin typeface="+mn-lt"/>
                <a:ea typeface="+mn-ea"/>
                <a:cs typeface="+mn-cs"/>
              </a:rPr>
              <a:t>RJ</a:t>
            </a:r>
            <a:r>
              <a:rPr lang="zh-CN" altLang="en-US" sz="1200" b="0" i="0" kern="1200" dirty="0">
                <a:solidFill>
                  <a:schemeClr val="tx1"/>
                </a:solidFill>
                <a:latin typeface="+mn-lt"/>
                <a:ea typeface="+mn-ea"/>
                <a:cs typeface="+mn-cs"/>
              </a:rPr>
              <a:t>是</a:t>
            </a:r>
            <a:r>
              <a:rPr lang="en-US" altLang="zh-CN" sz="1200" b="0" i="0" kern="1200" dirty="0">
                <a:solidFill>
                  <a:schemeClr val="tx1"/>
                </a:solidFill>
                <a:latin typeface="+mn-lt"/>
                <a:ea typeface="+mn-ea"/>
                <a:cs typeface="+mn-cs"/>
              </a:rPr>
              <a:t>Registered Jack</a:t>
            </a:r>
            <a:r>
              <a:rPr lang="zh-CN" altLang="en-US" sz="1200" b="0" i="0" kern="1200" dirty="0">
                <a:solidFill>
                  <a:schemeClr val="tx1"/>
                </a:solidFill>
                <a:latin typeface="+mn-lt"/>
                <a:ea typeface="+mn-ea"/>
                <a:cs typeface="+mn-cs"/>
              </a:rPr>
              <a:t>的缩写，意思是“注册的插座”。在</a:t>
            </a:r>
            <a:r>
              <a:rPr lang="en-US" altLang="zh-CN" sz="1200" b="0" i="0" u="none" strike="noStrike" kern="1200" dirty="0">
                <a:solidFill>
                  <a:schemeClr val="tx1"/>
                </a:solidFill>
                <a:latin typeface="+mn-lt"/>
                <a:ea typeface="+mn-ea"/>
                <a:cs typeface="+mn-cs"/>
                <a:hlinkClick r:id="rId10"/>
              </a:rPr>
              <a:t>FCC</a:t>
            </a:r>
            <a:r>
              <a:rPr lang="zh-CN" altLang="en-US" sz="1200" b="0" i="0" kern="1200" dirty="0">
                <a:solidFill>
                  <a:schemeClr val="tx1"/>
                </a:solidFill>
                <a:latin typeface="+mn-lt"/>
                <a:ea typeface="+mn-ea"/>
                <a:cs typeface="+mn-cs"/>
              </a:rPr>
              <a:t>（美国联邦通信委员会标准和规章）中</a:t>
            </a:r>
            <a:r>
              <a:rPr lang="en-US" altLang="zh-CN" sz="1200" b="0" i="0" kern="1200" dirty="0">
                <a:solidFill>
                  <a:schemeClr val="tx1"/>
                </a:solidFill>
                <a:latin typeface="+mn-lt"/>
                <a:ea typeface="+mn-ea"/>
                <a:cs typeface="+mn-cs"/>
              </a:rPr>
              <a:t>RJ</a:t>
            </a:r>
            <a:r>
              <a:rPr lang="zh-CN" altLang="en-US" sz="1200" b="0" i="0" kern="1200" dirty="0">
                <a:solidFill>
                  <a:schemeClr val="tx1"/>
                </a:solidFill>
                <a:latin typeface="+mn-lt"/>
                <a:ea typeface="+mn-ea"/>
                <a:cs typeface="+mn-cs"/>
              </a:rPr>
              <a:t>是描述公用</a:t>
            </a:r>
            <a:r>
              <a:rPr lang="zh-CN" altLang="en-US" sz="1200" b="0" i="0" u="none" strike="noStrike" kern="1200" dirty="0">
                <a:solidFill>
                  <a:schemeClr val="tx1"/>
                </a:solidFill>
                <a:latin typeface="+mn-lt"/>
                <a:ea typeface="+mn-ea"/>
                <a:cs typeface="+mn-cs"/>
                <a:hlinkClick r:id="rId11"/>
              </a:rPr>
              <a:t>电信网络</a:t>
            </a:r>
            <a:r>
              <a:rPr lang="zh-CN" altLang="en-US" sz="1200" b="0" i="0" kern="1200" dirty="0">
                <a:solidFill>
                  <a:schemeClr val="tx1"/>
                </a:solidFill>
                <a:latin typeface="+mn-lt"/>
                <a:ea typeface="+mn-ea"/>
                <a:cs typeface="+mn-cs"/>
              </a:rPr>
              <a:t>的接口，</a:t>
            </a:r>
            <a:r>
              <a:rPr lang="zh-CN" altLang="en-US" sz="1200" b="0" i="0" u="none" strike="noStrike" kern="1200" dirty="0">
                <a:solidFill>
                  <a:schemeClr val="tx1"/>
                </a:solidFill>
                <a:latin typeface="+mn-lt"/>
                <a:ea typeface="+mn-ea"/>
                <a:cs typeface="+mn-cs"/>
                <a:hlinkClick r:id="rId12"/>
              </a:rPr>
              <a:t>计算机网络</a:t>
            </a:r>
            <a:r>
              <a:rPr lang="zh-CN" altLang="en-US" sz="1200" b="0" i="0" kern="1200" dirty="0">
                <a:solidFill>
                  <a:schemeClr val="tx1"/>
                </a:solidFill>
                <a:latin typeface="+mn-lt"/>
                <a:ea typeface="+mn-ea"/>
                <a:cs typeface="+mn-cs"/>
              </a:rPr>
              <a:t>的</a:t>
            </a:r>
            <a:r>
              <a:rPr lang="en-US" altLang="zh-CN" sz="1200" b="0" i="0" kern="1200" dirty="0">
                <a:solidFill>
                  <a:schemeClr val="tx1"/>
                </a:solidFill>
                <a:latin typeface="+mn-lt"/>
                <a:ea typeface="+mn-ea"/>
                <a:cs typeface="+mn-cs"/>
              </a:rPr>
              <a:t>RJ-45</a:t>
            </a:r>
            <a:r>
              <a:rPr lang="zh-CN" altLang="en-US" sz="1200" b="0" i="0" kern="1200" dirty="0">
                <a:solidFill>
                  <a:schemeClr val="tx1"/>
                </a:solidFill>
                <a:latin typeface="+mn-lt"/>
                <a:ea typeface="+mn-ea"/>
                <a:cs typeface="+mn-cs"/>
              </a:rPr>
              <a:t>是标准</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位模块化接口的俗称。</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RS-232-C</a:t>
            </a:r>
            <a:r>
              <a:rPr lang="zh-CN" altLang="en-US" sz="1200" b="0" i="0" kern="1200" dirty="0">
                <a:solidFill>
                  <a:schemeClr val="tx1"/>
                </a:solidFill>
                <a:latin typeface="+mn-lt"/>
                <a:ea typeface="+mn-ea"/>
                <a:cs typeface="+mn-cs"/>
              </a:rPr>
              <a:t>：全称是</a:t>
            </a:r>
            <a:r>
              <a:rPr lang="en-US" altLang="zh-CN" sz="1200" b="0" i="0" kern="1200" dirty="0">
                <a:solidFill>
                  <a:schemeClr val="tx1"/>
                </a:solidFill>
                <a:latin typeface="+mn-lt"/>
                <a:ea typeface="+mn-ea"/>
                <a:cs typeface="+mn-cs"/>
              </a:rPr>
              <a:t>EIA-RS-232-C</a:t>
            </a:r>
            <a:r>
              <a:rPr lang="zh-CN" altLang="en-US" sz="1200" b="0" i="0" kern="1200" dirty="0">
                <a:solidFill>
                  <a:schemeClr val="tx1"/>
                </a:solidFill>
                <a:latin typeface="+mn-lt"/>
                <a:ea typeface="+mn-ea"/>
                <a:cs typeface="+mn-cs"/>
              </a:rPr>
              <a:t>标准，其中</a:t>
            </a:r>
            <a:r>
              <a:rPr lang="en-US" altLang="zh-CN" sz="1200" b="0" i="0" kern="1200" dirty="0">
                <a:solidFill>
                  <a:schemeClr val="tx1"/>
                </a:solidFill>
                <a:latin typeface="+mn-lt"/>
                <a:ea typeface="+mn-ea"/>
                <a:cs typeface="+mn-cs"/>
              </a:rPr>
              <a:t>EIA(Electronic Industry Association</a:t>
            </a:r>
            <a:r>
              <a:rPr lang="zh-CN" altLang="en-US" sz="1200" b="0" i="0" kern="1200" dirty="0">
                <a:solidFill>
                  <a:schemeClr val="tx1"/>
                </a:solidFill>
                <a:latin typeface="+mn-lt"/>
                <a:ea typeface="+mn-ea"/>
                <a:cs typeface="+mn-cs"/>
              </a:rPr>
              <a:t>）代表</a:t>
            </a:r>
            <a:r>
              <a:rPr lang="zh-CN" altLang="en-US" sz="1200" b="0" i="0" u="none" strike="noStrike" kern="1200" dirty="0">
                <a:solidFill>
                  <a:schemeClr val="tx1"/>
                </a:solidFill>
                <a:latin typeface="+mn-lt"/>
                <a:ea typeface="+mn-ea"/>
                <a:cs typeface="+mn-cs"/>
                <a:hlinkClick r:id="rId13"/>
              </a:rPr>
              <a:t>美国电子工业协会</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RS</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recommended standard</a:t>
            </a:r>
            <a:r>
              <a:rPr lang="zh-CN" altLang="en-US" sz="1200" b="0" i="0" kern="1200" dirty="0">
                <a:solidFill>
                  <a:schemeClr val="tx1"/>
                </a:solidFill>
                <a:latin typeface="+mn-lt"/>
                <a:ea typeface="+mn-ea"/>
                <a:cs typeface="+mn-cs"/>
              </a:rPr>
              <a:t>）代表推荐标准，</a:t>
            </a:r>
            <a:r>
              <a:rPr lang="en-US" altLang="zh-CN" sz="1200" b="0" i="0" kern="1200" dirty="0">
                <a:solidFill>
                  <a:schemeClr val="tx1"/>
                </a:solidFill>
                <a:latin typeface="+mn-lt"/>
                <a:ea typeface="+mn-ea"/>
                <a:cs typeface="+mn-cs"/>
              </a:rPr>
              <a:t>232</a:t>
            </a:r>
            <a:r>
              <a:rPr lang="zh-CN" altLang="en-US" sz="1200" b="0" i="0" kern="1200" dirty="0">
                <a:solidFill>
                  <a:schemeClr val="tx1"/>
                </a:solidFill>
                <a:latin typeface="+mn-lt"/>
                <a:ea typeface="+mn-ea"/>
                <a:cs typeface="+mn-cs"/>
              </a:rPr>
              <a:t>是标识号，</a:t>
            </a:r>
            <a:r>
              <a:rPr lang="en-US" altLang="zh-CN" sz="1200" b="0" i="0" kern="1200" dirty="0">
                <a:solidFill>
                  <a:schemeClr val="tx1"/>
                </a:solidFill>
                <a:latin typeface="+mn-lt"/>
                <a:ea typeface="+mn-ea"/>
                <a:cs typeface="+mn-cs"/>
              </a:rPr>
              <a:t>C</a:t>
            </a:r>
            <a:r>
              <a:rPr lang="zh-CN" altLang="en-US" sz="1200" b="0" i="0" kern="1200" dirty="0">
                <a:solidFill>
                  <a:schemeClr val="tx1"/>
                </a:solidFill>
                <a:latin typeface="+mn-lt"/>
                <a:ea typeface="+mn-ea"/>
                <a:cs typeface="+mn-cs"/>
              </a:rPr>
              <a:t>代表</a:t>
            </a:r>
            <a:r>
              <a:rPr lang="en-US" altLang="zh-CN" sz="1200" b="0" i="0" kern="1200" dirty="0">
                <a:solidFill>
                  <a:schemeClr val="tx1"/>
                </a:solidFill>
                <a:latin typeface="+mn-lt"/>
                <a:ea typeface="+mn-ea"/>
                <a:cs typeface="+mn-cs"/>
              </a:rPr>
              <a:t>RS-232</a:t>
            </a:r>
            <a:r>
              <a:rPr lang="zh-CN" altLang="en-US" sz="1200" b="0" i="0" kern="1200" dirty="0">
                <a:solidFill>
                  <a:schemeClr val="tx1"/>
                </a:solidFill>
                <a:latin typeface="+mn-lt"/>
                <a:ea typeface="+mn-ea"/>
                <a:cs typeface="+mn-cs"/>
              </a:rPr>
              <a:t>的最新一次修改（</a:t>
            </a:r>
            <a:r>
              <a:rPr lang="en-US" altLang="zh-CN" sz="1200" b="0" i="0" kern="1200" dirty="0">
                <a:solidFill>
                  <a:schemeClr val="tx1"/>
                </a:solidFill>
                <a:latin typeface="+mn-lt"/>
                <a:ea typeface="+mn-ea"/>
                <a:cs typeface="+mn-cs"/>
              </a:rPr>
              <a:t>1969</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en-US" altLang="zh-CN" sz="1200" dirty="0">
                <a:latin typeface="微软雅黑" panose="020B0503020204020204" pitchFamily="34" charset="-122"/>
                <a:ea typeface="微软雅黑" panose="020B0503020204020204" pitchFamily="34" charset="-122"/>
              </a:rPr>
              <a:t>DB-9</a:t>
            </a:r>
            <a:r>
              <a:rPr lang="zh-CN" altLang="en-US" sz="1200" dirty="0">
                <a:latin typeface="微软雅黑" panose="020B0503020204020204" pitchFamily="34" charset="-122"/>
                <a:ea typeface="微软雅黑" panose="020B0503020204020204" pitchFamily="34" charset="-122"/>
              </a:rPr>
              <a:t>：</a:t>
            </a:r>
            <a:r>
              <a:rPr lang="zh-CN" altLang="en-US" sz="1200" b="0" i="0" kern="1200" dirty="0">
                <a:solidFill>
                  <a:schemeClr val="tx1"/>
                </a:solidFill>
                <a:latin typeface="+mn-lt"/>
                <a:ea typeface="+mn-ea"/>
                <a:cs typeface="+mn-cs"/>
              </a:rPr>
              <a:t>串行</a:t>
            </a:r>
            <a:r>
              <a:rPr lang="zh-CN" altLang="en-US" sz="1200" b="0" i="0" u="none" strike="noStrike" kern="1200" dirty="0">
                <a:solidFill>
                  <a:schemeClr val="tx1"/>
                </a:solidFill>
                <a:latin typeface="+mn-lt"/>
                <a:ea typeface="+mn-ea"/>
                <a:cs typeface="+mn-cs"/>
                <a:hlinkClick r:id="rId14"/>
              </a:rPr>
              <a:t>通信接口</a:t>
            </a:r>
            <a:r>
              <a:rPr lang="en-US" altLang="zh-CN" sz="1200" b="0" i="0" kern="1200" dirty="0">
                <a:solidFill>
                  <a:schemeClr val="tx1"/>
                </a:solidFill>
                <a:latin typeface="+mn-lt"/>
                <a:ea typeface="+mn-ea"/>
                <a:cs typeface="+mn-cs"/>
              </a:rPr>
              <a:t>RS-232-C 9</a:t>
            </a:r>
            <a:r>
              <a:rPr lang="zh-CN" altLang="en-US" sz="1200" b="0" i="0" kern="1200" dirty="0">
                <a:solidFill>
                  <a:schemeClr val="tx1"/>
                </a:solidFill>
                <a:latin typeface="+mn-lt"/>
                <a:ea typeface="+mn-ea"/>
                <a:cs typeface="+mn-cs"/>
              </a:rPr>
              <a:t>针。</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下方的图是一个</a:t>
            </a:r>
            <a:r>
              <a:rPr lang="en-US" altLang="zh-CN" sz="1200" dirty="0">
                <a:latin typeface="微软雅黑" panose="020B0503020204020204" pitchFamily="34" charset="-122"/>
                <a:ea typeface="微软雅黑" panose="020B0503020204020204" pitchFamily="34" charset="-122"/>
              </a:rPr>
              <a:t>TDM</a:t>
            </a:r>
            <a:r>
              <a:rPr lang="zh-CN" altLang="en-US" sz="1200" dirty="0">
                <a:latin typeface="微软雅黑" panose="020B0503020204020204" pitchFamily="34" charset="-122"/>
                <a:ea typeface="微软雅黑" panose="020B0503020204020204" pitchFamily="34" charset="-122"/>
              </a:rPr>
              <a:t>的例子，每个</a:t>
            </a:r>
            <a:r>
              <a:rPr lang="en-US" altLang="zh-CN" sz="1200" dirty="0">
                <a:latin typeface="微软雅黑" panose="020B0503020204020204" pitchFamily="34" charset="-122"/>
                <a:ea typeface="微软雅黑" panose="020B0503020204020204" pitchFamily="34" charset="-122"/>
              </a:rPr>
              <a:t>TDM</a:t>
            </a:r>
            <a:r>
              <a:rPr lang="zh-CN" altLang="en-US" sz="1200" dirty="0">
                <a:latin typeface="微软雅黑" panose="020B0503020204020204" pitchFamily="34" charset="-122"/>
                <a:ea typeface="微软雅黑" panose="020B0503020204020204" pitchFamily="34" charset="-122"/>
              </a:rPr>
              <a:t>帧由四个时隙组成，分别分配给</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B</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四个用户。这个四个用户分别在不同的时间上固定的时隙使用信道，互不干扰。从一个</a:t>
            </a:r>
            <a:r>
              <a:rPr lang="en-US" altLang="zh-CN" sz="1200" dirty="0">
                <a:latin typeface="微软雅黑" panose="020B0503020204020204" pitchFamily="34" charset="-122"/>
                <a:ea typeface="微软雅黑" panose="020B0503020204020204" pitchFamily="34" charset="-122"/>
              </a:rPr>
              <a:t>TDM</a:t>
            </a:r>
            <a:r>
              <a:rPr lang="zh-CN" altLang="en-US" sz="1200" dirty="0">
                <a:latin typeface="微软雅黑" panose="020B0503020204020204" pitchFamily="34" charset="-122"/>
                <a:ea typeface="微软雅黑" panose="020B0503020204020204" pitchFamily="34" charset="-122"/>
              </a:rPr>
              <a:t>帧的时间粒度上看，这四个用户是可以同时进行通信。</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116</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在图上可以看到，在</a:t>
            </a:r>
            <a:r>
              <a:rPr lang="en-US" altLang="zh-CN" dirty="0"/>
              <a:t>1</a:t>
            </a:r>
            <a:r>
              <a:rPr lang="zh-CN" altLang="en-US" dirty="0"/>
              <a:t>号</a:t>
            </a:r>
            <a:r>
              <a:rPr lang="en-US" altLang="zh-CN" dirty="0"/>
              <a:t>TDM</a:t>
            </a:r>
            <a:r>
              <a:rPr lang="zh-CN" altLang="en-US" dirty="0"/>
              <a:t>时帧上，用户</a:t>
            </a:r>
            <a:r>
              <a:rPr lang="en-US" altLang="zh-CN" dirty="0"/>
              <a:t>C</a:t>
            </a:r>
            <a:r>
              <a:rPr lang="zh-CN" altLang="en-US" dirty="0"/>
              <a:t>和</a:t>
            </a:r>
            <a:r>
              <a:rPr lang="en-US" altLang="zh-CN" dirty="0"/>
              <a:t>D</a:t>
            </a:r>
            <a:r>
              <a:rPr lang="zh-CN" altLang="en-US" dirty="0"/>
              <a:t>的时隙是空闲的，在</a:t>
            </a:r>
            <a:r>
              <a:rPr lang="en-US" altLang="zh-CN" dirty="0"/>
              <a:t>2</a:t>
            </a:r>
            <a:r>
              <a:rPr lang="zh-CN" altLang="en-US" dirty="0"/>
              <a:t>号时帧上，用户</a:t>
            </a:r>
            <a:r>
              <a:rPr lang="en-US" altLang="zh-CN" dirty="0"/>
              <a:t>A</a:t>
            </a:r>
            <a:r>
              <a:rPr lang="zh-CN" altLang="en-US" dirty="0"/>
              <a:t>和</a:t>
            </a:r>
            <a:r>
              <a:rPr lang="en-US" altLang="zh-CN" dirty="0"/>
              <a:t>D</a:t>
            </a:r>
            <a:r>
              <a:rPr lang="zh-CN" altLang="en-US" dirty="0"/>
              <a:t>的时隙时空闲的。这些空闲的信道造成线路资源的浪费。</a:t>
            </a:r>
            <a:endParaRPr lang="en-US" altLang="zh-CN" dirty="0"/>
          </a:p>
          <a:p>
            <a:r>
              <a:rPr lang="zh-CN" altLang="en-US" dirty="0"/>
              <a:t>另外，时分复用还有一个问题，就是传输时延比较大。用户有数据要发送的时候，需要等到自己的时隙才可以发送数据，特别是用户数量较多的时候，需要等待的数据会很长。</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117</a:t>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由于固定分配时隙方式的时分复用会带来的信道利用率和时延方面的问题，因此可以考虑不在去固定分配时隙，</a:t>
            </a:r>
            <a:r>
              <a:rPr lang="zh-CN" altLang="en-US" sz="1200" dirty="0">
                <a:latin typeface="微软雅黑" panose="020B0503020204020204" pitchFamily="34" charset="-122"/>
                <a:ea typeface="微软雅黑" panose="020B0503020204020204" pitchFamily="34" charset="-122"/>
              </a:rPr>
              <a:t>而是</a:t>
            </a:r>
            <a:r>
              <a:rPr lang="zh-CN" altLang="en-US" sz="1200" dirty="0">
                <a:solidFill>
                  <a:srgbClr val="C00000"/>
                </a:solidFill>
                <a:latin typeface="微软雅黑" panose="020B0503020204020204" pitchFamily="34" charset="-122"/>
                <a:ea typeface="微软雅黑" panose="020B0503020204020204" pitchFamily="34" charset="-122"/>
              </a:rPr>
              <a:t>按需动态地</a:t>
            </a:r>
            <a:r>
              <a:rPr lang="zh-CN" altLang="en-US" sz="1200" dirty="0">
                <a:latin typeface="微软雅黑" panose="020B0503020204020204" pitchFamily="34" charset="-122"/>
                <a:ea typeface="微软雅黑" panose="020B0503020204020204" pitchFamily="34" charset="-122"/>
              </a:rPr>
              <a:t>分配时隙。这就是统计时分复用。</a:t>
            </a:r>
            <a:r>
              <a:rPr lang="zh-CN" altLang="en-US" sz="1200" dirty="0">
                <a:solidFill>
                  <a:srgbClr val="333333"/>
                </a:solidFill>
                <a:latin typeface="微软雅黑" panose="020B0503020204020204" pitchFamily="34" charset="-122"/>
                <a:ea typeface="微软雅黑" panose="020B0503020204020204" pitchFamily="34" charset="-122"/>
              </a:rPr>
              <a:t>指的是动态地</a:t>
            </a:r>
            <a:r>
              <a:rPr lang="zh-CN" altLang="en-US" sz="1200" dirty="0">
                <a:solidFill>
                  <a:srgbClr val="C00000"/>
                </a:solidFill>
                <a:latin typeface="微软雅黑" panose="020B0503020204020204" pitchFamily="34" charset="-122"/>
                <a:ea typeface="微软雅黑" panose="020B0503020204020204" pitchFamily="34" charset="-122"/>
              </a:rPr>
              <a:t>按需分配共用信道</a:t>
            </a:r>
            <a:r>
              <a:rPr lang="zh-CN" altLang="en-US" sz="1200" dirty="0">
                <a:solidFill>
                  <a:srgbClr val="333333"/>
                </a:solidFill>
                <a:latin typeface="微软雅黑" panose="020B0503020204020204" pitchFamily="34" charset="-122"/>
                <a:ea typeface="微软雅黑" panose="020B0503020204020204" pitchFamily="34" charset="-122"/>
              </a:rPr>
              <a:t>的时隙，只将需要传送数据的终端接入共用信道，以提高信道利用率的多路复用技术。从这个图可以清楚的看到，按需动态分配时隙后，每个时帧的长度可以根据需要动态调整，理论上可以把信道利用率提升到</a:t>
            </a:r>
            <a:r>
              <a:rPr lang="en-US" altLang="zh-CN" sz="1200" dirty="0">
                <a:solidFill>
                  <a:srgbClr val="333333"/>
                </a:solidFill>
                <a:latin typeface="微软雅黑" panose="020B0503020204020204" pitchFamily="34" charset="-122"/>
                <a:ea typeface="微软雅黑" panose="020B0503020204020204" pitchFamily="34" charset="-122"/>
              </a:rPr>
              <a:t>100%</a:t>
            </a:r>
            <a:r>
              <a:rPr lang="zh-CN" altLang="en-US" sz="1200" dirty="0">
                <a:solidFill>
                  <a:srgbClr val="333333"/>
                </a:solidFill>
                <a:latin typeface="微软雅黑" panose="020B0503020204020204" pitchFamily="34" charset="-122"/>
                <a:ea typeface="微软雅黑" panose="020B0503020204020204" pitchFamily="34" charset="-122"/>
              </a:rPr>
              <a:t>，而且传输时延会明显降低。</a:t>
            </a:r>
            <a:endParaRPr lang="en-US" altLang="zh-CN" sz="1200" dirty="0">
              <a:solidFill>
                <a:srgbClr val="333333"/>
              </a:solidFill>
              <a:latin typeface="微软雅黑" panose="020B0503020204020204" pitchFamily="34" charset="-122"/>
              <a:ea typeface="微软雅黑" panose="020B0503020204020204" pitchFamily="34" charset="-122"/>
            </a:endParaRPr>
          </a:p>
          <a:p>
            <a:r>
              <a:rPr lang="zh-CN" altLang="en-US" sz="1200" dirty="0">
                <a:solidFill>
                  <a:srgbClr val="333333"/>
                </a:solidFill>
                <a:latin typeface="微软雅黑" panose="020B0503020204020204" pitchFamily="34" charset="-122"/>
                <a:ea typeface="微软雅黑" panose="020B0503020204020204" pitchFamily="34" charset="-122"/>
              </a:rPr>
              <a:t>当然，需要注意的是，</a:t>
            </a:r>
            <a:r>
              <a:rPr lang="en-US" altLang="zh-CN" sz="1200" dirty="0">
                <a:solidFill>
                  <a:srgbClr val="333333"/>
                </a:solidFill>
                <a:latin typeface="微软雅黑" panose="020B0503020204020204" pitchFamily="34" charset="-122"/>
                <a:ea typeface="微软雅黑" panose="020B0503020204020204" pitchFamily="34" charset="-122"/>
              </a:rPr>
              <a:t>STDM</a:t>
            </a:r>
            <a:r>
              <a:rPr lang="zh-CN" altLang="en-US" sz="1200" dirty="0">
                <a:solidFill>
                  <a:srgbClr val="333333"/>
                </a:solidFill>
                <a:latin typeface="微软雅黑" panose="020B0503020204020204" pitchFamily="34" charset="-122"/>
                <a:ea typeface="微软雅黑" panose="020B0503020204020204" pitchFamily="34" charset="-122"/>
              </a:rPr>
              <a:t>的技术复杂性较高，特别是多用户共享无线信道时，需要复杂的机制来避免不用用户之间的时隙冲突问题。</a:t>
            </a:r>
            <a:endParaRPr lang="en-US" altLang="zh-CN" sz="1200" dirty="0">
              <a:solidFill>
                <a:srgbClr val="333333"/>
              </a:solidFill>
              <a:latin typeface="微软雅黑" panose="020B0503020204020204" pitchFamily="34" charset="-122"/>
              <a:ea typeface="微软雅黑" panose="020B0503020204020204" pitchFamily="34" charset="-122"/>
            </a:endParaRPr>
          </a:p>
          <a:p>
            <a:endParaRPr lang="en-US" altLang="zh-CN" sz="1200" dirty="0">
              <a:solidFill>
                <a:srgbClr val="333333"/>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118</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光波分复用一般应用波长复用器和分用器分别置于光纤两端，实现不同光波的耦合与分离。在发送端，通过复用器把不同波长的光耦合在一起，传输过程中，光信号会逐渐减弱，需要通过光放大器，比如</a:t>
            </a:r>
            <a:r>
              <a:rPr lang="en-US" altLang="zh-CN" dirty="0"/>
              <a:t>EDFA</a:t>
            </a:r>
            <a:r>
              <a:rPr lang="zh-CN" altLang="en-US" dirty="0"/>
              <a:t>，对光信号进行放大。在接收端，通过分用器，对光信号进行进行分离。</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119</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121</a:t>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如图所示，假设</a:t>
            </a:r>
            <a:r>
              <a:rPr lang="en-US" altLang="zh-CN" dirty="0"/>
              <a:t>S</a:t>
            </a:r>
            <a:r>
              <a:rPr lang="zh-CN" altLang="en-US" dirty="0"/>
              <a:t>站和</a:t>
            </a:r>
            <a:r>
              <a:rPr lang="en-US" altLang="zh-CN" dirty="0"/>
              <a:t>T</a:t>
            </a:r>
            <a:r>
              <a:rPr lang="zh-CN" altLang="en-US" dirty="0"/>
              <a:t>站都要发送</a:t>
            </a:r>
            <a:r>
              <a:rPr lang="en-US" altLang="zh-CN" dirty="0"/>
              <a:t>110</a:t>
            </a:r>
            <a:r>
              <a:rPr lang="zh-CN" altLang="en-US" dirty="0"/>
              <a:t>三个比特，分别使用自己的码片进行编码后，把信号发送出去。在接收端，收到的是</a:t>
            </a:r>
            <a:r>
              <a:rPr lang="en-US" altLang="zh-CN" dirty="0"/>
              <a:t>S</a:t>
            </a:r>
            <a:r>
              <a:rPr lang="zh-CN" altLang="en-US" dirty="0"/>
              <a:t>和</a:t>
            </a:r>
            <a:r>
              <a:rPr lang="en-US" altLang="zh-CN" dirty="0"/>
              <a:t>T</a:t>
            </a:r>
            <a:r>
              <a:rPr lang="zh-CN" altLang="en-US" dirty="0"/>
              <a:t>发送信号的叠加。</a:t>
            </a:r>
            <a:endParaRPr lang="en-US" altLang="zh-CN" dirty="0"/>
          </a:p>
          <a:p>
            <a:r>
              <a:rPr lang="zh-CN" altLang="en-US" dirty="0"/>
              <a:t>接收端使用</a:t>
            </a:r>
            <a:r>
              <a:rPr lang="en-US" altLang="zh-CN" dirty="0"/>
              <a:t>S</a:t>
            </a:r>
            <a:r>
              <a:rPr lang="zh-CN" altLang="en-US" dirty="0"/>
              <a:t>站码片对收到信号的各个分量进行规格化内积，对</a:t>
            </a:r>
            <a:r>
              <a:rPr lang="en-US" altLang="zh-CN" dirty="0"/>
              <a:t>S</a:t>
            </a:r>
            <a:r>
              <a:rPr lang="zh-CN" altLang="en-US" dirty="0"/>
              <a:t>站发送的信号解码得到</a:t>
            </a:r>
            <a:r>
              <a:rPr lang="en-US" altLang="zh-CN" dirty="0"/>
              <a:t>110</a:t>
            </a:r>
            <a:r>
              <a:rPr lang="zh-CN" altLang="en-US" dirty="0"/>
              <a:t>，而对</a:t>
            </a:r>
            <a:r>
              <a:rPr lang="en-US" altLang="zh-CN" dirty="0"/>
              <a:t>T</a:t>
            </a:r>
            <a:r>
              <a:rPr lang="zh-CN" altLang="en-US" dirty="0"/>
              <a:t>站发送的信号解码得到的是噪声信号。</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123</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加图 罗列</a:t>
            </a:r>
            <a:endParaRPr lang="en-US" altLang="zh-CN" dirty="0"/>
          </a:p>
          <a:p>
            <a:r>
              <a:rPr lang="zh-CN" altLang="en-US" dirty="0"/>
              <a:t>缩写含义：</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IEEE 802.3</a:t>
            </a:r>
            <a:r>
              <a:rPr lang="zh-CN" altLang="en-US" dirty="0"/>
              <a:t>：</a:t>
            </a:r>
            <a:r>
              <a:rPr lang="en-US" altLang="zh-CN" dirty="0"/>
              <a:t>10M</a:t>
            </a:r>
            <a:r>
              <a:rPr lang="zh-CN" altLang="en-US" dirty="0"/>
              <a:t>以太网标准；</a:t>
            </a:r>
          </a:p>
          <a:p>
            <a:r>
              <a:rPr lang="en-US" altLang="zh-CN" dirty="0"/>
              <a:t>IEEE 802.3u</a:t>
            </a:r>
            <a:r>
              <a:rPr lang="zh-CN" altLang="en-US" dirty="0"/>
              <a:t>：</a:t>
            </a:r>
            <a:r>
              <a:rPr lang="en-US" altLang="zh-CN" dirty="0"/>
              <a:t>100M</a:t>
            </a:r>
            <a:r>
              <a:rPr lang="zh-CN" altLang="en-US" dirty="0"/>
              <a:t>的快速以太网标准；</a:t>
            </a:r>
          </a:p>
          <a:p>
            <a:r>
              <a:rPr lang="en-US" altLang="zh-CN" dirty="0"/>
              <a:t>IEEE 802.3ab</a:t>
            </a:r>
            <a:r>
              <a:rPr lang="zh-CN" altLang="en-US" dirty="0"/>
              <a:t>和</a:t>
            </a:r>
            <a:r>
              <a:rPr lang="en-US" altLang="zh-CN" dirty="0"/>
              <a:t>IEEE 802</a:t>
            </a:r>
            <a:r>
              <a:rPr lang="zh-CN" altLang="en-US" dirty="0"/>
              <a:t>．</a:t>
            </a:r>
            <a:r>
              <a:rPr lang="en-US" altLang="zh-CN" dirty="0"/>
              <a:t>3z</a:t>
            </a:r>
            <a:r>
              <a:rPr lang="zh-CN" altLang="en-US" dirty="0"/>
              <a:t>：</a:t>
            </a:r>
            <a:r>
              <a:rPr lang="en-US" altLang="zh-CN" dirty="0"/>
              <a:t>1G</a:t>
            </a:r>
            <a:r>
              <a:rPr lang="zh-CN" altLang="en-US" dirty="0"/>
              <a:t>比特以太网标准；</a:t>
            </a:r>
          </a:p>
          <a:p>
            <a:r>
              <a:rPr lang="en-US" altLang="zh-CN" dirty="0"/>
              <a:t>IEEE 802.3ae</a:t>
            </a:r>
            <a:r>
              <a:rPr lang="zh-CN" altLang="en-US" dirty="0"/>
              <a:t>：</a:t>
            </a:r>
            <a:r>
              <a:rPr lang="en-US" altLang="zh-CN" dirty="0"/>
              <a:t>10G</a:t>
            </a:r>
            <a:r>
              <a:rPr lang="zh-CN" altLang="en-US" dirty="0"/>
              <a:t>比特以太网标准。</a:t>
            </a:r>
          </a:p>
          <a:p>
            <a:r>
              <a:rPr lang="en-US" altLang="zh-CN" dirty="0"/>
              <a:t>IEEE 802.3</a:t>
            </a:r>
            <a:r>
              <a:rPr lang="zh-CN" altLang="en-US" dirty="0"/>
              <a:t>系列通信标准仅描述了</a:t>
            </a:r>
            <a:r>
              <a:rPr lang="en-US" altLang="zh-CN" dirty="0" err="1"/>
              <a:t>OSl</a:t>
            </a:r>
            <a:r>
              <a:rPr lang="zh-CN" altLang="en-US" dirty="0"/>
              <a:t>分层模型中的最低两层协议（物理层和数据链路层）由于低层都采用</a:t>
            </a:r>
            <a:r>
              <a:rPr lang="en-US" altLang="zh-CN" dirty="0"/>
              <a:t>802</a:t>
            </a:r>
            <a:r>
              <a:rPr lang="zh-CN" altLang="en-US" dirty="0"/>
              <a:t>协议标准，所以他们都是可以互通的</a:t>
            </a:r>
            <a:endParaRPr lang="en-US" altLang="zh-CN" dirty="0"/>
          </a:p>
          <a:p>
            <a:r>
              <a:rPr lang="en-US" altLang="zh-CN" b="0" i="0" dirty="0">
                <a:solidFill>
                  <a:srgbClr val="333333"/>
                </a:solidFill>
                <a:effectLst/>
                <a:latin typeface="Arial" panose="020B0604020202020204" pitchFamily="34" charset="0"/>
              </a:rPr>
              <a:t>IEEE802.3z </a:t>
            </a:r>
            <a:r>
              <a:rPr lang="zh-CN" altLang="en-US" b="0" i="0" dirty="0">
                <a:solidFill>
                  <a:srgbClr val="333333"/>
                </a:solidFill>
                <a:effectLst/>
                <a:latin typeface="Arial" panose="020B0604020202020204" pitchFamily="34" charset="0"/>
              </a:rPr>
              <a:t>光纤介质千兆以太网标准规范</a:t>
            </a:r>
            <a:endParaRPr lang="en-US" altLang="zh-CN" b="0" i="0" dirty="0">
              <a:solidFill>
                <a:srgbClr val="333333"/>
              </a:solidFill>
              <a:effectLst/>
              <a:latin typeface="Arial" panose="020B0604020202020204" pitchFamily="34" charset="0"/>
            </a:endParaRPr>
          </a:p>
          <a:p>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一般指</a:t>
            </a:r>
            <a:r>
              <a:rPr lang="en-US" altLang="zh-CN" b="0" i="0" dirty="0">
                <a:solidFill>
                  <a:srgbClr val="333333"/>
                </a:solidFill>
                <a:effectLst/>
                <a:latin typeface="Arial" panose="020B0604020202020204" pitchFamily="34" charset="0"/>
              </a:rPr>
              <a:t>IEEE </a:t>
            </a:r>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IEEE </a:t>
            </a:r>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是一种技术标准，它定义了低速率无线个域网 （</a:t>
            </a:r>
            <a:r>
              <a:rPr lang="en-US" altLang="zh-CN" b="0" i="0" dirty="0">
                <a:solidFill>
                  <a:srgbClr val="333333"/>
                </a:solidFill>
                <a:effectLst/>
                <a:latin typeface="Arial" panose="020B0604020202020204" pitchFamily="34" charset="0"/>
              </a:rPr>
              <a:t>LR-WPAN</a:t>
            </a:r>
            <a:r>
              <a:rPr lang="zh-CN" altLang="en-US" b="0" i="0" dirty="0">
                <a:solidFill>
                  <a:srgbClr val="333333"/>
                </a:solidFill>
                <a:effectLst/>
                <a:latin typeface="Arial" panose="020B0604020202020204" pitchFamily="34" charset="0"/>
              </a:rPr>
              <a:t>）的协议</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 Base FX</a:t>
            </a:r>
            <a:r>
              <a:rPr lang="zh-CN" altLang="en-US" b="0" i="0" dirty="0">
                <a:solidFill>
                  <a:srgbClr val="333333"/>
                </a:solidFill>
                <a:effectLst/>
                <a:latin typeface="Arial" panose="020B0604020202020204" pitchFamily="34" charset="0"/>
              </a:rPr>
              <a:t>使用光纤作为</a:t>
            </a:r>
            <a:r>
              <a:rPr lang="zh-CN" altLang="en-US" b="0" i="0" u="none" strike="noStrike" dirty="0">
                <a:solidFill>
                  <a:srgbClr val="136EC2"/>
                </a:solidFill>
                <a:effectLst/>
                <a:latin typeface="Arial" panose="020B0604020202020204" pitchFamily="34" charset="0"/>
                <a:hlinkClick r:id="rId3"/>
              </a:rPr>
              <a:t>传输介质</a:t>
            </a:r>
            <a:endParaRPr lang="en-US" altLang="zh-CN" b="0" i="0" u="none" strike="noStrike" dirty="0">
              <a:solidFill>
                <a:srgbClr val="136EC2"/>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 Base-T4</a:t>
            </a:r>
            <a:r>
              <a:rPr lang="zh-CN" altLang="en-US" b="0" i="0" dirty="0">
                <a:solidFill>
                  <a:srgbClr val="333333"/>
                </a:solidFill>
                <a:effectLst/>
                <a:latin typeface="Arial" panose="020B0604020202020204" pitchFamily="34" charset="0"/>
              </a:rPr>
              <a:t>是一个</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对线系统，但是它采用</a:t>
            </a:r>
            <a:r>
              <a:rPr lang="zh-CN" altLang="en-US" b="0" i="0" u="none" strike="noStrike" dirty="0">
                <a:solidFill>
                  <a:srgbClr val="136EC2"/>
                </a:solidFill>
                <a:effectLst/>
                <a:latin typeface="Arial" panose="020B0604020202020204" pitchFamily="34" charset="0"/>
                <a:hlinkClick r:id="rId4"/>
              </a:rPr>
              <a:t>半双工传输</a:t>
            </a:r>
            <a:r>
              <a:rPr lang="zh-CN" altLang="en-US" b="0" i="0" dirty="0">
                <a:solidFill>
                  <a:srgbClr val="333333"/>
                </a:solidFill>
                <a:effectLst/>
                <a:latin typeface="Arial" panose="020B0604020202020204" pitchFamily="34" charset="0"/>
              </a:rPr>
              <a:t>模式，传输媒体采用</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类、</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类、</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类无屏蔽双绞线</a:t>
            </a:r>
            <a:r>
              <a:rPr lang="en-US" altLang="zh-CN" b="0" i="0" dirty="0">
                <a:solidFill>
                  <a:srgbClr val="333333"/>
                </a:solidFill>
                <a:effectLst/>
                <a:latin typeface="Arial" panose="020B0604020202020204" pitchFamily="34" charset="0"/>
              </a:rPr>
              <a:t>UTP</a:t>
            </a:r>
            <a:r>
              <a:rPr lang="zh-CN" altLang="en-US" b="0" i="0" dirty="0">
                <a:solidFill>
                  <a:srgbClr val="333333"/>
                </a:solidFill>
                <a:effectLst/>
                <a:latin typeface="Arial" panose="020B0604020202020204" pitchFamily="34" charset="0"/>
              </a:rPr>
              <a:t>的</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对线路进行</a:t>
            </a:r>
            <a:r>
              <a:rPr lang="en-US" altLang="zh-CN" b="0" i="0" dirty="0">
                <a:solidFill>
                  <a:srgbClr val="333333"/>
                </a:solidFill>
                <a:effectLst/>
                <a:latin typeface="Arial" panose="020B0604020202020204" pitchFamily="34" charset="0"/>
              </a:rPr>
              <a:t>100Mbps</a:t>
            </a:r>
            <a:r>
              <a:rPr lang="zh-CN" altLang="en-US" b="0" i="0" dirty="0">
                <a:solidFill>
                  <a:srgbClr val="333333"/>
                </a:solidFill>
                <a:effectLst/>
                <a:latin typeface="Arial" panose="020B0604020202020204" pitchFamily="34" charset="0"/>
              </a:rPr>
              <a:t>的数据传输</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100Base-TX</a:t>
            </a:r>
            <a:r>
              <a:rPr lang="zh-CN" altLang="en-US" b="0" i="0" dirty="0">
                <a:solidFill>
                  <a:srgbClr val="333333"/>
                </a:solidFill>
                <a:effectLst/>
                <a:latin typeface="Arial" panose="020B0604020202020204" pitchFamily="34" charset="0"/>
              </a:rPr>
              <a:t>使用的</a:t>
            </a:r>
            <a:r>
              <a:rPr lang="zh-CN" altLang="en-US" b="0" i="0" u="none" strike="noStrike" dirty="0">
                <a:solidFill>
                  <a:srgbClr val="136EC2"/>
                </a:solidFill>
                <a:effectLst/>
                <a:latin typeface="Arial" panose="020B0604020202020204" pitchFamily="34" charset="0"/>
                <a:hlinkClick r:id="rId3"/>
              </a:rPr>
              <a:t>传输介质</a:t>
            </a:r>
            <a:r>
              <a:rPr lang="zh-CN" altLang="en-US" b="0" i="0" dirty="0">
                <a:solidFill>
                  <a:srgbClr val="333333"/>
                </a:solidFill>
                <a:effectLst/>
                <a:latin typeface="Arial" panose="020B0604020202020204" pitchFamily="34" charset="0"/>
              </a:rPr>
              <a:t>与</a:t>
            </a:r>
            <a:r>
              <a:rPr lang="en-US" altLang="zh-CN" b="0" i="0" dirty="0">
                <a:solidFill>
                  <a:srgbClr val="333333"/>
                </a:solidFill>
                <a:effectLst/>
                <a:latin typeface="Arial" panose="020B0604020202020204" pitchFamily="34" charset="0"/>
              </a:rPr>
              <a:t>10Base-T</a:t>
            </a:r>
            <a:r>
              <a:rPr lang="zh-CN" altLang="en-US" b="0" i="0" dirty="0">
                <a:solidFill>
                  <a:srgbClr val="333333"/>
                </a:solidFill>
                <a:effectLst/>
                <a:latin typeface="Arial" panose="020B0604020202020204" pitchFamily="34" charset="0"/>
              </a:rPr>
              <a:t>一样都是双绞线。但是由于传输信号的频率较高，需要使用较高的质量的双绞线，</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0E59C439-FD35-4547-BEF5-304266CA27AE}" type="datetime1">
              <a:rPr kumimoji="1" lang="zh-CN" altLang="en-US" smtClean="0"/>
              <a:t>2025/6/21</a:t>
            </a:fld>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7" name="矩形 6"/>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grpSp>
        <p:nvGrpSpPr>
          <p:cNvPr id="26" name="组合 25"/>
          <p:cNvGrpSpPr/>
          <p:nvPr userDrawn="1"/>
        </p:nvGrpSpPr>
        <p:grpSpPr>
          <a:xfrm>
            <a:off x="4771770" y="5979422"/>
            <a:ext cx="2640125" cy="742053"/>
            <a:chOff x="4858653" y="5979422"/>
            <a:chExt cx="2640125" cy="742053"/>
          </a:xfrm>
        </p:grpSpPr>
        <p:grpSp>
          <p:nvGrpSpPr>
            <p:cNvPr id="24" name="组合 23"/>
            <p:cNvGrpSpPr/>
            <p:nvPr userDrawn="1"/>
          </p:nvGrpSpPr>
          <p:grpSpPr>
            <a:xfrm>
              <a:off x="4858653" y="5979422"/>
              <a:ext cx="867188" cy="742053"/>
              <a:chOff x="901977" y="761321"/>
              <a:chExt cx="1281319" cy="1139058"/>
            </a:xfrm>
          </p:grpSpPr>
          <p:sp>
            <p:nvSpPr>
              <p:cNvPr id="10" name="矩形 9"/>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p:cNvGrpSpPr/>
              <p:nvPr userDrawn="1"/>
            </p:nvGrpSpPr>
            <p:grpSpPr>
              <a:xfrm>
                <a:off x="1031055" y="907676"/>
                <a:ext cx="1013957" cy="853426"/>
                <a:chOff x="1368170" y="664579"/>
                <a:chExt cx="550582" cy="439737"/>
              </a:xfrm>
              <a:solidFill>
                <a:schemeClr val="bg1"/>
              </a:solidFill>
            </p:grpSpPr>
            <p:sp>
              <p:nvSpPr>
                <p:cNvPr id="1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p:cNvSpPr txBox="1"/>
            <p:nvPr userDrawn="1"/>
          </p:nvSpPr>
          <p:spPr>
            <a:xfrm>
              <a:off x="5791898" y="5979422"/>
              <a:ext cx="1706880" cy="72199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pic>
        <p:nvPicPr>
          <p:cNvPr id="6" name="图片 5" descr="ICN-Logo"/>
          <p:cNvPicPr>
            <a:picLocks noChangeAspect="1"/>
          </p:cNvPicPr>
          <p:nvPr userDrawn="1"/>
        </p:nvPicPr>
        <p:blipFill>
          <a:blip r:embed="rId2"/>
          <a:stretch>
            <a:fillRect/>
          </a:stretch>
        </p:blipFill>
        <p:spPr>
          <a:xfrm>
            <a:off x="9966325" y="-8890"/>
            <a:ext cx="2225675" cy="90614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p:cNvSpPr/>
          <p:nvPr userDrawn="1"/>
        </p:nvSpPr>
        <p:spPr>
          <a:xfrm>
            <a:off x="667831" y="55519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p:cNvSpPr>
            <a:spLocks noGrp="1"/>
          </p:cNvSpPr>
          <p:nvPr>
            <p:ph type="title"/>
          </p:nvPr>
        </p:nvSpPr>
        <p:spPr>
          <a:xfrm>
            <a:off x="1307508" y="365126"/>
            <a:ext cx="8220812" cy="879086"/>
          </a:xfrm>
        </p:spPr>
        <p:txBody>
          <a:bodyPr>
            <a:normAutofit/>
          </a:bodyPr>
          <a:lstStyle>
            <a:lvl1pPr>
              <a:defRPr sz="4000"/>
            </a:lvl1pPr>
          </a:lstStyle>
          <a:p>
            <a:r>
              <a:rPr kumimoji="1" lang="zh-CN" altLang="en-US" dirty="0"/>
              <a:t>单击此处编辑母版标题样式</a:t>
            </a:r>
          </a:p>
        </p:txBody>
      </p:sp>
      <p:sp>
        <p:nvSpPr>
          <p:cNvPr id="3" name="内容占位符 2"/>
          <p:cNvSpPr>
            <a:spLocks noGrp="1"/>
          </p:cNvSpPr>
          <p:nvPr>
            <p:ph idx="1"/>
          </p:nvPr>
        </p:nvSpPr>
        <p:spPr>
          <a:xfrm>
            <a:off x="838200" y="1510758"/>
            <a:ext cx="10515600" cy="4586694"/>
          </a:xfrm>
        </p:spPr>
        <p:txBody>
          <a:bodyPr/>
          <a:lstStyle>
            <a:lvl1pPr>
              <a:lnSpc>
                <a:spcPct val="100000"/>
              </a:lnSpc>
              <a:spcBef>
                <a:spcPts val="600"/>
              </a:spcBef>
              <a:buFont typeface="Wingdings" panose="05000000000000000000" pitchFamily="2" charset="2"/>
              <a:buChar char="Ø"/>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742A9FFD-B852-1440-BFA7-3771E624B655}" type="datetime1">
              <a:rPr kumimoji="1" lang="zh-CN" altLang="en-US" smtClean="0"/>
              <a:t>2025/6/21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p:cNvGrpSpPr/>
          <p:nvPr userDrawn="1"/>
        </p:nvGrpSpPr>
        <p:grpSpPr>
          <a:xfrm>
            <a:off x="727644" y="644181"/>
            <a:ext cx="403039" cy="321898"/>
            <a:chOff x="1368170" y="664579"/>
            <a:chExt cx="550582" cy="439737"/>
          </a:xfrm>
          <a:solidFill>
            <a:schemeClr val="bg1"/>
          </a:solidFill>
        </p:grpSpPr>
        <p:sp>
          <p:nvSpPr>
            <p:cNvPr id="7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pic>
        <p:nvPicPr>
          <p:cNvPr id="7" name="图片 6" descr="ICN-Logo"/>
          <p:cNvPicPr>
            <a:picLocks noChangeAspect="1"/>
          </p:cNvPicPr>
          <p:nvPr userDrawn="1"/>
        </p:nvPicPr>
        <p:blipFill>
          <a:blip r:embed="rId2"/>
          <a:stretch>
            <a:fillRect/>
          </a:stretch>
        </p:blipFill>
        <p:spPr>
          <a:xfrm>
            <a:off x="9741535" y="215265"/>
            <a:ext cx="2420620" cy="90614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8FB9FD2C-6821-D14F-9B68-59272353C12E}" type="datetime1">
              <a:rPr kumimoji="1" lang="zh-CN" altLang="en-US" smtClean="0"/>
              <a:t>2025/6/21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p:cNvSpPr>
            <a:spLocks noGrp="1"/>
          </p:cNvSpPr>
          <p:nvPr>
            <p:ph type="dt" sz="half" idx="10"/>
          </p:nvPr>
        </p:nvSpPr>
        <p:spPr/>
        <p:txBody>
          <a:bodyPr/>
          <a:lstStyle/>
          <a:p>
            <a:fld id="{3B2C8BEE-C117-B242-AE80-6684D8ECFAC3}" type="datetime1">
              <a:rPr kumimoji="1" lang="zh-CN" altLang="en-US" smtClean="0"/>
              <a:t>2025/6/21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9849450" y="844221"/>
            <a:ext cx="1961485" cy="208345"/>
            <a:chOff x="1368170" y="1165302"/>
            <a:chExt cx="4139947" cy="439737"/>
          </a:xfrm>
        </p:grpSpPr>
        <p:grpSp>
          <p:nvGrpSpPr>
            <p:cNvPr id="11" name="组合 10"/>
            <p:cNvGrpSpPr/>
            <p:nvPr/>
          </p:nvGrpSpPr>
          <p:grpSpPr>
            <a:xfrm>
              <a:off x="1368170" y="1165302"/>
              <a:ext cx="550582" cy="439737"/>
              <a:chOff x="1368170" y="664579"/>
              <a:chExt cx="550582" cy="439737"/>
            </a:xfrm>
          </p:grpSpPr>
          <p:sp>
            <p:nvSpPr>
              <p:cNvPr id="2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p:cNvGrpSpPr/>
            <p:nvPr/>
          </p:nvGrpSpPr>
          <p:grpSpPr>
            <a:xfrm>
              <a:off x="2028870" y="1197389"/>
              <a:ext cx="3479247" cy="365353"/>
              <a:chOff x="2028870" y="696666"/>
              <a:chExt cx="3479247" cy="365353"/>
            </a:xfrm>
            <a:solidFill>
              <a:schemeClr val="bg1">
                <a:lumMod val="50000"/>
              </a:schemeClr>
            </a:solidFill>
          </p:grpSpPr>
          <p:sp>
            <p:nvSpPr>
              <p:cNvPr id="13"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userDrawn="1"/>
        </p:nvGrpSpPr>
        <p:grpSpPr>
          <a:xfrm>
            <a:off x="715452" y="729525"/>
            <a:ext cx="403039" cy="321898"/>
            <a:chOff x="1368170" y="664579"/>
            <a:chExt cx="550582" cy="439737"/>
          </a:xfrm>
          <a:solidFill>
            <a:schemeClr val="bg1"/>
          </a:solidFill>
        </p:grpSpPr>
        <p:sp>
          <p:nvSpPr>
            <p:cNvPr id="41"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3" name="组合 52"/>
          <p:cNvGrpSpPr/>
          <p:nvPr userDrawn="1"/>
        </p:nvGrpSpPr>
        <p:grpSpPr>
          <a:xfrm>
            <a:off x="10327565" y="424110"/>
            <a:ext cx="1107996" cy="382841"/>
            <a:chOff x="10327565" y="424110"/>
            <a:chExt cx="1107996" cy="382841"/>
          </a:xfrm>
        </p:grpSpPr>
        <p:grpSp>
          <p:nvGrpSpPr>
            <p:cNvPr id="54" name="组合 53"/>
            <p:cNvGrpSpPr/>
            <p:nvPr userDrawn="1"/>
          </p:nvGrpSpPr>
          <p:grpSpPr>
            <a:xfrm>
              <a:off x="10413894" y="437620"/>
              <a:ext cx="927707" cy="369331"/>
              <a:chOff x="1113126" y="809213"/>
              <a:chExt cx="2133357" cy="523762"/>
            </a:xfrm>
            <a:solidFill>
              <a:schemeClr val="bg1">
                <a:lumMod val="75000"/>
              </a:schemeClr>
            </a:solidFill>
          </p:grpSpPr>
          <p:sp>
            <p:nvSpPr>
              <p:cNvPr id="56" name="椭圆 55"/>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42C34E1-A7B1-194A-A03F-68AF0754181E}" type="datetime1">
              <a:rPr kumimoji="1" lang="zh-CN" altLang="en-US" smtClean="0"/>
              <a:t>2025/6/21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10" name="矩形 9"/>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9849450" y="844221"/>
            <a:ext cx="1961485" cy="208345"/>
            <a:chOff x="1368170" y="1165302"/>
            <a:chExt cx="4139947" cy="439737"/>
          </a:xfrm>
        </p:grpSpPr>
        <p:grpSp>
          <p:nvGrpSpPr>
            <p:cNvPr id="13" name="组合 12"/>
            <p:cNvGrpSpPr/>
            <p:nvPr/>
          </p:nvGrpSpPr>
          <p:grpSpPr>
            <a:xfrm>
              <a:off x="1368170" y="1165302"/>
              <a:ext cx="550582" cy="439737"/>
              <a:chOff x="1368170" y="664579"/>
              <a:chExt cx="550582" cy="439737"/>
            </a:xfrm>
          </p:grpSpPr>
          <p:sp>
            <p:nvSpPr>
              <p:cNvPr id="24"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p:cNvGrpSpPr/>
            <p:nvPr/>
          </p:nvGrpSpPr>
          <p:grpSpPr>
            <a:xfrm>
              <a:off x="2028870" y="1197389"/>
              <a:ext cx="3479247" cy="365353"/>
              <a:chOff x="2028870" y="696666"/>
              <a:chExt cx="3479247" cy="365353"/>
            </a:xfrm>
            <a:solidFill>
              <a:schemeClr val="bg1">
                <a:lumMod val="50000"/>
              </a:schemeClr>
            </a:solidFill>
          </p:grpSpPr>
          <p:sp>
            <p:nvSpPr>
              <p:cNvPr id="15"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715452" y="729525"/>
            <a:ext cx="403039" cy="321898"/>
            <a:chOff x="1368170" y="664579"/>
            <a:chExt cx="550582" cy="439737"/>
          </a:xfrm>
          <a:solidFill>
            <a:schemeClr val="bg1"/>
          </a:solidFill>
        </p:grpSpPr>
        <p:sp>
          <p:nvSpPr>
            <p:cNvPr id="4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5" name="组合 54"/>
          <p:cNvGrpSpPr/>
          <p:nvPr userDrawn="1"/>
        </p:nvGrpSpPr>
        <p:grpSpPr>
          <a:xfrm>
            <a:off x="10327565" y="424110"/>
            <a:ext cx="1107996" cy="382841"/>
            <a:chOff x="10327565" y="424110"/>
            <a:chExt cx="1107996" cy="382841"/>
          </a:xfrm>
        </p:grpSpPr>
        <p:grpSp>
          <p:nvGrpSpPr>
            <p:cNvPr id="56" name="组合 55"/>
            <p:cNvGrpSpPr/>
            <p:nvPr userDrawn="1"/>
          </p:nvGrpSpPr>
          <p:grpSpPr>
            <a:xfrm>
              <a:off x="10413894" y="437620"/>
              <a:ext cx="927707" cy="369331"/>
              <a:chOff x="1113126" y="809213"/>
              <a:chExt cx="2133357" cy="523762"/>
            </a:xfrm>
            <a:solidFill>
              <a:schemeClr val="bg1">
                <a:lumMod val="75000"/>
              </a:schemeClr>
            </a:solidFill>
          </p:grpSpPr>
          <p:sp>
            <p:nvSpPr>
              <p:cNvPr id="58" name="椭圆 57"/>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7" name="矩形 56"/>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E00C8306-BE8F-E24C-B25D-A6E484FA7A8C}" type="datetime1">
              <a:rPr kumimoji="1" lang="zh-CN" altLang="en-US" smtClean="0"/>
              <a:t>2025/6/21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8D4D1E41-7A09-AB4A-A4E1-09765ADA269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122.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image" Target="../media/image188.jpe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3.wmf"/><Relationship Id="rId7" Type="http://schemas.openxmlformats.org/officeDocument/2006/relationships/oleObject" Target="../embeddings/oleObject6.bin"/><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24.wmf"/><Relationship Id="rId10" Type="http://schemas.openxmlformats.org/officeDocument/2006/relationships/image" Target="../media/image26.wmf"/><Relationship Id="rId4" Type="http://schemas.openxmlformats.org/officeDocument/2006/relationships/oleObject" Target="../embeddings/oleObject4.bin"/><Relationship Id="rId9"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9.bin"/><Relationship Id="rId4" Type="http://schemas.openxmlformats.org/officeDocument/2006/relationships/image" Target="../media/image27.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oleObject" Target="../embeddings/oleObject12.bin"/><Relationship Id="rId4" Type="http://schemas.openxmlformats.org/officeDocument/2006/relationships/image" Target="../media/image33.wmf"/></Relationships>
</file>

<file path=ppt/slides/_rels/slide2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wmf"/></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6.wmf"/><Relationship Id="rId5" Type="http://schemas.openxmlformats.org/officeDocument/2006/relationships/oleObject" Target="../embeddings/oleObject18.bin"/><Relationship Id="rId4" Type="http://schemas.openxmlformats.org/officeDocument/2006/relationships/image" Target="../media/image55.wmf"/><Relationship Id="rId9"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2.wmf"/><Relationship Id="rId5" Type="http://schemas.openxmlformats.org/officeDocument/2006/relationships/oleObject" Target="../embeddings/oleObject23.bin"/><Relationship Id="rId4" Type="http://schemas.openxmlformats.org/officeDocument/2006/relationships/image" Target="../media/image61.w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64.wmf"/><Relationship Id="rId4" Type="http://schemas.openxmlformats.org/officeDocument/2006/relationships/oleObject" Target="../embeddings/oleObject25.bin"/></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7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8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image" Target="../media/image145.jpeg"/></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oleObject" Target="../embeddings/oleObject26.bin"/><Relationship Id="rId1" Type="http://schemas.openxmlformats.org/officeDocument/2006/relationships/slideLayout" Target="../slideLayouts/slideLayout2.xml"/><Relationship Id="rId5" Type="http://schemas.openxmlformats.org/officeDocument/2006/relationships/image" Target="../media/image149.emf"/><Relationship Id="rId4"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jpeg"/></Relationships>
</file>

<file path=ppt/slides/_rels/slide91.xml.rels><?xml version="1.0" encoding="UTF-8" standalone="yes"?>
<Relationships xmlns="http://schemas.openxmlformats.org/package/2006/relationships"><Relationship Id="rId2" Type="http://schemas.openxmlformats.org/officeDocument/2006/relationships/image" Target="../media/image153.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notesSlide" Target="../notesSlides/notesSlide37.xml"/></Relationships>
</file>

<file path=ppt/slides/_rels/slide9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xml"/><Relationship Id="rId4" Type="http://schemas.openxmlformats.org/officeDocument/2006/relationships/image" Target="../media/image163.jpeg"/></Relationships>
</file>

<file path=ppt/slides/_rels/slide9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891254"/>
            <a:ext cx="9144000" cy="2002674"/>
          </a:xfrm>
        </p:spPr>
        <p:txBody>
          <a:bodyPr/>
          <a:lstStyle/>
          <a:p>
            <a:r>
              <a:rPr kumimoji="1" lang="zh-CN" altLang="en-US" dirty="0"/>
              <a:t>第二章 物理层</a:t>
            </a:r>
          </a:p>
        </p:txBody>
      </p:sp>
      <p:sp>
        <p:nvSpPr>
          <p:cNvPr id="3" name="副标题 2"/>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授课教师：熊轲</a:t>
            </a:r>
            <a:endParaRPr kumimoji="1" lang="en-US" altLang="zh-CN" sz="3200" dirty="0"/>
          </a:p>
          <a:p>
            <a:pPr>
              <a:lnSpc>
                <a:spcPct val="150000"/>
              </a:lnSpc>
            </a:pPr>
            <a:r>
              <a:rPr kumimoji="1" lang="zh-CN" altLang="en-US" sz="3200" dirty="0"/>
              <a:t>北京交通大学</a:t>
            </a:r>
            <a:endParaRPr kumimoji="1" lang="en-US" altLang="zh-CN"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5"/>
          <p:cNvSpPr/>
          <p:nvPr/>
        </p:nvSpPr>
        <p:spPr>
          <a:xfrm>
            <a:off x="3698544" y="4879027"/>
            <a:ext cx="7416000" cy="1654792"/>
          </a:xfrm>
          <a:prstGeom prst="roundRect">
            <a:avLst>
              <a:gd name="adj" fmla="val 8422"/>
            </a:avLst>
          </a:prstGeom>
          <a:no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normAutofit/>
          </a:bodyPr>
          <a:lstStyle/>
          <a:p>
            <a:r>
              <a:rPr kumimoji="1" lang="zh-CN" altLang="en-US" dirty="0"/>
              <a:t>物理层常用标准</a:t>
            </a:r>
            <a:endParaRPr lang="zh-CN" altLang="en-US" dirty="0"/>
          </a:p>
        </p:txBody>
      </p:sp>
      <p:sp>
        <p:nvSpPr>
          <p:cNvPr id="3" name="内容占位符 2"/>
          <p:cNvSpPr>
            <a:spLocks noGrp="1"/>
          </p:cNvSpPr>
          <p:nvPr>
            <p:ph idx="1"/>
          </p:nvPr>
        </p:nvSpPr>
        <p:spPr>
          <a:xfrm>
            <a:off x="614149" y="1510757"/>
            <a:ext cx="10909795" cy="5210717"/>
          </a:xfrm>
        </p:spPr>
        <p:txBody>
          <a:bodyPr>
            <a:normAutofit/>
          </a:bodyPr>
          <a:lstStyle/>
          <a:p>
            <a:r>
              <a:rPr lang="zh-CN" altLang="en-US" dirty="0">
                <a:solidFill>
                  <a:srgbClr val="C00000"/>
                </a:solidFill>
              </a:rPr>
              <a:t>点对点通信线路</a:t>
            </a:r>
            <a:r>
              <a:rPr lang="zh-CN" altLang="en-US" dirty="0"/>
              <a:t>用于直接连接两个结点</a:t>
            </a:r>
            <a:endParaRPr lang="en-US" altLang="zh-CN" dirty="0"/>
          </a:p>
          <a:p>
            <a:r>
              <a:rPr lang="zh-CN" altLang="en-US" dirty="0"/>
              <a:t>点对点通信线路的物理层标准</a:t>
            </a:r>
            <a:endParaRPr lang="en-US" altLang="zh-CN" dirty="0"/>
          </a:p>
          <a:p>
            <a:pPr lvl="1"/>
            <a:r>
              <a:rPr lang="en-US" altLang="zh-CN" b="1" dirty="0">
                <a:solidFill>
                  <a:srgbClr val="5B307E"/>
                </a:solidFill>
              </a:rPr>
              <a:t>EIA RS-232-C</a:t>
            </a:r>
            <a:r>
              <a:rPr lang="zh-CN" altLang="en-US" b="1" dirty="0">
                <a:solidFill>
                  <a:srgbClr val="5B307E"/>
                </a:solidFill>
              </a:rPr>
              <a:t>标准</a:t>
            </a:r>
            <a:endParaRPr lang="en-US" altLang="zh-CN" b="1" dirty="0">
              <a:solidFill>
                <a:srgbClr val="5B307E"/>
              </a:solidFill>
            </a:endParaRPr>
          </a:p>
          <a:p>
            <a:pPr lvl="2"/>
            <a:r>
              <a:rPr lang="zh-CN" altLang="en-US" dirty="0"/>
              <a:t>美国电子工业协会</a:t>
            </a:r>
            <a:r>
              <a:rPr lang="en-US" altLang="zh-CN" dirty="0"/>
              <a:t>(EIA)</a:t>
            </a:r>
            <a:r>
              <a:rPr lang="zh-CN" altLang="en-US" dirty="0"/>
              <a:t>于</a:t>
            </a:r>
            <a:r>
              <a:rPr lang="en-US" altLang="zh-CN" dirty="0"/>
              <a:t>1969</a:t>
            </a:r>
            <a:r>
              <a:rPr lang="zh-CN" altLang="en-US" dirty="0"/>
              <a:t>年颁布</a:t>
            </a:r>
            <a:endParaRPr lang="en-US" altLang="zh-CN" dirty="0"/>
          </a:p>
          <a:p>
            <a:pPr lvl="2"/>
            <a:r>
              <a:rPr lang="zh-CN" altLang="en-US" dirty="0"/>
              <a:t>串行、低速、模拟传输设备与计算机之间的物理接口标准</a:t>
            </a:r>
            <a:endParaRPr lang="en-US" altLang="zh-CN" dirty="0"/>
          </a:p>
          <a:p>
            <a:pPr lvl="2"/>
            <a:r>
              <a:rPr lang="zh-CN" altLang="en-US" dirty="0"/>
              <a:t>规定了计算机串行通信接口卡与调制解调器之间物理接口</a:t>
            </a:r>
            <a:endParaRPr lang="en-US" altLang="zh-CN" dirty="0"/>
          </a:p>
          <a:p>
            <a:pPr lvl="2">
              <a:buNone/>
            </a:pPr>
            <a:r>
              <a:rPr lang="en-US" altLang="zh-CN" dirty="0"/>
              <a:t>   </a:t>
            </a:r>
            <a:r>
              <a:rPr lang="zh-CN" altLang="en-US" dirty="0"/>
              <a:t>的机械、电气、功能和过程的具体参数与工作流程</a:t>
            </a:r>
            <a:endParaRPr lang="en-US" altLang="zh-CN" dirty="0"/>
          </a:p>
          <a:p>
            <a:pPr lvl="2"/>
            <a:r>
              <a:rPr lang="zh-CN" altLang="en-US" dirty="0"/>
              <a:t>目前很多低速的数据通信设备仍然采用该标准</a:t>
            </a:r>
            <a:endParaRPr lang="en-US" altLang="zh-CN" dirty="0"/>
          </a:p>
          <a:p>
            <a:pPr lvl="1"/>
            <a:r>
              <a:rPr lang="en-US" altLang="zh-CN" b="1" dirty="0">
                <a:solidFill>
                  <a:srgbClr val="5B307E"/>
                </a:solidFill>
              </a:rPr>
              <a:t>EIA RS-449</a:t>
            </a:r>
            <a:r>
              <a:rPr lang="zh-CN" altLang="en-US" b="1" dirty="0">
                <a:solidFill>
                  <a:srgbClr val="5B307E"/>
                </a:solidFill>
              </a:rPr>
              <a:t>标准</a:t>
            </a:r>
            <a:endParaRPr lang="en-US" altLang="zh-CN" b="1" dirty="0">
              <a:solidFill>
                <a:srgbClr val="5B307E"/>
              </a:solidFill>
            </a:endParaRPr>
          </a:p>
          <a:p>
            <a:pPr lvl="2"/>
            <a:r>
              <a:rPr lang="zh-CN" altLang="en-US" dirty="0"/>
              <a:t>想取代</a:t>
            </a:r>
            <a:r>
              <a:rPr lang="en-US" altLang="zh-CN" dirty="0"/>
              <a:t>RS-232</a:t>
            </a:r>
          </a:p>
          <a:p>
            <a:pPr lvl="2">
              <a:buNone/>
            </a:pPr>
            <a:r>
              <a:rPr lang="en-US" altLang="zh-CN" dirty="0"/>
              <a:t>  -C</a:t>
            </a:r>
            <a:r>
              <a:rPr lang="zh-CN" altLang="en-US" dirty="0"/>
              <a:t>而开发的，但</a:t>
            </a:r>
            <a:endParaRPr lang="en-US" altLang="zh-CN" dirty="0"/>
          </a:p>
          <a:p>
            <a:pPr lvl="2">
              <a:buNone/>
            </a:pPr>
            <a:r>
              <a:rPr lang="en-US" altLang="zh-CN" dirty="0"/>
              <a:t>  </a:t>
            </a:r>
            <a:r>
              <a:rPr lang="zh-CN" altLang="en-US" dirty="0"/>
              <a:t>未被广泛使用</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a:t>
            </a:fld>
            <a:endParaRPr kumimoji="1" lang="zh-CN" altLang="en-US" dirty="0"/>
          </a:p>
        </p:txBody>
      </p:sp>
      <p:pic>
        <p:nvPicPr>
          <p:cNvPr id="1028" name="Picture 4" descr="Electronic Industries Alliance"/>
          <p:cNvPicPr>
            <a:picLocks noChangeAspect="1" noChangeArrowheads="1"/>
          </p:cNvPicPr>
          <p:nvPr/>
        </p:nvPicPr>
        <p:blipFill>
          <a:blip r:embed="rId3"/>
          <a:srcRect/>
          <a:stretch>
            <a:fillRect/>
          </a:stretch>
        </p:blipFill>
        <p:spPr bwMode="auto">
          <a:xfrm>
            <a:off x="8283048" y="1312452"/>
            <a:ext cx="3286125" cy="1343026"/>
          </a:xfrm>
          <a:prstGeom prst="rect">
            <a:avLst/>
          </a:prstGeom>
          <a:noFill/>
        </p:spPr>
      </p:pic>
      <p:sp>
        <p:nvSpPr>
          <p:cNvPr id="8" name="TextBox 7"/>
          <p:cNvSpPr txBox="1"/>
          <p:nvPr/>
        </p:nvSpPr>
        <p:spPr>
          <a:xfrm>
            <a:off x="8283047" y="2738517"/>
            <a:ext cx="3294804" cy="2031325"/>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美国电子工业协会</a:t>
            </a:r>
            <a:r>
              <a:rPr lang="en-US" altLang="zh-CN" dirty="0">
                <a:solidFill>
                  <a:srgbClr val="C00000"/>
                </a:solidFill>
                <a:latin typeface="微软雅黑" panose="020B0503020204020204" pitchFamily="34" charset="-122"/>
                <a:ea typeface="微软雅黑" panose="020B0503020204020204" pitchFamily="34" charset="-122"/>
              </a:rPr>
              <a:t>(EIA)</a:t>
            </a:r>
            <a:r>
              <a:rPr lang="zh-CN" altLang="en-US" dirty="0">
                <a:solidFill>
                  <a:srgbClr val="C00000"/>
                </a:solidFill>
                <a:latin typeface="微软雅黑" panose="020B0503020204020204" pitchFamily="34" charset="-122"/>
                <a:ea typeface="微软雅黑" panose="020B0503020204020204" pitchFamily="34" charset="-122"/>
              </a:rPr>
              <a:t>创建于</a:t>
            </a:r>
            <a:r>
              <a:rPr lang="en-US" altLang="zh-CN" dirty="0">
                <a:solidFill>
                  <a:srgbClr val="C00000"/>
                </a:solidFill>
                <a:latin typeface="微软雅黑" panose="020B0503020204020204" pitchFamily="34" charset="-122"/>
                <a:ea typeface="微软雅黑" panose="020B0503020204020204" pitchFamily="34" charset="-122"/>
              </a:rPr>
              <a:t>1924</a:t>
            </a:r>
            <a:r>
              <a:rPr lang="zh-CN" altLang="en-US" dirty="0">
                <a:solidFill>
                  <a:srgbClr val="C00000"/>
                </a:solidFill>
                <a:latin typeface="微软雅黑" panose="020B0503020204020204" pitchFamily="34" charset="-122"/>
                <a:ea typeface="微软雅黑" panose="020B0503020204020204" pitchFamily="34" charset="-122"/>
              </a:rPr>
              <a:t>年，它广泛代表了设计生产电子元件、部件、通信系统和设备的制造商以及工业界、政府和用户的利益，在提高美国制造商的竞争力方面起到了重要的作用。</a:t>
            </a:r>
          </a:p>
        </p:txBody>
      </p:sp>
      <p:sp>
        <p:nvSpPr>
          <p:cNvPr id="10" name="TextBox 9"/>
          <p:cNvSpPr txBox="1"/>
          <p:nvPr/>
        </p:nvSpPr>
        <p:spPr>
          <a:xfrm>
            <a:off x="5363570" y="6470416"/>
            <a:ext cx="4493301"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点对点通信线路和</a:t>
            </a:r>
            <a:r>
              <a:rPr lang="en-US" altLang="zh-CN" sz="2000" dirty="0">
                <a:latin typeface="微软雅黑" panose="020B0503020204020204" pitchFamily="34" charset="-122"/>
                <a:ea typeface="微软雅黑" panose="020B0503020204020204" pitchFamily="34" charset="-122"/>
              </a:rPr>
              <a:t>RS-232-C</a:t>
            </a:r>
            <a:r>
              <a:rPr lang="zh-CN" altLang="en-US" sz="2000" dirty="0">
                <a:latin typeface="微软雅黑" panose="020B0503020204020204" pitchFamily="34" charset="-122"/>
                <a:ea typeface="微软雅黑" panose="020B0503020204020204" pitchFamily="34" charset="-122"/>
              </a:rPr>
              <a:t>标准</a:t>
            </a:r>
          </a:p>
        </p:txBody>
      </p:sp>
      <p:pic>
        <p:nvPicPr>
          <p:cNvPr id="2050" name="Picture 2"/>
          <p:cNvPicPr>
            <a:picLocks noChangeAspect="1" noChangeArrowheads="1"/>
          </p:cNvPicPr>
          <p:nvPr/>
        </p:nvPicPr>
        <p:blipFill>
          <a:blip r:embed="rId4"/>
          <a:srcRect/>
          <a:stretch>
            <a:fillRect/>
          </a:stretch>
        </p:blipFill>
        <p:spPr bwMode="auto">
          <a:xfrm>
            <a:off x="3782078" y="4912090"/>
            <a:ext cx="7277100" cy="1571625"/>
          </a:xfrm>
          <a:prstGeom prst="rect">
            <a:avLst/>
          </a:prstGeom>
          <a:noFill/>
          <a:ln w="9525">
            <a:noFill/>
            <a:miter lim="800000"/>
            <a:headEnd/>
            <a:tailEnd/>
          </a:ln>
        </p:spPr>
      </p:pic>
      <p:sp>
        <p:nvSpPr>
          <p:cNvPr id="12" name="Rectangle 29"/>
          <p:cNvSpPr>
            <a:spLocks noChangeArrowheads="1"/>
          </p:cNvSpPr>
          <p:nvPr/>
        </p:nvSpPr>
        <p:spPr bwMode="auto">
          <a:xfrm>
            <a:off x="6711799" y="5874424"/>
            <a:ext cx="1336905" cy="366767"/>
          </a:xfrm>
          <a:prstGeom prst="rect">
            <a:avLst/>
          </a:prstGeom>
          <a:noFill/>
          <a:ln w="12700">
            <a:noFill/>
            <a:miter lim="800000"/>
          </a:ln>
          <a:effectLst/>
        </p:spPr>
        <p:txBody>
          <a:bodyPr wrap="none" lIns="90488" tIns="44450" rIns="90488" bIns="44450">
            <a:spAutoFit/>
          </a:bodyPr>
          <a:lstStyle/>
          <a:p>
            <a:pPr algn="l" defTabSz="762000" eaLnBrk="0" hangingPunct="0"/>
            <a:r>
              <a:rPr lang="zh-CN" altLang="en-US" dirty="0">
                <a:solidFill>
                  <a:srgbClr val="0070C0"/>
                </a:solidFill>
                <a:latin typeface="微软雅黑" panose="020B0503020204020204" pitchFamily="34" charset="-122"/>
                <a:ea typeface="微软雅黑" panose="020B0503020204020204" pitchFamily="34" charset="-122"/>
              </a:rPr>
              <a:t>公用电话网</a:t>
            </a:r>
          </a:p>
        </p:txBody>
      </p:sp>
      <p:sp>
        <p:nvSpPr>
          <p:cNvPr id="13" name="Rectangle 29"/>
          <p:cNvSpPr>
            <a:spLocks noChangeArrowheads="1"/>
          </p:cNvSpPr>
          <p:nvPr/>
        </p:nvSpPr>
        <p:spPr bwMode="auto">
          <a:xfrm>
            <a:off x="6624117" y="4836934"/>
            <a:ext cx="1567738" cy="366767"/>
          </a:xfrm>
          <a:prstGeom prst="rect">
            <a:avLst/>
          </a:prstGeom>
          <a:noFill/>
          <a:ln w="12700">
            <a:noFill/>
            <a:miter lim="800000"/>
          </a:ln>
          <a:effectLst/>
        </p:spPr>
        <p:txBody>
          <a:bodyPr wrap="none" lIns="90488" tIns="44450" rIns="90488" bIns="44450">
            <a:spAutoFit/>
          </a:bodyPr>
          <a:lstStyle/>
          <a:p>
            <a:pPr algn="l" defTabSz="762000" eaLnBrk="0" hangingPunct="0"/>
            <a:r>
              <a:rPr lang="zh-CN" altLang="en-US" dirty="0">
                <a:solidFill>
                  <a:srgbClr val="0070C0"/>
                </a:solidFill>
                <a:latin typeface="微软雅黑" panose="020B0503020204020204" pitchFamily="34" charset="-122"/>
                <a:ea typeface="微软雅黑" panose="020B0503020204020204" pitchFamily="34" charset="-122"/>
              </a:rPr>
              <a:t>通信传输线路</a:t>
            </a:r>
          </a:p>
        </p:txBody>
      </p:sp>
      <p:sp>
        <p:nvSpPr>
          <p:cNvPr id="14" name="Rectangle 29"/>
          <p:cNvSpPr>
            <a:spLocks noChangeArrowheads="1"/>
          </p:cNvSpPr>
          <p:nvPr/>
        </p:nvSpPr>
        <p:spPr bwMode="auto">
          <a:xfrm>
            <a:off x="3819656" y="5020317"/>
            <a:ext cx="868893"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dirty="0">
                <a:solidFill>
                  <a:srgbClr val="0070C0"/>
                </a:solidFill>
                <a:latin typeface="微软雅黑" panose="020B0503020204020204" pitchFamily="34" charset="-122"/>
                <a:ea typeface="微软雅黑" panose="020B0503020204020204" pitchFamily="34" charset="-122"/>
              </a:rPr>
              <a:t>DTE-A</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5" name="Rectangle 29"/>
          <p:cNvSpPr>
            <a:spLocks noChangeArrowheads="1"/>
          </p:cNvSpPr>
          <p:nvPr/>
        </p:nvSpPr>
        <p:spPr bwMode="auto">
          <a:xfrm>
            <a:off x="5537809" y="5020317"/>
            <a:ext cx="900889"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dirty="0">
                <a:solidFill>
                  <a:srgbClr val="0070C0"/>
                </a:solidFill>
                <a:latin typeface="微软雅黑" panose="020B0503020204020204" pitchFamily="34" charset="-122"/>
                <a:ea typeface="微软雅黑" panose="020B0503020204020204" pitchFamily="34" charset="-122"/>
              </a:rPr>
              <a:t>DCE-A</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6" name="Rectangle 29"/>
          <p:cNvSpPr>
            <a:spLocks noChangeArrowheads="1"/>
          </p:cNvSpPr>
          <p:nvPr/>
        </p:nvSpPr>
        <p:spPr bwMode="auto">
          <a:xfrm>
            <a:off x="8295574" y="5020317"/>
            <a:ext cx="900889"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dirty="0">
                <a:solidFill>
                  <a:srgbClr val="0070C0"/>
                </a:solidFill>
                <a:latin typeface="微软雅黑" panose="020B0503020204020204" pitchFamily="34" charset="-122"/>
                <a:ea typeface="微软雅黑" panose="020B0503020204020204" pitchFamily="34" charset="-122"/>
              </a:rPr>
              <a:t>DCE-B</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7" name="Rectangle 29"/>
          <p:cNvSpPr>
            <a:spLocks noChangeArrowheads="1"/>
          </p:cNvSpPr>
          <p:nvPr/>
        </p:nvSpPr>
        <p:spPr bwMode="auto">
          <a:xfrm>
            <a:off x="10059705" y="5020317"/>
            <a:ext cx="868893"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dirty="0">
                <a:solidFill>
                  <a:srgbClr val="0070C0"/>
                </a:solidFill>
                <a:latin typeface="微软雅黑" panose="020B0503020204020204" pitchFamily="34" charset="-122"/>
                <a:ea typeface="微软雅黑" panose="020B0503020204020204" pitchFamily="34" charset="-122"/>
              </a:rPr>
              <a:t>DTE-B</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8" name="Rectangle 29"/>
          <p:cNvSpPr>
            <a:spLocks noChangeArrowheads="1"/>
          </p:cNvSpPr>
          <p:nvPr/>
        </p:nvSpPr>
        <p:spPr bwMode="auto">
          <a:xfrm>
            <a:off x="4650971" y="4866501"/>
            <a:ext cx="884859" cy="335989"/>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600" dirty="0">
                <a:solidFill>
                  <a:srgbClr val="0070C0"/>
                </a:solidFill>
                <a:latin typeface="微软雅黑" panose="020B0503020204020204" pitchFamily="34" charset="-122"/>
                <a:ea typeface="微软雅黑" panose="020B0503020204020204" pitchFamily="34" charset="-122"/>
              </a:rPr>
              <a:t>RS-232</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9" name="Rectangle 29"/>
          <p:cNvSpPr>
            <a:spLocks noChangeArrowheads="1"/>
          </p:cNvSpPr>
          <p:nvPr/>
        </p:nvSpPr>
        <p:spPr bwMode="auto">
          <a:xfrm>
            <a:off x="9161046" y="4866501"/>
            <a:ext cx="884859" cy="335989"/>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600" dirty="0">
                <a:solidFill>
                  <a:srgbClr val="0070C0"/>
                </a:solidFill>
                <a:latin typeface="微软雅黑" panose="020B0503020204020204" pitchFamily="34" charset="-122"/>
                <a:ea typeface="微软雅黑" panose="020B0503020204020204" pitchFamily="34" charset="-122"/>
              </a:rPr>
              <a:t>RS-232</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同步轨道卫星系统（</a:t>
            </a:r>
            <a:r>
              <a:rPr lang="en-US" altLang="zh-CN" sz="4000" dirty="0">
                <a:latin typeface="微软雅黑" panose="020B0503020204020204" pitchFamily="34" charset="-122"/>
                <a:ea typeface="微软雅黑" panose="020B0503020204020204" pitchFamily="34" charset="-122"/>
              </a:rPr>
              <a:t>GEO</a:t>
            </a:r>
            <a:r>
              <a:rPr lang="zh-CN" altLang="en-US" sz="4000" dirty="0">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100</a:t>
            </a:fld>
            <a:endParaRPr kumimoji="1" lang="zh-CN" altLang="en-US" dirty="0"/>
          </a:p>
        </p:txBody>
      </p:sp>
      <p:sp>
        <p:nvSpPr>
          <p:cNvPr id="6" name="文本框 5"/>
          <p:cNvSpPr txBox="1"/>
          <p:nvPr/>
        </p:nvSpPr>
        <p:spPr>
          <a:xfrm>
            <a:off x="549696" y="1593653"/>
            <a:ext cx="5283945" cy="4606389"/>
          </a:xfrm>
          <a:prstGeom prst="rect">
            <a:avLst/>
          </a:prstGeom>
          <a:noFill/>
        </p:spPr>
        <p:txBody>
          <a:bodyPr wrap="square">
            <a:spAutoFit/>
          </a:bodyPr>
          <a:lstStyle/>
          <a:p>
            <a:pPr>
              <a:lnSpc>
                <a:spcPts val="3200"/>
              </a:lnSpc>
            </a:pPr>
            <a:r>
              <a:rPr lang="zh-CN" altLang="en-US" sz="2800" b="1" dirty="0">
                <a:solidFill>
                  <a:srgbClr val="7030A0"/>
                </a:solidFill>
                <a:latin typeface="微软雅黑" panose="020B0503020204020204" pitchFamily="34" charset="-122"/>
                <a:ea typeface="微软雅黑" panose="020B0503020204020204" pitchFamily="34" charset="-122"/>
              </a:rPr>
              <a:t>国际卫星通信系统</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 INTELSAT </a:t>
            </a:r>
            <a:r>
              <a:rPr lang="zh-CN" altLang="en-US" sz="2800" b="1"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，简称</a:t>
            </a:r>
            <a:r>
              <a:rPr lang="en-US" altLang="zh-CN" sz="2800" dirty="0">
                <a:latin typeface="微软雅黑" panose="020B0503020204020204" pitchFamily="34" charset="-122"/>
                <a:ea typeface="微软雅黑" panose="020B0503020204020204" pitchFamily="34" charset="-122"/>
              </a:rPr>
              <a:t>IS</a:t>
            </a:r>
            <a:r>
              <a:rPr lang="zh-CN" altLang="en-US" sz="2800" dirty="0">
                <a:latin typeface="微软雅黑" panose="020B0503020204020204" pitchFamily="34" charset="-122"/>
                <a:ea typeface="微软雅黑" panose="020B0503020204020204" pitchFamily="34" charset="-122"/>
              </a:rPr>
              <a:t>系统，是一个全球商用的同步轨道卫星通信系统，由国际卫星通信组织建立</a:t>
            </a:r>
            <a:endParaRPr lang="en-US" altLang="zh-CN" sz="2800" dirty="0">
              <a:latin typeface="微软雅黑" panose="020B0503020204020204" pitchFamily="34" charset="-122"/>
              <a:ea typeface="微软雅黑" panose="020B0503020204020204" pitchFamily="34" charset="-122"/>
            </a:endParaRPr>
          </a:p>
          <a:p>
            <a:pPr>
              <a:lnSpc>
                <a:spcPts val="3200"/>
              </a:lnSpc>
            </a:pPr>
            <a:endParaRPr lang="en-US" altLang="zh-CN" sz="2800" dirty="0">
              <a:latin typeface="微软雅黑" panose="020B0503020204020204" pitchFamily="34" charset="-122"/>
              <a:ea typeface="微软雅黑" panose="020B0503020204020204" pitchFamily="34" charset="-122"/>
            </a:endParaRPr>
          </a:p>
          <a:p>
            <a:pPr>
              <a:lnSpc>
                <a:spcPts val="3200"/>
              </a:lnSpc>
            </a:pPr>
            <a:r>
              <a:rPr lang="zh-CN" altLang="en-US" sz="2800" dirty="0">
                <a:latin typeface="微软雅黑" panose="020B0503020204020204" pitchFamily="34" charset="-122"/>
                <a:ea typeface="微软雅黑" panose="020B0503020204020204" pitchFamily="34" charset="-122"/>
              </a:rPr>
              <a:t>为实现全球通信，根据各国、各地区用户</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地球站</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业务量的大小，分别在大西洋、太平洋、印度洋的赤道上空，部署若干颗通信卫星。</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019" y="1904147"/>
            <a:ext cx="5812522" cy="379226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同步轨道卫星系统（</a:t>
            </a:r>
            <a:r>
              <a:rPr lang="en-US" altLang="zh-CN" sz="4000" dirty="0">
                <a:latin typeface="微软雅黑" panose="020B0503020204020204" pitchFamily="34" charset="-122"/>
                <a:ea typeface="微软雅黑" panose="020B0503020204020204" pitchFamily="34" charset="-122"/>
              </a:rPr>
              <a:t>GEO</a:t>
            </a:r>
            <a:r>
              <a:rPr lang="zh-CN" altLang="en-US" sz="4000" dirty="0">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101</a:t>
            </a:fld>
            <a:endParaRPr kumimoji="1" lang="zh-CN" altLang="en-US" dirty="0"/>
          </a:p>
        </p:txBody>
      </p:sp>
      <p:sp>
        <p:nvSpPr>
          <p:cNvPr id="12" name="文本框 11"/>
          <p:cNvSpPr txBox="1"/>
          <p:nvPr/>
        </p:nvSpPr>
        <p:spPr>
          <a:xfrm>
            <a:off x="556438" y="1381923"/>
            <a:ext cx="7748983" cy="5156989"/>
          </a:xfrm>
          <a:prstGeom prst="rect">
            <a:avLst/>
          </a:prstGeom>
          <a:noFill/>
        </p:spPr>
        <p:txBody>
          <a:bodyPr wrap="square">
            <a:spAutoFit/>
          </a:bodyPr>
          <a:lstStyle/>
          <a:p>
            <a:pPr marL="54610" indent="-342900">
              <a:lnSpc>
                <a:spcPct val="15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INTELSAT</a:t>
            </a:r>
            <a:r>
              <a:rPr lang="zh-CN" altLang="en-US" sz="2400" b="1" dirty="0">
                <a:solidFill>
                  <a:srgbClr val="7030A0"/>
                </a:solidFill>
                <a:latin typeface="微软雅黑" panose="020B0503020204020204" pitchFamily="34" charset="-122"/>
                <a:ea typeface="微软雅黑" panose="020B0503020204020204" pitchFamily="34" charset="-122"/>
              </a:rPr>
              <a:t>具有以下特点：</a:t>
            </a:r>
            <a:endParaRPr lang="en-US" altLang="zh-CN" sz="2400" dirty="0">
              <a:latin typeface="微软雅黑" panose="020B0503020204020204" pitchFamily="34" charset="-122"/>
              <a:ea typeface="微软雅黑" panose="020B0503020204020204" pitchFamily="34" charset="-122"/>
            </a:endParaRPr>
          </a:p>
          <a:p>
            <a:pPr lvl="1" indent="-28829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系统庞大，用户广泛</a:t>
            </a:r>
            <a:endParaRPr lang="en-US" altLang="zh-CN" sz="2200" dirty="0">
              <a:latin typeface="微软雅黑" panose="020B0503020204020204" pitchFamily="34" charset="-122"/>
              <a:ea typeface="微软雅黑" panose="020B0503020204020204" pitchFamily="34" charset="-122"/>
            </a:endParaRPr>
          </a:p>
          <a:p>
            <a:pPr lvl="1" indent="-28829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世界有</a:t>
            </a:r>
            <a:r>
              <a:rPr lang="en-US" altLang="zh-CN" sz="2200" dirty="0">
                <a:latin typeface="微软雅黑" panose="020B0503020204020204" pitchFamily="34" charset="-122"/>
                <a:ea typeface="微软雅黑" panose="020B0503020204020204" pitchFamily="34" charset="-122"/>
              </a:rPr>
              <a:t>170</a:t>
            </a:r>
            <a:r>
              <a:rPr lang="zh-CN" altLang="en-US" sz="2200" dirty="0">
                <a:latin typeface="微软雅黑" panose="020B0503020204020204" pitchFamily="34" charset="-122"/>
                <a:ea typeface="微软雅黑" panose="020B0503020204020204" pitchFamily="34" charset="-122"/>
              </a:rPr>
              <a:t>个不同国家和地区使用</a:t>
            </a:r>
            <a:r>
              <a:rPr lang="en-US" altLang="zh-CN" sz="2200" dirty="0">
                <a:latin typeface="微软雅黑" panose="020B0503020204020204" pitchFamily="34" charset="-122"/>
                <a:ea typeface="微软雅黑" panose="020B0503020204020204" pitchFamily="34" charset="-122"/>
              </a:rPr>
              <a:t>IS</a:t>
            </a:r>
            <a:r>
              <a:rPr lang="zh-CN" altLang="en-US" sz="2200" dirty="0">
                <a:latin typeface="微软雅黑" panose="020B0503020204020204" pitchFamily="34" charset="-122"/>
                <a:ea typeface="微软雅黑" panose="020B0503020204020204" pitchFamily="34" charset="-122"/>
              </a:rPr>
              <a:t>业务，地球站遍布全球</a:t>
            </a:r>
            <a:endParaRPr lang="en-US" altLang="zh-CN" sz="2200" dirty="0">
              <a:latin typeface="微软雅黑" panose="020B0503020204020204" pitchFamily="34" charset="-122"/>
              <a:ea typeface="微软雅黑" panose="020B0503020204020204" pitchFamily="34" charset="-122"/>
            </a:endParaRPr>
          </a:p>
          <a:p>
            <a:pPr lvl="1" indent="-28829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系统容量、可靠性、可联接性和经济性均居世界前列</a:t>
            </a:r>
            <a:endParaRPr lang="en-US" altLang="zh-CN" sz="2200" dirty="0">
              <a:latin typeface="微软雅黑" panose="020B0503020204020204" pitchFamily="34" charset="-122"/>
              <a:ea typeface="微软雅黑" panose="020B0503020204020204" pitchFamily="34" charset="-122"/>
            </a:endParaRPr>
          </a:p>
          <a:p>
            <a:pPr lvl="1" indent="-28829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以</a:t>
            </a:r>
            <a:r>
              <a:rPr lang="en-US" altLang="zh-CN" sz="2200" dirty="0">
                <a:latin typeface="微软雅黑" panose="020B0503020204020204" pitchFamily="34" charset="-122"/>
                <a:ea typeface="微软雅黑" panose="020B0503020204020204" pitchFamily="34" charset="-122"/>
              </a:rPr>
              <a:t>IS VI</a:t>
            </a:r>
            <a:r>
              <a:rPr lang="zh-CN" altLang="en-US" sz="2200" dirty="0">
                <a:latin typeface="微软雅黑" panose="020B0503020204020204" pitchFamily="34" charset="-122"/>
                <a:ea typeface="微软雅黑" panose="020B0503020204020204" pitchFamily="34" charset="-122"/>
              </a:rPr>
              <a:t>为例，每颗卫星至少能同时传送</a:t>
            </a:r>
            <a:r>
              <a:rPr lang="en-US" altLang="zh-CN" sz="2200" dirty="0">
                <a:latin typeface="微软雅黑" panose="020B0503020204020204" pitchFamily="34" charset="-122"/>
                <a:ea typeface="微软雅黑" panose="020B0503020204020204" pitchFamily="34" charset="-122"/>
              </a:rPr>
              <a:t>120000</a:t>
            </a:r>
            <a:r>
              <a:rPr lang="zh-CN" altLang="en-US" sz="2200" dirty="0">
                <a:latin typeface="微软雅黑" panose="020B0503020204020204" pitchFamily="34" charset="-122"/>
                <a:ea typeface="微软雅黑" panose="020B0503020204020204" pitchFamily="34" charset="-122"/>
              </a:rPr>
              <a:t>路电话话音，或</a:t>
            </a:r>
            <a:r>
              <a:rPr lang="en-US" altLang="zh-CN" sz="2200" dirty="0">
                <a:latin typeface="微软雅黑" panose="020B0503020204020204" pitchFamily="34" charset="-122"/>
                <a:ea typeface="微软雅黑" panose="020B0503020204020204" pitchFamily="34" charset="-122"/>
              </a:rPr>
              <a:t>200</a:t>
            </a:r>
            <a:r>
              <a:rPr lang="zh-CN" altLang="en-US" sz="2200" dirty="0">
                <a:latin typeface="微软雅黑" panose="020B0503020204020204" pitchFamily="34" charset="-122"/>
                <a:ea typeface="微软雅黑" panose="020B0503020204020204" pitchFamily="34" charset="-122"/>
              </a:rPr>
              <a:t>路以上的电视，或</a:t>
            </a:r>
            <a:r>
              <a:rPr lang="en-US" altLang="zh-CN" sz="2200" dirty="0">
                <a:latin typeface="微软雅黑" panose="020B0503020204020204" pitchFamily="34" charset="-122"/>
                <a:ea typeface="微软雅黑" panose="020B0503020204020204" pitchFamily="34" charset="-122"/>
              </a:rPr>
              <a:t>30</a:t>
            </a:r>
            <a:r>
              <a:rPr lang="zh-CN" altLang="en-US" sz="2200" dirty="0">
                <a:latin typeface="微软雅黑" panose="020B0503020204020204" pitchFamily="34" charset="-122"/>
                <a:ea typeface="微软雅黑" panose="020B0503020204020204" pitchFamily="34" charset="-122"/>
              </a:rPr>
              <a:t>亿</a:t>
            </a:r>
            <a:r>
              <a:rPr lang="en-US" altLang="zh-CN" sz="2200" dirty="0">
                <a:latin typeface="微软雅黑" panose="020B0503020204020204" pitchFamily="34" charset="-122"/>
                <a:ea typeface="微软雅黑" panose="020B0503020204020204" pitchFamily="34" charset="-122"/>
              </a:rPr>
              <a:t>bit/s</a:t>
            </a:r>
            <a:r>
              <a:rPr lang="zh-CN" altLang="en-US" sz="2200" dirty="0">
                <a:latin typeface="微软雅黑" panose="020B0503020204020204" pitchFamily="34" charset="-122"/>
                <a:ea typeface="微软雅黑" panose="020B0503020204020204" pitchFamily="34" charset="-122"/>
              </a:rPr>
              <a:t>信息</a:t>
            </a:r>
            <a:endParaRPr lang="en-US" altLang="zh-CN" sz="2200" dirty="0">
              <a:latin typeface="微软雅黑" panose="020B0503020204020204" pitchFamily="34" charset="-122"/>
              <a:ea typeface="微软雅黑" panose="020B0503020204020204" pitchFamily="34" charset="-122"/>
            </a:endParaRPr>
          </a:p>
          <a:p>
            <a:pPr lvl="1" indent="-28829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技术先进，不断创新</a:t>
            </a:r>
            <a:endParaRPr lang="en-US" altLang="zh-CN" sz="2200" dirty="0">
              <a:latin typeface="微软雅黑" panose="020B0503020204020204" pitchFamily="34" charset="-122"/>
              <a:ea typeface="微软雅黑" panose="020B0503020204020204" pitchFamily="34" charset="-122"/>
            </a:endParaRPr>
          </a:p>
          <a:p>
            <a:pPr lvl="1" indent="-28829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4/6GHz</a:t>
            </a:r>
            <a:r>
              <a:rPr lang="zh-CN" altLang="en-US" sz="2200" dirty="0">
                <a:latin typeface="微软雅黑" panose="020B0503020204020204" pitchFamily="34" charset="-122"/>
                <a:ea typeface="微软雅黑" panose="020B0503020204020204" pitchFamily="34" charset="-122"/>
              </a:rPr>
              <a:t>六重频率再用、星上处理、数字化技术</a:t>
            </a:r>
            <a:r>
              <a:rPr lang="en-US" altLang="zh-CN" sz="2200" dirty="0">
                <a:latin typeface="微软雅黑" panose="020B0503020204020204" pitchFamily="34" charset="-122"/>
                <a:ea typeface="微软雅黑" panose="020B0503020204020204" pitchFamily="34" charset="-122"/>
              </a:rPr>
              <a:t>(TDMA</a:t>
            </a:r>
            <a:r>
              <a:rPr lang="zh-CN" altLang="en-US" sz="2200" dirty="0">
                <a:latin typeface="微软雅黑" panose="020B0503020204020204" pitchFamily="34" charset="-122"/>
                <a:ea typeface="微软雅黑" panose="020B0503020204020204" pitchFamily="34" charset="-122"/>
              </a:rPr>
              <a:t>、数字化电视、语音处理、数字调制解调</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等</a:t>
            </a:r>
          </a:p>
        </p:txBody>
      </p:sp>
      <p:pic>
        <p:nvPicPr>
          <p:cNvPr id="14" name="图片 13"/>
          <p:cNvPicPr>
            <a:picLocks noChangeAspect="1"/>
          </p:cNvPicPr>
          <p:nvPr/>
        </p:nvPicPr>
        <p:blipFill rotWithShape="1">
          <a:blip r:embed="rId2"/>
          <a:srcRect l="6978" r="8129"/>
          <a:stretch>
            <a:fillRect/>
          </a:stretch>
        </p:blipFill>
        <p:spPr>
          <a:xfrm>
            <a:off x="8128000" y="2353315"/>
            <a:ext cx="4064000" cy="3746531"/>
          </a:xfrm>
          <a:prstGeom prst="rect">
            <a:avLst/>
          </a:prstGeom>
        </p:spPr>
      </p:pic>
      <p:sp>
        <p:nvSpPr>
          <p:cNvPr id="8" name="文本框 7"/>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低轨道卫星</a:t>
            </a:r>
            <a:r>
              <a:rPr lang="zh-CN" altLang="en-US">
                <a:latin typeface="微软雅黑" panose="020B0503020204020204" pitchFamily="34" charset="-122"/>
                <a:ea typeface="微软雅黑" panose="020B0503020204020204" pitchFamily="34" charset="-122"/>
              </a:rPr>
              <a:t>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102</a:t>
            </a:fld>
            <a:endParaRPr kumimoji="1" lang="zh-CN" altLang="en-US" dirty="0"/>
          </a:p>
        </p:txBody>
      </p:sp>
      <p:sp>
        <p:nvSpPr>
          <p:cNvPr id="6" name="文本框 5"/>
          <p:cNvSpPr txBox="1"/>
          <p:nvPr/>
        </p:nvSpPr>
        <p:spPr>
          <a:xfrm>
            <a:off x="515551" y="1244212"/>
            <a:ext cx="11487396" cy="1144031"/>
          </a:xfrm>
          <a:prstGeom prst="rect">
            <a:avLst/>
          </a:prstGeom>
          <a:noFill/>
        </p:spPr>
        <p:txBody>
          <a:bodyPr wrap="square">
            <a:spAutoFit/>
          </a:bodyPr>
          <a:lstStyle/>
          <a:p>
            <a:pPr>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rPr>
              <a:t>低轨道卫星系统</a:t>
            </a:r>
            <a:r>
              <a:rPr lang="zh-CN" altLang="en-US" sz="2400" dirty="0">
                <a:latin typeface="微软雅黑" panose="020B0503020204020204" pitchFamily="34" charset="-122"/>
                <a:ea typeface="微软雅黑" panose="020B0503020204020204" pitchFamily="34" charset="-122"/>
              </a:rPr>
              <a:t>一般是指多个卫星构成的可以进行实时信息处理的大型的卫星系统，其中卫星的分布称之为卫星星座。</a:t>
            </a:r>
          </a:p>
        </p:txBody>
      </p:sp>
      <p:sp>
        <p:nvSpPr>
          <p:cNvPr id="8" name="文本框 7"/>
          <p:cNvSpPr txBox="1"/>
          <p:nvPr/>
        </p:nvSpPr>
        <p:spPr>
          <a:xfrm>
            <a:off x="2102115" y="2480145"/>
            <a:ext cx="8314267" cy="1494896"/>
          </a:xfrm>
          <a:prstGeom prst="rect">
            <a:avLst/>
          </a:prstGeom>
          <a:noFill/>
        </p:spPr>
        <p:txBody>
          <a:bodyPr wrap="square">
            <a:spAutoFit/>
          </a:bodyPr>
          <a:lstStyle/>
          <a:p>
            <a:pPr marL="457200" indent="-252095">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信号传输时延小</a:t>
            </a:r>
          </a:p>
          <a:p>
            <a:pPr marL="457200" indent="-252095">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地面终端设备简单、造价低，是手持式终端的最佳方式</a:t>
            </a:r>
          </a:p>
          <a:p>
            <a:pPr marL="457200" indent="-252095">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卫星造价低、发射容易</a:t>
            </a:r>
          </a:p>
        </p:txBody>
      </p:sp>
      <p:sp>
        <p:nvSpPr>
          <p:cNvPr id="10" name="文本框 9"/>
          <p:cNvSpPr txBox="1"/>
          <p:nvPr/>
        </p:nvSpPr>
        <p:spPr>
          <a:xfrm>
            <a:off x="515551" y="2522498"/>
            <a:ext cx="2409337" cy="534634"/>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主要优点：</a:t>
            </a:r>
          </a:p>
        </p:txBody>
      </p:sp>
      <p:sp>
        <p:nvSpPr>
          <p:cNvPr id="11" name="文本框 10"/>
          <p:cNvSpPr txBox="1"/>
          <p:nvPr/>
        </p:nvSpPr>
        <p:spPr>
          <a:xfrm>
            <a:off x="570949" y="3975041"/>
            <a:ext cx="2409337" cy="534634"/>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应用案例</a:t>
            </a:r>
          </a:p>
        </p:txBody>
      </p:sp>
      <p:sp>
        <p:nvSpPr>
          <p:cNvPr id="13" name="文本框 12"/>
          <p:cNvSpPr txBox="1"/>
          <p:nvPr/>
        </p:nvSpPr>
        <p:spPr>
          <a:xfrm>
            <a:off x="2175321" y="3998345"/>
            <a:ext cx="4710465" cy="2446182"/>
          </a:xfrm>
          <a:prstGeom prst="rect">
            <a:avLst/>
          </a:prstGeom>
          <a:noFill/>
        </p:spPr>
        <p:txBody>
          <a:bodyPr wrap="square">
            <a:spAutoFit/>
          </a:bodyPr>
          <a:lstStyle/>
          <a:p>
            <a:pPr marL="457200" indent="-28829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铱星系统</a:t>
            </a:r>
            <a:endParaRPr lang="en-US" altLang="zh-CN" sz="2400" dirty="0">
              <a:latin typeface="微软雅黑" panose="020B0503020204020204" pitchFamily="34" charset="-122"/>
              <a:ea typeface="微软雅黑" panose="020B0503020204020204" pitchFamily="34" charset="-122"/>
            </a:endParaRPr>
          </a:p>
          <a:p>
            <a:pPr marL="457200" indent="-28829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全球星系统</a:t>
            </a:r>
            <a:endParaRPr lang="en-US" altLang="zh-CN" sz="2400" dirty="0">
              <a:latin typeface="微软雅黑" panose="020B0503020204020204" pitchFamily="34" charset="-122"/>
              <a:ea typeface="微软雅黑" panose="020B0503020204020204" pitchFamily="34" charset="-122"/>
            </a:endParaRPr>
          </a:p>
          <a:p>
            <a:pPr marL="457200" indent="-28829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空中因特网系统</a:t>
            </a:r>
            <a:endParaRPr lang="en-US" altLang="zh-CN" sz="2400" dirty="0">
              <a:latin typeface="微软雅黑" panose="020B0503020204020204" pitchFamily="34" charset="-122"/>
              <a:ea typeface="微软雅黑" panose="020B0503020204020204" pitchFamily="34" charset="-122"/>
            </a:endParaRPr>
          </a:p>
          <a:p>
            <a:pPr marL="457200" indent="-28829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星链互联网系统</a:t>
            </a:r>
          </a:p>
          <a:p>
            <a:pPr marL="457200" indent="-288290">
              <a:lnSpc>
                <a:spcPct val="130000"/>
              </a:lnSpc>
              <a:buFont typeface="Arial" panose="020B0604020202020204" pitchFamily="34" charset="0"/>
              <a:buChar char="•"/>
            </a:pPr>
            <a:endParaRPr lang="zh-CN" altLang="en-US" sz="2400" dirty="0">
              <a:latin typeface="微软雅黑" panose="020B0503020204020204" pitchFamily="34" charset="-122"/>
              <a:ea typeface="微软雅黑" panose="020B0503020204020204" pitchFamily="34" charset="-122"/>
            </a:endParaRPr>
          </a:p>
        </p:txBody>
      </p:sp>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357" r="21607"/>
          <a:stretch>
            <a:fillRect/>
          </a:stretch>
        </p:blipFill>
        <p:spPr bwMode="auto">
          <a:xfrm>
            <a:off x="7882281" y="3486132"/>
            <a:ext cx="3064009" cy="3023692"/>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103</a:t>
            </a:fld>
            <a:endParaRPr kumimoji="1" lang="zh-CN" altLang="en-US" dirty="0"/>
          </a:p>
        </p:txBody>
      </p:sp>
      <p:sp>
        <p:nvSpPr>
          <p:cNvPr id="12" name="文本框 11"/>
          <p:cNvSpPr txBox="1"/>
          <p:nvPr/>
        </p:nvSpPr>
        <p:spPr>
          <a:xfrm>
            <a:off x="733065" y="1743598"/>
            <a:ext cx="11049713" cy="1135054"/>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铱星系统于</a:t>
            </a:r>
            <a:r>
              <a:rPr lang="en-US" altLang="zh-CN" sz="2400" dirty="0">
                <a:latin typeface="微软雅黑" panose="020B0503020204020204" pitchFamily="34" charset="-122"/>
                <a:ea typeface="微软雅黑" panose="020B0503020204020204" pitchFamily="34" charset="-122"/>
              </a:rPr>
              <a:t>1990</a:t>
            </a:r>
            <a:r>
              <a:rPr lang="zh-CN" altLang="en-US" sz="2400" dirty="0">
                <a:latin typeface="微软雅黑" panose="020B0503020204020204" pitchFamily="34" charset="-122"/>
                <a:ea typeface="微软雅黑" panose="020B0503020204020204" pitchFamily="34" charset="-122"/>
              </a:rPr>
              <a:t>年提出，</a:t>
            </a:r>
            <a:r>
              <a:rPr lang="en-US" altLang="zh-CN" sz="2400" dirty="0">
                <a:latin typeface="微软雅黑" panose="020B0503020204020204" pitchFamily="34" charset="-122"/>
                <a:ea typeface="微软雅黑" panose="020B0503020204020204" pitchFamily="34" charset="-122"/>
              </a:rPr>
              <a:t>1998</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月投入使用，由</a:t>
            </a:r>
            <a:r>
              <a:rPr lang="en-US" altLang="zh-CN" sz="2400" dirty="0">
                <a:latin typeface="微软雅黑" panose="020B0503020204020204" pitchFamily="34" charset="-122"/>
                <a:ea typeface="微软雅黑" panose="020B0503020204020204" pitchFamily="34" charset="-122"/>
              </a:rPr>
              <a:t>66</a:t>
            </a:r>
            <a:r>
              <a:rPr lang="zh-CN" altLang="en-US" sz="2400" dirty="0">
                <a:latin typeface="微软雅黑" panose="020B0503020204020204" pitchFamily="34" charset="-122"/>
                <a:ea typeface="微软雅黑" panose="020B0503020204020204" pitchFamily="34" charset="-122"/>
              </a:rPr>
              <a:t>颗低轨卫星组成，耗资</a:t>
            </a:r>
            <a:r>
              <a:rPr lang="en-US" altLang="zh-CN" sz="2400" dirty="0">
                <a:latin typeface="微软雅黑" panose="020B0503020204020204" pitchFamily="34" charset="-122"/>
                <a:ea typeface="微软雅黑" panose="020B0503020204020204" pitchFamily="34" charset="-122"/>
              </a:rPr>
              <a:t>50</a:t>
            </a:r>
            <a:r>
              <a:rPr lang="zh-CN" altLang="en-US" sz="2400" dirty="0">
                <a:latin typeface="微软雅黑" panose="020B0503020204020204" pitchFamily="34" charset="-122"/>
                <a:ea typeface="微软雅黑" panose="020B0503020204020204" pitchFamily="34" charset="-122"/>
              </a:rPr>
              <a:t>亿美元，</a:t>
            </a:r>
            <a:r>
              <a:rPr lang="en-US" altLang="zh-CN" sz="2400" dirty="0">
                <a:latin typeface="微软雅黑" panose="020B0503020204020204" pitchFamily="34" charset="-122"/>
                <a:ea typeface="微软雅黑" panose="020B0503020204020204" pitchFamily="34" charset="-122"/>
              </a:rPr>
              <a:t>1999</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9</a:t>
            </a:r>
            <a:r>
              <a:rPr lang="zh-CN" altLang="en-US" sz="2400" dirty="0">
                <a:latin typeface="微软雅黑" panose="020B0503020204020204" pitchFamily="34" charset="-122"/>
                <a:ea typeface="微软雅黑" panose="020B0503020204020204" pitchFamily="34" charset="-122"/>
              </a:rPr>
              <a:t>月破产，成为通信史上的一个神话</a:t>
            </a:r>
          </a:p>
        </p:txBody>
      </p:sp>
      <p:sp>
        <p:nvSpPr>
          <p:cNvPr id="14" name="文本框 13"/>
          <p:cNvSpPr txBox="1"/>
          <p:nvPr/>
        </p:nvSpPr>
        <p:spPr>
          <a:xfrm>
            <a:off x="600294" y="1305248"/>
            <a:ext cx="6096000" cy="534634"/>
          </a:xfrm>
          <a:prstGeom prst="rect">
            <a:avLst/>
          </a:prstGeom>
          <a:noFill/>
        </p:spPr>
        <p:txBody>
          <a:bodyPr wrap="square">
            <a:spAutoFit/>
          </a:bodyPr>
          <a:lstStyle>
            <a:defPPr>
              <a:defRPr lang="zh-CN"/>
            </a:defPPr>
            <a:lvl1pPr marL="342900" indent="-342900">
              <a:lnSpc>
                <a:spcPct val="130000"/>
              </a:lnSpc>
              <a:buFont typeface="Wingdings" panose="05000000000000000000" pitchFamily="2" charset="2"/>
              <a:buChar char="Ø"/>
              <a:defRPr sz="2400" b="1">
                <a:solidFill>
                  <a:srgbClr val="7030A0"/>
                </a:solidFill>
                <a:latin typeface="微软雅黑" panose="020B0503020204020204" pitchFamily="34" charset="-122"/>
                <a:ea typeface="微软雅黑" panose="020B0503020204020204" pitchFamily="34" charset="-122"/>
              </a:defRPr>
            </a:lvl1pPr>
          </a:lstStyle>
          <a:p>
            <a:r>
              <a:rPr lang="zh-CN" altLang="en-US" dirty="0"/>
              <a:t>铱星（</a:t>
            </a:r>
            <a:r>
              <a:rPr lang="en-US" altLang="zh-CN" dirty="0"/>
              <a:t>Iridium</a:t>
            </a:r>
            <a:r>
              <a:rPr lang="zh-CN" altLang="en-US" dirty="0"/>
              <a:t>）系统</a:t>
            </a:r>
          </a:p>
        </p:txBody>
      </p:sp>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611" y="2607073"/>
            <a:ext cx="3715224" cy="372310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33065" y="3302580"/>
            <a:ext cx="7086355" cy="2243050"/>
          </a:xfrm>
          <a:prstGeom prst="rect">
            <a:avLst/>
          </a:prstGeom>
          <a:noFill/>
        </p:spPr>
        <p:txBody>
          <a:bodyPr wrap="square">
            <a:spAutoFit/>
          </a:bodyPr>
          <a:lstStyle/>
          <a:p>
            <a:pPr>
              <a:lnSpc>
                <a:spcPct val="150000"/>
              </a:lnSpc>
            </a:pPr>
            <a:r>
              <a:rPr lang="zh-CN" altLang="en-US" sz="2400" b="0" i="0" dirty="0">
                <a:effectLst/>
                <a:latin typeface="微软雅黑" panose="020B0503020204020204" pitchFamily="34" charset="-122"/>
                <a:ea typeface="微软雅黑" panose="020B0503020204020204" pitchFamily="34" charset="-122"/>
              </a:rPr>
              <a:t>铱星系统区别于其他卫星移动通信系统的特点之一是</a:t>
            </a:r>
            <a:r>
              <a:rPr lang="zh-CN" altLang="en-US" sz="2400" b="1" i="0" dirty="0">
                <a:effectLst/>
                <a:latin typeface="微软雅黑" panose="020B0503020204020204" pitchFamily="34" charset="-122"/>
                <a:ea typeface="微软雅黑" panose="020B0503020204020204" pitchFamily="34" charset="-122"/>
              </a:rPr>
              <a:t>卫星具有星间通信链路</a:t>
            </a:r>
            <a:r>
              <a:rPr lang="zh-CN" altLang="en-US" sz="2400" b="0" i="0" dirty="0">
                <a:effectLst/>
                <a:latin typeface="微软雅黑" panose="020B0503020204020204" pitchFamily="34" charset="-122"/>
                <a:ea typeface="微软雅黑" panose="020B0503020204020204" pitchFamily="34" charset="-122"/>
              </a:rPr>
              <a:t>，能够不依赖地面转接为地球上任意位置的终端提供连接，因而系统的性能极为先进、复杂， 这导致其投资费用较高。</a:t>
            </a:r>
            <a:endParaRPr lang="zh-CN" altLang="en-US" sz="24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104</a:t>
            </a:fld>
            <a:endParaRPr kumimoji="1" lang="zh-CN" altLang="en-US" dirty="0"/>
          </a:p>
        </p:txBody>
      </p:sp>
      <p:sp>
        <p:nvSpPr>
          <p:cNvPr id="14" name="文本框 13"/>
          <p:cNvSpPr txBox="1"/>
          <p:nvPr/>
        </p:nvSpPr>
        <p:spPr>
          <a:xfrm>
            <a:off x="588035" y="1330087"/>
            <a:ext cx="6096000" cy="5142305"/>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全球星（</a:t>
            </a:r>
            <a:r>
              <a:rPr lang="en-US" altLang="zh-CN" sz="2400" b="1" dirty="0" err="1">
                <a:solidFill>
                  <a:srgbClr val="7030A0"/>
                </a:solidFill>
                <a:latin typeface="微软雅黑" panose="020B0503020204020204" pitchFamily="34" charset="-122"/>
                <a:ea typeface="微软雅黑" panose="020B0503020204020204" pitchFamily="34" charset="-122"/>
              </a:rPr>
              <a:t>GlobalStar</a:t>
            </a:r>
            <a:r>
              <a:rPr lang="zh-CN" altLang="en-US" sz="2400" b="1" dirty="0">
                <a:solidFill>
                  <a:srgbClr val="7030A0"/>
                </a:solidFill>
                <a:latin typeface="微软雅黑" panose="020B0503020204020204" pitchFamily="34" charset="-122"/>
                <a:ea typeface="微软雅黑" panose="020B0503020204020204" pitchFamily="34" charset="-122"/>
              </a:rPr>
              <a:t>）系统</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800100" lvl="1" indent="-342900">
              <a:lnSpc>
                <a:spcPct val="13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全球星系统是基于低地球轨道卫星的数字通信系统，通过</a:t>
            </a:r>
            <a:r>
              <a:rPr lang="en-US" altLang="zh-CN" sz="2400" dirty="0">
                <a:latin typeface="微软雅黑" panose="020B0503020204020204" pitchFamily="34" charset="-122"/>
                <a:ea typeface="微软雅黑" panose="020B0503020204020204" pitchFamily="34" charset="-122"/>
              </a:rPr>
              <a:t>48</a:t>
            </a:r>
            <a:r>
              <a:rPr lang="zh-CN" altLang="en-US" sz="2400" dirty="0">
                <a:latin typeface="微软雅黑" panose="020B0503020204020204" pitchFamily="34" charset="-122"/>
                <a:ea typeface="微软雅黑" panose="020B0503020204020204" pitchFamily="34" charset="-122"/>
              </a:rPr>
              <a:t>颗卫星组成的低轨卫星群，实现了全球南北纬</a:t>
            </a:r>
            <a:r>
              <a:rPr lang="en-US" altLang="zh-CN" sz="2400" dirty="0">
                <a:latin typeface="微软雅黑" panose="020B0503020204020204" pitchFamily="34" charset="-122"/>
                <a:ea typeface="微软雅黑" panose="020B0503020204020204" pitchFamily="34" charset="-122"/>
              </a:rPr>
              <a:t>70</a:t>
            </a:r>
            <a:r>
              <a:rPr lang="zh-CN" altLang="en-US" sz="2400" dirty="0">
                <a:latin typeface="微软雅黑" panose="020B0503020204020204" pitchFamily="34" charset="-122"/>
                <a:ea typeface="微软雅黑" panose="020B0503020204020204" pitchFamily="34" charset="-122"/>
              </a:rPr>
              <a:t>度之间的全覆盖</a:t>
            </a: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全球星于</a:t>
            </a:r>
            <a:r>
              <a:rPr lang="en-US" altLang="zh-CN" sz="2400" dirty="0">
                <a:latin typeface="微软雅黑" panose="020B0503020204020204" pitchFamily="34" charset="-122"/>
                <a:ea typeface="微软雅黑" panose="020B0503020204020204" pitchFamily="34" charset="-122"/>
              </a:rPr>
              <a:t>1999</a:t>
            </a:r>
            <a:r>
              <a:rPr lang="zh-CN" altLang="en-US" sz="2400" dirty="0">
                <a:latin typeface="微软雅黑" panose="020B0503020204020204" pitchFamily="34" charset="-122"/>
                <a:ea typeface="微软雅黑" panose="020B0503020204020204" pitchFamily="34" charset="-122"/>
              </a:rPr>
              <a:t>年第三季度开始向全球范围内提供无线电话及其它通信业务</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全球星系统业务的用户终端设备，包括手持式、车载式和固定式</a:t>
            </a:r>
            <a:endParaRPr lang="en-US" altLang="zh-CN" sz="2400" dirty="0">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Ø"/>
            </a:pPr>
            <a:endParaRPr lang="zh-CN" altLang="en-US" sz="2400" b="1" dirty="0">
              <a:solidFill>
                <a:srgbClr val="7030A0"/>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547555" y="1504075"/>
            <a:ext cx="5469384" cy="492178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1" name="文本框 10"/>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105</a:t>
            </a:fld>
            <a:endParaRPr kumimoji="1" lang="zh-CN" altLang="en-US" dirty="0"/>
          </a:p>
        </p:txBody>
      </p:sp>
      <p:sp>
        <p:nvSpPr>
          <p:cNvPr id="10" name="文本框 9"/>
          <p:cNvSpPr txBox="1"/>
          <p:nvPr/>
        </p:nvSpPr>
        <p:spPr>
          <a:xfrm>
            <a:off x="734479" y="1335885"/>
            <a:ext cx="6943590" cy="515698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空中因特网（</a:t>
            </a:r>
            <a:r>
              <a:rPr lang="en-US" altLang="zh-CN" sz="2400" b="1" dirty="0" err="1">
                <a:solidFill>
                  <a:srgbClr val="7030A0"/>
                </a:solidFill>
                <a:latin typeface="微软雅黑" panose="020B0503020204020204" pitchFamily="34" charset="-122"/>
                <a:ea typeface="微软雅黑" panose="020B0503020204020204" pitchFamily="34" charset="-122"/>
              </a:rPr>
              <a:t>Teledesic</a:t>
            </a:r>
            <a:r>
              <a:rPr lang="zh-CN" altLang="en-US" sz="2400" b="1" dirty="0">
                <a:solidFill>
                  <a:srgbClr val="7030A0"/>
                </a:solidFill>
                <a:latin typeface="微软雅黑" panose="020B0503020204020204" pitchFamily="34" charset="-122"/>
                <a:ea typeface="微软雅黑" panose="020B0503020204020204" pitchFamily="34" charset="-122"/>
              </a:rPr>
              <a:t>）系统</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a:t>
            </a:r>
            <a:r>
              <a:rPr lang="zh-CN" altLang="en-US" sz="2200" dirty="0">
                <a:latin typeface="微软雅黑" panose="020B0503020204020204" pitchFamily="34" charset="-122"/>
                <a:ea typeface="微软雅黑" panose="020B0503020204020204" pitchFamily="34" charset="-122"/>
              </a:rPr>
              <a:t>世纪卫星数最多的星座计划</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星座最初计划由 </a:t>
            </a:r>
            <a:r>
              <a:rPr lang="en-US" altLang="zh-CN" sz="2200" dirty="0">
                <a:latin typeface="微软雅黑" panose="020B0503020204020204" pitchFamily="34" charset="-122"/>
                <a:ea typeface="微软雅黑" panose="020B0503020204020204" pitchFamily="34" charset="-122"/>
              </a:rPr>
              <a:t>840 </a:t>
            </a:r>
            <a:r>
              <a:rPr lang="zh-CN" altLang="en-US" sz="2200" dirty="0">
                <a:latin typeface="微软雅黑" panose="020B0503020204020204" pitchFamily="34" charset="-122"/>
                <a:ea typeface="微软雅黑" panose="020B0503020204020204" pitchFamily="34" charset="-122"/>
              </a:rPr>
              <a:t>颗星组成，后改成</a:t>
            </a:r>
            <a:r>
              <a:rPr lang="en-US" altLang="zh-CN" sz="2200" dirty="0">
                <a:latin typeface="微软雅黑" panose="020B0503020204020204" pitchFamily="34" charset="-122"/>
                <a:ea typeface="微软雅黑" panose="020B0503020204020204" pitchFamily="34" charset="-122"/>
              </a:rPr>
              <a:t>288 </a:t>
            </a:r>
            <a:r>
              <a:rPr lang="zh-CN" altLang="en-US" sz="2200" dirty="0">
                <a:latin typeface="微软雅黑" panose="020B0503020204020204" pitchFamily="34" charset="-122"/>
                <a:ea typeface="微软雅黑" panose="020B0503020204020204" pitchFamily="34" charset="-122"/>
              </a:rPr>
              <a:t>颗卫星（分布于 </a:t>
            </a:r>
            <a:r>
              <a:rPr lang="en-US" altLang="zh-CN" sz="2200" dirty="0">
                <a:latin typeface="微软雅黑" panose="020B0503020204020204" pitchFamily="34" charset="-122"/>
                <a:ea typeface="微软雅黑" panose="020B0503020204020204" pitchFamily="34" charset="-122"/>
              </a:rPr>
              <a:t>12 </a:t>
            </a:r>
            <a:r>
              <a:rPr lang="zh-CN" altLang="en-US" sz="2200" dirty="0">
                <a:latin typeface="微软雅黑" panose="020B0503020204020204" pitchFamily="34" charset="-122"/>
                <a:ea typeface="微软雅黑" panose="020B0503020204020204" pitchFamily="34" charset="-122"/>
              </a:rPr>
              <a:t>平面，每个面 </a:t>
            </a:r>
            <a:r>
              <a:rPr lang="en-US" altLang="zh-CN" sz="2200" dirty="0">
                <a:latin typeface="微软雅黑" panose="020B0503020204020204" pitchFamily="34" charset="-122"/>
                <a:ea typeface="微软雅黑" panose="020B0503020204020204" pitchFamily="34" charset="-122"/>
              </a:rPr>
              <a:t>24 </a:t>
            </a:r>
            <a:r>
              <a:rPr lang="zh-CN" altLang="en-US" sz="2200" dirty="0">
                <a:latin typeface="微软雅黑" panose="020B0503020204020204" pitchFamily="34" charset="-122"/>
                <a:ea typeface="微软雅黑" panose="020B0503020204020204" pitchFamily="34" charset="-122"/>
              </a:rPr>
              <a:t>颗卫星）</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后又减至 </a:t>
            </a:r>
            <a:r>
              <a:rPr lang="en-US" altLang="zh-CN" sz="2200" dirty="0">
                <a:latin typeface="微软雅黑" panose="020B0503020204020204" pitchFamily="34" charset="-122"/>
                <a:ea typeface="微软雅黑" panose="020B0503020204020204" pitchFamily="34" charset="-122"/>
              </a:rPr>
              <a:t>120 </a:t>
            </a:r>
            <a:r>
              <a:rPr lang="zh-CN" altLang="en-US" sz="2200" dirty="0">
                <a:latin typeface="微软雅黑" panose="020B0503020204020204" pitchFamily="34" charset="-122"/>
                <a:ea typeface="微软雅黑" panose="020B0503020204020204" pitchFamily="34" charset="-122"/>
              </a:rPr>
              <a:t>颗卫星加 </a:t>
            </a:r>
            <a:r>
              <a:rPr lang="en-US" altLang="zh-CN" sz="2200" dirty="0">
                <a:latin typeface="微软雅黑" panose="020B0503020204020204" pitchFamily="34" charset="-122"/>
                <a:ea typeface="微软雅黑" panose="020B0503020204020204" pitchFamily="34" charset="-122"/>
              </a:rPr>
              <a:t>6 </a:t>
            </a:r>
            <a:r>
              <a:rPr lang="zh-CN" altLang="en-US" sz="2200" dirty="0">
                <a:latin typeface="微软雅黑" panose="020B0503020204020204" pitchFamily="34" charset="-122"/>
                <a:ea typeface="微软雅黑" panose="020B0503020204020204" pitchFamily="34" charset="-122"/>
              </a:rPr>
              <a:t>颗在轨备份，降低了其系统原计划的规模和复杂度</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采用</a:t>
            </a:r>
            <a:r>
              <a:rPr lang="zh-CN" altLang="en-US" sz="2200" b="1" dirty="0">
                <a:latin typeface="微软雅黑" panose="020B0503020204020204" pitchFamily="34" charset="-122"/>
                <a:ea typeface="微软雅黑" panose="020B0503020204020204" pitchFamily="34" charset="-122"/>
              </a:rPr>
              <a:t>全星上处理和全星上交换</a:t>
            </a:r>
            <a:r>
              <a:rPr lang="zh-CN" altLang="en-US" sz="2200" dirty="0">
                <a:latin typeface="微软雅黑" panose="020B0503020204020204" pitchFamily="34" charset="-122"/>
                <a:ea typeface="微软雅黑" panose="020B0503020204020204" pitchFamily="34" charset="-122"/>
              </a:rPr>
              <a:t>，系统设计成一个“空中因特网”</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星地链路为 </a:t>
            </a:r>
            <a:r>
              <a:rPr lang="en-US" altLang="zh-CN" sz="2200" dirty="0">
                <a:latin typeface="微软雅黑" panose="020B0503020204020204" pitchFamily="34" charset="-122"/>
                <a:ea typeface="微软雅黑" panose="020B0503020204020204" pitchFamily="34" charset="-122"/>
              </a:rPr>
              <a:t>Ka </a:t>
            </a:r>
            <a:r>
              <a:rPr lang="zh-CN" altLang="en-US" sz="2200" dirty="0">
                <a:latin typeface="微软雅黑" panose="020B0503020204020204" pitchFamily="34" charset="-122"/>
                <a:ea typeface="微软雅黑" panose="020B0503020204020204" pitchFamily="34" charset="-122"/>
              </a:rPr>
              <a:t>波段，每个轨道面上的相邻卫星之间建有</a:t>
            </a:r>
            <a:r>
              <a:rPr lang="en-US" altLang="zh-CN" sz="2200" dirty="0">
                <a:latin typeface="微软雅黑" panose="020B0503020204020204" pitchFamily="34" charset="-122"/>
                <a:ea typeface="微软雅黑" panose="020B0503020204020204" pitchFamily="34" charset="-122"/>
              </a:rPr>
              <a:t>60GHz</a:t>
            </a:r>
            <a:r>
              <a:rPr lang="zh-CN" altLang="en-US" sz="2200" dirty="0">
                <a:latin typeface="微软雅黑" panose="020B0503020204020204" pitchFamily="34" charset="-122"/>
                <a:ea typeface="微软雅黑" panose="020B0503020204020204" pitchFamily="34" charset="-122"/>
              </a:rPr>
              <a:t>的星际链路</a:t>
            </a:r>
            <a:endParaRPr lang="en-US" altLang="zh-CN" sz="22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42" t="2716" r="3914" b="3786"/>
          <a:stretch>
            <a:fillRect/>
          </a:stretch>
        </p:blipFill>
        <p:spPr bwMode="auto">
          <a:xfrm>
            <a:off x="7551845" y="1394314"/>
            <a:ext cx="4530973" cy="4811933"/>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8" name="文本框 7"/>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10077570" y="1512132"/>
            <a:ext cx="1781407" cy="4641465"/>
          </a:xfrm>
          <a:prstGeom prst="rect">
            <a:avLst/>
          </a:prstGeom>
        </p:spPr>
      </p:pic>
      <p:sp>
        <p:nvSpPr>
          <p:cNvPr id="21" name="文本框 20"/>
          <p:cNvSpPr txBox="1"/>
          <p:nvPr/>
        </p:nvSpPr>
        <p:spPr>
          <a:xfrm>
            <a:off x="7606819" y="6315308"/>
            <a:ext cx="20828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一箭</a:t>
            </a:r>
            <a:r>
              <a:rPr lang="en-US" altLang="zh-CN" sz="2000" dirty="0">
                <a:latin typeface="微软雅黑" panose="020B0503020204020204" pitchFamily="34" charset="-122"/>
                <a:ea typeface="微软雅黑" panose="020B0503020204020204" pitchFamily="34" charset="-122"/>
              </a:rPr>
              <a:t>60</a:t>
            </a:r>
            <a:r>
              <a:rPr lang="zh-CN" altLang="en-US" sz="2000" dirty="0">
                <a:latin typeface="微软雅黑" panose="020B0503020204020204" pitchFamily="34" charset="-122"/>
                <a:ea typeface="微软雅黑" panose="020B0503020204020204" pitchFamily="34" charset="-122"/>
              </a:rPr>
              <a:t>星示意图</a:t>
            </a:r>
          </a:p>
        </p:txBody>
      </p:sp>
      <p:sp>
        <p:nvSpPr>
          <p:cNvPr id="22" name="文本框 21"/>
          <p:cNvSpPr txBox="1"/>
          <p:nvPr/>
        </p:nvSpPr>
        <p:spPr>
          <a:xfrm>
            <a:off x="10189916" y="6315308"/>
            <a:ext cx="2082800"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猎鹰</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号火箭</a:t>
            </a:r>
          </a:p>
        </p:txBody>
      </p:sp>
      <p:pic>
        <p:nvPicPr>
          <p:cNvPr id="24" name="图片 23"/>
          <p:cNvPicPr>
            <a:picLocks noChangeAspect="1"/>
          </p:cNvPicPr>
          <p:nvPr/>
        </p:nvPicPr>
        <p:blipFill>
          <a:blip r:embed="rId3"/>
          <a:stretch>
            <a:fillRect/>
          </a:stretch>
        </p:blipFill>
        <p:spPr>
          <a:xfrm>
            <a:off x="7508446" y="1596304"/>
            <a:ext cx="2720441" cy="4557293"/>
          </a:xfrm>
          <a:prstGeom prst="rect">
            <a:avLst/>
          </a:prstGeom>
        </p:spPr>
      </p:pic>
      <p:sp>
        <p:nvSpPr>
          <p:cNvPr id="14"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6" name="文本框 15"/>
          <p:cNvSpPr txBox="1"/>
          <p:nvPr/>
        </p:nvSpPr>
        <p:spPr>
          <a:xfrm>
            <a:off x="622694" y="1244212"/>
            <a:ext cx="6885752" cy="6130268"/>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2015</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月，马斯克宣布</a:t>
            </a:r>
            <a:r>
              <a:rPr lang="en-US" altLang="zh-CN" sz="2200" dirty="0">
                <a:latin typeface="微软雅黑" panose="020B0503020204020204" pitchFamily="34" charset="-122"/>
                <a:ea typeface="微软雅黑" panose="020B0503020204020204" pitchFamily="34" charset="-122"/>
              </a:rPr>
              <a:t>SpaceX</a:t>
            </a:r>
            <a:r>
              <a:rPr lang="zh-CN" altLang="en-US" sz="2200" dirty="0">
                <a:latin typeface="微软雅黑" panose="020B0503020204020204" pitchFamily="34" charset="-122"/>
                <a:ea typeface="微软雅黑" panose="020B0503020204020204" pitchFamily="34" charset="-122"/>
              </a:rPr>
              <a:t>计划将约</a:t>
            </a:r>
            <a:r>
              <a:rPr lang="en-US" altLang="zh-CN" sz="2200" dirty="0">
                <a:latin typeface="微软雅黑" panose="020B0503020204020204" pitchFamily="34" charset="-122"/>
                <a:ea typeface="微软雅黑" panose="020B0503020204020204" pitchFamily="34" charset="-122"/>
              </a:rPr>
              <a:t>1.2</a:t>
            </a:r>
            <a:r>
              <a:rPr lang="zh-CN" altLang="en-US" sz="2200" dirty="0">
                <a:latin typeface="微软雅黑" panose="020B0503020204020204" pitchFamily="34" charset="-122"/>
                <a:ea typeface="微软雅黑" panose="020B0503020204020204" pitchFamily="34" charset="-122"/>
              </a:rPr>
              <a:t>万颗通信卫星发射到轨道，这一项目被命名为“星链”（</a:t>
            </a:r>
            <a:r>
              <a:rPr lang="en-US" altLang="zh-CN" sz="2200" dirty="0" err="1">
                <a:latin typeface="微软雅黑" panose="020B0503020204020204" pitchFamily="34" charset="-122"/>
                <a:ea typeface="微软雅黑" panose="020B0503020204020204" pitchFamily="34" charset="-122"/>
              </a:rPr>
              <a:t>Starlink</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2019</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月，</a:t>
            </a:r>
            <a:r>
              <a:rPr lang="en-US" altLang="zh-CN" sz="2200" dirty="0">
                <a:latin typeface="微软雅黑" panose="020B0503020204020204" pitchFamily="34" charset="-122"/>
                <a:ea typeface="微软雅黑" panose="020B0503020204020204" pitchFamily="34" charset="-122"/>
              </a:rPr>
              <a:t>SpaceX </a:t>
            </a:r>
            <a:r>
              <a:rPr lang="zh-CN" altLang="en-US" sz="2200" dirty="0">
                <a:latin typeface="微软雅黑" panose="020B0503020204020204" pitchFamily="34" charset="-122"/>
                <a:ea typeface="微软雅黑" panose="020B0503020204020204" pitchFamily="34" charset="-122"/>
              </a:rPr>
              <a:t>利用猎鹰</a:t>
            </a:r>
            <a:r>
              <a:rPr lang="en-US" altLang="zh-CN" sz="2200" dirty="0">
                <a:latin typeface="微软雅黑" panose="020B0503020204020204" pitchFamily="34" charset="-122"/>
                <a:ea typeface="微软雅黑" panose="020B0503020204020204" pitchFamily="34" charset="-122"/>
              </a:rPr>
              <a:t>9</a:t>
            </a:r>
            <a:r>
              <a:rPr lang="zh-CN" altLang="en-US" sz="2200" dirty="0">
                <a:latin typeface="微软雅黑" panose="020B0503020204020204" pitchFamily="34" charset="-122"/>
                <a:ea typeface="微软雅黑" panose="020B0503020204020204" pitchFamily="34" charset="-122"/>
              </a:rPr>
              <a:t>号运载火箭成功将“星链”首批</a:t>
            </a:r>
            <a:r>
              <a:rPr lang="en-US" altLang="zh-CN" sz="2200" dirty="0">
                <a:latin typeface="微软雅黑" panose="020B0503020204020204" pitchFamily="34" charset="-122"/>
                <a:ea typeface="微软雅黑" panose="020B0503020204020204" pitchFamily="34" charset="-122"/>
              </a:rPr>
              <a:t>60</a:t>
            </a:r>
            <a:r>
              <a:rPr lang="zh-CN" altLang="en-US" sz="2200" dirty="0">
                <a:latin typeface="微软雅黑" panose="020B0503020204020204" pitchFamily="34" charset="-122"/>
                <a:ea typeface="微软雅黑" panose="020B0503020204020204" pitchFamily="34" charset="-122"/>
              </a:rPr>
              <a:t>颗卫星送入轨道。</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2021</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月，</a:t>
            </a:r>
            <a:r>
              <a:rPr lang="en-US" altLang="zh-CN" sz="2200" dirty="0">
                <a:latin typeface="微软雅黑" panose="020B0503020204020204" pitchFamily="34" charset="-122"/>
                <a:ea typeface="微软雅黑" panose="020B0503020204020204" pitchFamily="34" charset="-122"/>
              </a:rPr>
              <a:t>SpaceX </a:t>
            </a:r>
            <a:r>
              <a:rPr lang="zh-CN" altLang="en-US" sz="2200" dirty="0">
                <a:latin typeface="微软雅黑" panose="020B0503020204020204" pitchFamily="34" charset="-122"/>
                <a:ea typeface="微软雅黑" panose="020B0503020204020204" pitchFamily="34" charset="-122"/>
              </a:rPr>
              <a:t>发射了 </a:t>
            </a:r>
            <a:r>
              <a:rPr lang="en-US" altLang="zh-CN" sz="2200" dirty="0">
                <a:latin typeface="微软雅黑" panose="020B0503020204020204" pitchFamily="34" charset="-122"/>
                <a:ea typeface="微软雅黑" panose="020B0503020204020204" pitchFamily="34" charset="-122"/>
              </a:rPr>
              <a:t>60 </a:t>
            </a:r>
            <a:r>
              <a:rPr lang="zh-CN" altLang="en-US" sz="2200" dirty="0">
                <a:latin typeface="微软雅黑" panose="020B0503020204020204" pitchFamily="34" charset="-122"/>
                <a:ea typeface="微软雅黑" panose="020B0503020204020204" pitchFamily="34" charset="-122"/>
              </a:rPr>
              <a:t>颗星链互联网卫星（</a:t>
            </a:r>
            <a:r>
              <a:rPr lang="en-US" altLang="zh-CN" sz="2200" dirty="0" err="1">
                <a:latin typeface="微软雅黑" panose="020B0503020204020204" pitchFamily="34" charset="-122"/>
                <a:ea typeface="微软雅黑" panose="020B0503020204020204" pitchFamily="34" charset="-122"/>
              </a:rPr>
              <a:t>Starlink</a:t>
            </a:r>
            <a:r>
              <a:rPr lang="en-US" altLang="zh-CN" sz="2200" dirty="0">
                <a:latin typeface="微软雅黑" panose="020B0503020204020204" pitchFamily="34" charset="-122"/>
                <a:ea typeface="微软雅黑" panose="020B0503020204020204" pitchFamily="34" charset="-122"/>
              </a:rPr>
              <a:t> satellites</a:t>
            </a:r>
            <a:r>
              <a:rPr lang="zh-CN" altLang="en-US" sz="2200" dirty="0">
                <a:latin typeface="微软雅黑" panose="020B0503020204020204" pitchFamily="34" charset="-122"/>
                <a:ea typeface="微软雅黑" panose="020B0503020204020204" pitchFamily="34" charset="-122"/>
              </a:rPr>
              <a:t>）进入轨道，这是猎鹰</a:t>
            </a:r>
            <a:r>
              <a:rPr lang="en-US" altLang="zh-CN" sz="2200" dirty="0">
                <a:latin typeface="微软雅黑" panose="020B0503020204020204" pitchFamily="34" charset="-122"/>
                <a:ea typeface="微软雅黑" panose="020B0503020204020204" pitchFamily="34" charset="-122"/>
              </a:rPr>
              <a:t>9</a:t>
            </a:r>
            <a:r>
              <a:rPr lang="zh-CN" altLang="en-US" sz="2200" dirty="0">
                <a:latin typeface="微软雅黑" panose="020B0503020204020204" pitchFamily="34" charset="-122"/>
                <a:ea typeface="微软雅黑" panose="020B0503020204020204" pitchFamily="34" charset="-122"/>
              </a:rPr>
              <a:t>号火箭的第 </a:t>
            </a:r>
            <a:r>
              <a:rPr lang="en-US" altLang="zh-CN" sz="2200" dirty="0">
                <a:latin typeface="微软雅黑" panose="020B0503020204020204" pitchFamily="34" charset="-122"/>
                <a:ea typeface="微软雅黑" panose="020B0503020204020204" pitchFamily="34" charset="-122"/>
              </a:rPr>
              <a:t>50 </a:t>
            </a:r>
            <a:r>
              <a:rPr lang="zh-CN" altLang="en-US" sz="2200" dirty="0">
                <a:latin typeface="微软雅黑" panose="020B0503020204020204" pitchFamily="34" charset="-122"/>
                <a:ea typeface="微软雅黑" panose="020B0503020204020204" pitchFamily="34" charset="-122"/>
              </a:rPr>
              <a:t>次发射</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目前星链卫星互联网服务已经拥有</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万多名用户</a:t>
            </a:r>
          </a:p>
          <a:p>
            <a:pPr lvl="1">
              <a:lnSpc>
                <a:spcPct val="150000"/>
              </a:lnSpc>
            </a:pPr>
            <a:endParaRPr lang="en-US" altLang="zh-CN" sz="2200" dirty="0">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Ø"/>
            </a:pP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107</a:t>
            </a:fld>
            <a:endParaRPr kumimoji="1" lang="zh-CN" altLang="en-US" dirty="0"/>
          </a:p>
        </p:txBody>
      </p:sp>
      <p:sp>
        <p:nvSpPr>
          <p:cNvPr id="7" name="文本框 6"/>
          <p:cNvSpPr txBox="1"/>
          <p:nvPr/>
        </p:nvSpPr>
        <p:spPr>
          <a:xfrm>
            <a:off x="451555" y="1282532"/>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6" name="文本框 5"/>
          <p:cNvSpPr txBox="1"/>
          <p:nvPr/>
        </p:nvSpPr>
        <p:spPr>
          <a:xfrm>
            <a:off x="451555" y="1978995"/>
            <a:ext cx="6604000" cy="4459041"/>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由SpaceX（</a:t>
            </a:r>
            <a:r>
              <a:rPr lang="zh-CN" altLang="en-US" sz="2400" b="0" i="0" dirty="0">
                <a:solidFill>
                  <a:srgbClr val="333333"/>
                </a:solidFill>
                <a:effectLst/>
                <a:latin typeface="微软雅黑" panose="020B0503020204020204" pitchFamily="34" charset="-122"/>
                <a:ea typeface="微软雅黑" panose="020B0503020204020204" pitchFamily="34" charset="-122"/>
              </a:rPr>
              <a:t>美国太空探索技术公司，由马斯克创建</a:t>
            </a:r>
            <a:r>
              <a:rPr lang="zh-CN" altLang="en-US" sz="2400" dirty="0">
                <a:latin typeface="微软雅黑" panose="020B0503020204020204" pitchFamily="34" charset="-122"/>
                <a:ea typeface="微软雅黑" panose="020B0503020204020204" pitchFamily="34" charset="-122"/>
              </a:rPr>
              <a:t>）构建的卫星互联网星座，</a:t>
            </a:r>
            <a:r>
              <a:rPr lang="zh-CN" altLang="en-US" sz="2400" b="1" dirty="0">
                <a:latin typeface="微软雅黑" panose="020B0503020204020204" pitchFamily="34" charset="-122"/>
                <a:ea typeface="微软雅黑" panose="020B0503020204020204" pitchFamily="34" charset="-122"/>
              </a:rPr>
              <a:t>可提供卫星互联网访问</a:t>
            </a:r>
            <a:r>
              <a:rPr lang="zh-CN" altLang="en-US" sz="2400" dirty="0">
                <a:latin typeface="微软雅黑" panose="020B0503020204020204" pitchFamily="34" charset="-122"/>
                <a:ea typeface="微软雅黑" panose="020B0503020204020204" pitchFamily="34" charset="-122"/>
              </a:rPr>
              <a:t>，并从</a:t>
            </a:r>
            <a:r>
              <a:rPr lang="en-US" altLang="zh-CN" sz="2400" dirty="0">
                <a:latin typeface="微软雅黑" panose="020B0503020204020204" pitchFamily="34" charset="-122"/>
                <a:ea typeface="微软雅黑" panose="020B0503020204020204" pitchFamily="34" charset="-122"/>
              </a:rPr>
              <a:t>2020</a:t>
            </a:r>
            <a:r>
              <a:rPr lang="zh-CN" altLang="en-US" sz="2400" dirty="0">
                <a:latin typeface="微软雅黑" panose="020B0503020204020204" pitchFamily="34" charset="-122"/>
                <a:ea typeface="微软雅黑" panose="020B0503020204020204" pitchFamily="34" charset="-122"/>
              </a:rPr>
              <a:t>年开始工作。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SpaceX</a:t>
            </a:r>
            <a:r>
              <a:rPr lang="zh-CN" altLang="en-US" sz="2400" b="0" i="0" dirty="0">
                <a:solidFill>
                  <a:srgbClr val="333333"/>
                </a:solidFill>
                <a:effectLst/>
                <a:latin typeface="微软雅黑" panose="020B0503020204020204" pitchFamily="34" charset="-122"/>
                <a:ea typeface="微软雅黑" panose="020B0503020204020204" pitchFamily="34" charset="-122"/>
              </a:rPr>
              <a:t>计划在</a:t>
            </a:r>
            <a:r>
              <a:rPr lang="en-US" altLang="zh-CN" sz="2400" b="0" i="0" dirty="0">
                <a:solidFill>
                  <a:srgbClr val="333333"/>
                </a:solidFill>
                <a:effectLst/>
                <a:latin typeface="微软雅黑" panose="020B0503020204020204" pitchFamily="34" charset="-122"/>
                <a:ea typeface="微软雅黑" panose="020B0503020204020204" pitchFamily="34" charset="-122"/>
              </a:rPr>
              <a:t>2019</a:t>
            </a:r>
            <a:r>
              <a:rPr lang="zh-CN" altLang="en-US" sz="2400" b="0" i="0" dirty="0">
                <a:solidFill>
                  <a:srgbClr val="333333"/>
                </a:solidFill>
                <a:effectLst/>
                <a:latin typeface="微软雅黑" panose="020B0503020204020204" pitchFamily="34" charset="-122"/>
                <a:ea typeface="微软雅黑" panose="020B0503020204020204" pitchFamily="34" charset="-122"/>
              </a:rPr>
              <a:t>年至</a:t>
            </a:r>
            <a:r>
              <a:rPr lang="en-US" altLang="zh-CN" sz="2400" b="0" i="0" dirty="0">
                <a:solidFill>
                  <a:srgbClr val="333333"/>
                </a:solidFill>
                <a:effectLst/>
                <a:latin typeface="微软雅黑" panose="020B0503020204020204" pitchFamily="34" charset="-122"/>
                <a:ea typeface="微软雅黑" panose="020B0503020204020204" pitchFamily="34" charset="-122"/>
              </a:rPr>
              <a:t>2024</a:t>
            </a:r>
            <a:r>
              <a:rPr lang="zh-CN" altLang="en-US" sz="2400" b="0" i="0" dirty="0">
                <a:solidFill>
                  <a:srgbClr val="333333"/>
                </a:solidFill>
                <a:effectLst/>
                <a:latin typeface="微软雅黑" panose="020B0503020204020204" pitchFamily="34" charset="-122"/>
                <a:ea typeface="微软雅黑" panose="020B0503020204020204" pitchFamily="34" charset="-122"/>
              </a:rPr>
              <a:t>年间在太空搭建由</a:t>
            </a:r>
            <a:r>
              <a:rPr lang="zh-CN" altLang="en-US" sz="2400" b="1" i="0" dirty="0">
                <a:solidFill>
                  <a:srgbClr val="333333"/>
                </a:solidFill>
                <a:effectLst/>
                <a:latin typeface="微软雅黑" panose="020B0503020204020204" pitchFamily="34" charset="-122"/>
                <a:ea typeface="微软雅黑" panose="020B0503020204020204" pitchFamily="34" charset="-122"/>
              </a:rPr>
              <a:t>约</a:t>
            </a:r>
            <a:r>
              <a:rPr lang="en-US" altLang="zh-CN" sz="2400" b="1" i="0" dirty="0">
                <a:solidFill>
                  <a:srgbClr val="333333"/>
                </a:solidFill>
                <a:effectLst/>
                <a:latin typeface="微软雅黑" panose="020B0503020204020204" pitchFamily="34" charset="-122"/>
                <a:ea typeface="微软雅黑" panose="020B0503020204020204" pitchFamily="34" charset="-122"/>
              </a:rPr>
              <a:t>1.2</a:t>
            </a:r>
            <a:r>
              <a:rPr lang="zh-CN" altLang="en-US" sz="2400" b="1" i="0" dirty="0">
                <a:solidFill>
                  <a:srgbClr val="333333"/>
                </a:solidFill>
                <a:effectLst/>
                <a:latin typeface="微软雅黑" panose="020B0503020204020204" pitchFamily="34" charset="-122"/>
                <a:ea typeface="微软雅黑" panose="020B0503020204020204" pitchFamily="34" charset="-122"/>
              </a:rPr>
              <a:t>万</a:t>
            </a:r>
            <a:r>
              <a:rPr lang="zh-CN" altLang="en-US" sz="2400" b="1" dirty="0">
                <a:latin typeface="微软雅黑" panose="020B0503020204020204" pitchFamily="34" charset="-122"/>
                <a:ea typeface="微软雅黑" panose="020B0503020204020204" pitchFamily="34" charset="-122"/>
              </a:rPr>
              <a:t>颗卫星组成</a:t>
            </a:r>
            <a:r>
              <a:rPr lang="zh-CN" altLang="en-US" sz="2400" dirty="0">
                <a:latin typeface="微软雅黑" panose="020B0503020204020204" pitchFamily="34" charset="-122"/>
                <a:ea typeface="微软雅黑" panose="020B0503020204020204" pitchFamily="34" charset="-122"/>
              </a:rPr>
              <a:t>的“星链”网络提供互联网服务，其中</a:t>
            </a:r>
            <a:r>
              <a:rPr lang="en-US" altLang="zh-CN" sz="2400" dirty="0">
                <a:latin typeface="微软雅黑" panose="020B0503020204020204" pitchFamily="34" charset="-122"/>
                <a:ea typeface="微软雅黑" panose="020B0503020204020204" pitchFamily="34" charset="-122"/>
              </a:rPr>
              <a:t>1584</a:t>
            </a:r>
            <a:r>
              <a:rPr lang="zh-CN" altLang="en-US" sz="2400" dirty="0">
                <a:latin typeface="微软雅黑" panose="020B0503020204020204" pitchFamily="34" charset="-122"/>
                <a:ea typeface="微软雅黑" panose="020B0503020204020204" pitchFamily="34" charset="-122"/>
              </a:rPr>
              <a:t>颗将部署在地球上空</a:t>
            </a:r>
            <a:r>
              <a:rPr lang="en-US" altLang="zh-CN" sz="2400" dirty="0">
                <a:latin typeface="微软雅黑" panose="020B0503020204020204" pitchFamily="34" charset="-122"/>
                <a:ea typeface="微软雅黑" panose="020B0503020204020204" pitchFamily="34" charset="-122"/>
              </a:rPr>
              <a:t>550</a:t>
            </a:r>
            <a:r>
              <a:rPr lang="zh-CN" altLang="en-US" sz="2400" dirty="0">
                <a:latin typeface="微软雅黑" panose="020B0503020204020204" pitchFamily="34" charset="-122"/>
                <a:ea typeface="微软雅黑" panose="020B0503020204020204" pitchFamily="34" charset="-122"/>
              </a:rPr>
              <a:t>千米处的近地轨道，并在地面装上星链信号接收器，便可以使用低轨道卫星网络进行全球网络访问。</a:t>
            </a:r>
            <a:endParaRPr lang="en-US" altLang="zh-CN" sz="2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2"/>
          <a:srcRect l="14711" r="14445"/>
          <a:stretch>
            <a:fillRect/>
          </a:stretch>
        </p:blipFill>
        <p:spPr>
          <a:xfrm>
            <a:off x="7055555" y="1637383"/>
            <a:ext cx="5036672" cy="4734913"/>
          </a:xfrm>
          <a:prstGeom prst="rect">
            <a:avLst/>
          </a:prstGeom>
        </p:spPr>
      </p:pic>
      <p:sp>
        <p:nvSpPr>
          <p:cNvPr id="13"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0" name="文本框 9"/>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文本框 13"/>
          <p:cNvSpPr txBox="1"/>
          <p:nvPr/>
        </p:nvSpPr>
        <p:spPr>
          <a:xfrm>
            <a:off x="570016" y="2657635"/>
            <a:ext cx="5525983" cy="3269613"/>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第一阶段，由</a:t>
            </a:r>
            <a:r>
              <a:rPr lang="en-US" altLang="zh-CN" sz="2000" dirty="0">
                <a:latin typeface="微软雅黑" panose="020B0503020204020204" pitchFamily="34" charset="-122"/>
                <a:ea typeface="微软雅黑" panose="020B0503020204020204" pitchFamily="34" charset="-122"/>
              </a:rPr>
              <a:t>1584</a:t>
            </a:r>
            <a:r>
              <a:rPr lang="zh-CN" altLang="en-US" sz="2000" dirty="0">
                <a:latin typeface="微软雅黑" panose="020B0503020204020204" pitchFamily="34" charset="-122"/>
                <a:ea typeface="微软雅黑" panose="020B0503020204020204" pitchFamily="34" charset="-122"/>
              </a:rPr>
              <a:t>颗低轨近地卫星实现初步覆盖，这</a:t>
            </a:r>
            <a:r>
              <a:rPr lang="en-US" altLang="zh-CN" sz="2000" dirty="0">
                <a:latin typeface="微软雅黑" panose="020B0503020204020204" pitchFamily="34" charset="-122"/>
                <a:ea typeface="微软雅黑" panose="020B0503020204020204" pitchFamily="34" charset="-122"/>
              </a:rPr>
              <a:t>1584</a:t>
            </a:r>
            <a:r>
              <a:rPr lang="zh-CN" altLang="en-US" sz="2000" dirty="0">
                <a:latin typeface="微软雅黑" panose="020B0503020204020204" pitchFamily="34" charset="-122"/>
                <a:ea typeface="微软雅黑" panose="020B0503020204020204" pitchFamily="34" charset="-122"/>
              </a:rPr>
              <a:t>颗卫星分布在</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条高度为</a:t>
            </a:r>
            <a:r>
              <a:rPr lang="en-US" altLang="zh-CN" sz="2000" dirty="0">
                <a:latin typeface="微软雅黑" panose="020B0503020204020204" pitchFamily="34" charset="-122"/>
                <a:ea typeface="微软雅黑" panose="020B0503020204020204" pitchFamily="34" charset="-122"/>
              </a:rPr>
              <a:t>1150</a:t>
            </a:r>
            <a:r>
              <a:rPr lang="zh-CN" altLang="en-US" sz="2000" dirty="0">
                <a:latin typeface="微软雅黑" panose="020B0503020204020204" pitchFamily="34" charset="-122"/>
                <a:ea typeface="微软雅黑" panose="020B0503020204020204" pitchFamily="34" charset="-122"/>
              </a:rPr>
              <a:t>公里的轨道上，每条轨道</a:t>
            </a:r>
            <a:r>
              <a:rPr lang="en-US" altLang="zh-CN" sz="2000" dirty="0">
                <a:latin typeface="微软雅黑" panose="020B0503020204020204" pitchFamily="34" charset="-122"/>
                <a:ea typeface="微软雅黑" panose="020B0503020204020204" pitchFamily="34" charset="-122"/>
              </a:rPr>
              <a:t>50</a:t>
            </a:r>
            <a:r>
              <a:rPr lang="zh-CN" altLang="en-US" sz="2000" dirty="0">
                <a:latin typeface="微软雅黑" panose="020B0503020204020204" pitchFamily="34" charset="-122"/>
                <a:ea typeface="微软雅黑" panose="020B0503020204020204" pitchFamily="34" charset="-122"/>
              </a:rPr>
              <a:t>颗</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第二阶段，</a:t>
            </a:r>
            <a:r>
              <a:rPr lang="en-US" altLang="zh-CN" sz="2000" dirty="0">
                <a:latin typeface="微软雅黑" panose="020B0503020204020204" pitchFamily="34" charset="-122"/>
                <a:ea typeface="微软雅黑" panose="020B0503020204020204" pitchFamily="34" charset="-122"/>
              </a:rPr>
              <a:t>2825 </a:t>
            </a:r>
            <a:r>
              <a:rPr lang="zh-CN" altLang="en-US" sz="2000" dirty="0">
                <a:latin typeface="微软雅黑" panose="020B0503020204020204" pitchFamily="34" charset="-122"/>
                <a:ea typeface="微软雅黑" panose="020B0503020204020204" pitchFamily="34" charset="-122"/>
              </a:rPr>
              <a:t>颗卫星实现全球组网前两步卫星皆分布在 </a:t>
            </a:r>
            <a:r>
              <a:rPr lang="en-US" altLang="zh-CN" sz="2000" dirty="0">
                <a:latin typeface="微软雅黑" panose="020B0503020204020204" pitchFamily="34" charset="-122"/>
                <a:ea typeface="微软雅黑" panose="020B0503020204020204" pitchFamily="34" charset="-122"/>
              </a:rPr>
              <a:t>Ka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Ku </a:t>
            </a:r>
            <a:r>
              <a:rPr lang="zh-CN" altLang="en-US" sz="2000" dirty="0">
                <a:latin typeface="微软雅黑" panose="020B0503020204020204" pitchFamily="34" charset="-122"/>
                <a:ea typeface="微软雅黑" panose="020B0503020204020204" pitchFamily="34" charset="-122"/>
              </a:rPr>
              <a:t>波段</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第三阶段由 </a:t>
            </a:r>
            <a:r>
              <a:rPr lang="en-US" altLang="zh-CN" sz="2000" dirty="0">
                <a:latin typeface="微软雅黑" panose="020B0503020204020204" pitchFamily="34" charset="-122"/>
                <a:ea typeface="微软雅黑" panose="020B0503020204020204" pitchFamily="34" charset="-122"/>
              </a:rPr>
              <a:t>7518 </a:t>
            </a:r>
            <a:r>
              <a:rPr lang="zh-CN" altLang="en-US" sz="2000" dirty="0">
                <a:latin typeface="微软雅黑" panose="020B0503020204020204" pitchFamily="34" charset="-122"/>
                <a:ea typeface="微软雅黑" panose="020B0503020204020204" pitchFamily="34" charset="-122"/>
              </a:rPr>
              <a:t>颗卫星组成，轨道高度 </a:t>
            </a:r>
            <a:r>
              <a:rPr lang="en-US" altLang="zh-CN" sz="2000" dirty="0">
                <a:latin typeface="微软雅黑" panose="020B0503020204020204" pitchFamily="34" charset="-122"/>
                <a:ea typeface="微软雅黑" panose="020B0503020204020204" pitchFamily="34" charset="-122"/>
              </a:rPr>
              <a:t>340 </a:t>
            </a:r>
            <a:r>
              <a:rPr lang="zh-CN" altLang="en-US" sz="2000" dirty="0">
                <a:latin typeface="微软雅黑" panose="020B0503020204020204" pitchFamily="34" charset="-122"/>
                <a:ea typeface="微软雅黑" panose="020B0503020204020204" pitchFamily="34" charset="-122"/>
              </a:rPr>
              <a:t>公里，工作频率在 </a:t>
            </a:r>
            <a:r>
              <a:rPr lang="en-US" altLang="zh-CN" sz="2000" dirty="0">
                <a:latin typeface="微软雅黑" panose="020B0503020204020204" pitchFamily="34" charset="-122"/>
                <a:ea typeface="微软雅黑" panose="020B0503020204020204" pitchFamily="34" charset="-122"/>
              </a:rPr>
              <a:t>V </a:t>
            </a:r>
            <a:r>
              <a:rPr lang="zh-CN" altLang="en-US" sz="2000" dirty="0">
                <a:latin typeface="微软雅黑" panose="020B0503020204020204" pitchFamily="34" charset="-122"/>
                <a:ea typeface="微软雅黑" panose="020B0503020204020204" pitchFamily="34" charset="-122"/>
              </a:rPr>
              <a:t>波段</a:t>
            </a:r>
          </a:p>
        </p:txBody>
      </p:sp>
      <p:sp>
        <p:nvSpPr>
          <p:cNvPr id="16" name="文本框 15"/>
          <p:cNvSpPr txBox="1"/>
          <p:nvPr/>
        </p:nvSpPr>
        <p:spPr>
          <a:xfrm>
            <a:off x="813086" y="1886416"/>
            <a:ext cx="5638301" cy="505523"/>
          </a:xfrm>
          <a:prstGeom prst="rect">
            <a:avLst/>
          </a:prstGeom>
          <a:noFill/>
        </p:spPr>
        <p:txBody>
          <a:bodyPr wrap="square">
            <a:spAutoFit/>
          </a:bodyPr>
          <a:lstStyle/>
          <a:p>
            <a:pPr>
              <a:lnSpc>
                <a:spcPct val="150000"/>
              </a:lnSpc>
            </a:pP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卫星部署分为三阶段：</a:t>
            </a:r>
            <a:endParaRPr lang="zh-CN" altLang="en-US" sz="2000" dirty="0"/>
          </a:p>
        </p:txBody>
      </p:sp>
      <p:sp>
        <p:nvSpPr>
          <p:cNvPr id="12"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7" name="文本框 16"/>
          <p:cNvSpPr txBox="1"/>
          <p:nvPr/>
        </p:nvSpPr>
        <p:spPr>
          <a:xfrm>
            <a:off x="451555" y="1278360"/>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33914"/>
            <a:ext cx="5807867" cy="369333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文本框 13"/>
          <p:cNvSpPr txBox="1"/>
          <p:nvPr/>
        </p:nvSpPr>
        <p:spPr>
          <a:xfrm>
            <a:off x="451124" y="2319086"/>
            <a:ext cx="4457153" cy="4192879"/>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目前有</a:t>
            </a:r>
            <a:r>
              <a:rPr lang="en-US" altLang="zh-CN"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多颗卫星在</a:t>
            </a:r>
            <a:r>
              <a:rPr lang="en-US" altLang="zh-CN" sz="2000" dirty="0">
                <a:latin typeface="微软雅黑" panose="020B0503020204020204" pitchFamily="34" charset="-122"/>
                <a:ea typeface="微软雅黑" panose="020B0503020204020204" pitchFamily="34" charset="-122"/>
              </a:rPr>
              <a:t>550 </a:t>
            </a:r>
            <a:r>
              <a:rPr lang="zh-CN" altLang="en-US" sz="2000" dirty="0">
                <a:latin typeface="微软雅黑" panose="020B0503020204020204" pitchFamily="34" charset="-122"/>
                <a:ea typeface="微软雅黑" panose="020B0503020204020204" pitchFamily="34" charset="-122"/>
              </a:rPr>
              <a:t>公里的高度运行，倾角为</a:t>
            </a:r>
            <a:r>
              <a:rPr lang="en-US" altLang="zh-CN" sz="2000" dirty="0">
                <a:latin typeface="微软雅黑" panose="020B0503020204020204" pitchFamily="34" charset="-122"/>
                <a:ea typeface="微软雅黑" panose="020B0503020204020204" pitchFamily="34" charset="-122"/>
              </a:rPr>
              <a:t>53</a:t>
            </a:r>
            <a:r>
              <a:rPr lang="zh-CN" altLang="en-US" sz="2000" dirty="0">
                <a:latin typeface="微软雅黑" panose="020B0503020204020204" pitchFamily="34" charset="-122"/>
                <a:ea typeface="微软雅黑" panose="020B0503020204020204" pitchFamily="34" charset="-122"/>
              </a:rPr>
              <a:t>度。</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星座部署的第一阶段只能在非常特定的纬度范围内提供持续的互联网服务，已知的纬度范围是</a:t>
            </a:r>
            <a:r>
              <a:rPr lang="en-US" altLang="zh-CN" sz="2000" dirty="0">
                <a:latin typeface="微软雅黑" panose="020B0503020204020204" pitchFamily="34" charset="-122"/>
                <a:ea typeface="微软雅黑" panose="020B0503020204020204" pitchFamily="34" charset="-122"/>
              </a:rPr>
              <a:t>44-52</a:t>
            </a:r>
            <a:r>
              <a:rPr lang="zh-CN" altLang="en-US" sz="2000" dirty="0">
                <a:latin typeface="微软雅黑" panose="020B0503020204020204" pitchFamily="34" charset="-122"/>
                <a:ea typeface="微软雅黑" panose="020B0503020204020204" pitchFamily="34" charset="-122"/>
              </a:rPr>
              <a:t>度。</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在纬度范围内，用户天线可随时以</a:t>
            </a:r>
            <a:r>
              <a:rPr lang="en-US" altLang="zh-CN" sz="2000" dirty="0">
                <a:latin typeface="微软雅黑" panose="020B0503020204020204" pitchFamily="34" charset="-122"/>
                <a:ea typeface="微软雅黑" panose="020B0503020204020204" pitchFamily="34" charset="-122"/>
              </a:rPr>
              <a:t>25</a:t>
            </a:r>
            <a:r>
              <a:rPr lang="zh-CN" altLang="en-US" sz="2000" dirty="0">
                <a:latin typeface="微软雅黑" panose="020B0503020204020204" pitchFamily="34" charset="-122"/>
                <a:ea typeface="微软雅黑" panose="020B0503020204020204" pitchFamily="34" charset="-122"/>
              </a:rPr>
              <a:t>度或更高的仰角看到</a:t>
            </a:r>
            <a:r>
              <a:rPr lang="en-US" altLang="zh-CN" sz="2000" dirty="0">
                <a:latin typeface="微软雅黑" panose="020B0503020204020204" pitchFamily="34" charset="-122"/>
                <a:ea typeface="微软雅黑" panose="020B0503020204020204" pitchFamily="34" charset="-122"/>
              </a:rPr>
              <a:t>5-7</a:t>
            </a:r>
            <a:r>
              <a:rPr lang="zh-CN" altLang="en-US" sz="2000" dirty="0">
                <a:latin typeface="微软雅黑" panose="020B0503020204020204" pitchFamily="34" charset="-122"/>
                <a:ea typeface="微软雅黑" panose="020B0503020204020204" pitchFamily="34" charset="-122"/>
              </a:rPr>
              <a:t>颗卫星。</a:t>
            </a:r>
            <a:endParaRPr lang="en-US" altLang="zh-CN" sz="20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739422" y="1804017"/>
            <a:ext cx="2760133" cy="499624"/>
          </a:xfrm>
          <a:prstGeom prst="rect">
            <a:avLst/>
          </a:prstGeom>
          <a:noFill/>
        </p:spPr>
        <p:txBody>
          <a:bodyPr wrap="square">
            <a:spAutoFit/>
          </a:bodyPr>
          <a:lstStyle>
            <a:defPPr>
              <a:defRPr lang="zh-CN"/>
            </a:defPPr>
            <a:lvl1pPr>
              <a:lnSpc>
                <a:spcPct val="150000"/>
              </a:lnSpc>
              <a:defRPr sz="2000" b="1">
                <a:latin typeface="微软雅黑" panose="020B0503020204020204" pitchFamily="34" charset="-122"/>
                <a:ea typeface="微软雅黑" panose="020B0503020204020204" pitchFamily="34" charset="-122"/>
              </a:defRPr>
            </a:lvl1pPr>
          </a:lstStyle>
          <a:p>
            <a:r>
              <a:rPr lang="zh-CN" altLang="en-US" dirty="0"/>
              <a:t>基本架构</a:t>
            </a:r>
          </a:p>
        </p:txBody>
      </p:sp>
      <p:pic>
        <p:nvPicPr>
          <p:cNvPr id="7" name="图片 6"/>
          <p:cNvPicPr>
            <a:picLocks noChangeAspect="1"/>
          </p:cNvPicPr>
          <p:nvPr/>
        </p:nvPicPr>
        <p:blipFill>
          <a:blip r:embed="rId2"/>
          <a:stretch>
            <a:fillRect/>
          </a:stretch>
        </p:blipFill>
        <p:spPr>
          <a:xfrm>
            <a:off x="4908277" y="2053829"/>
            <a:ext cx="7025222" cy="4134976"/>
          </a:xfrm>
          <a:prstGeom prst="rect">
            <a:avLst/>
          </a:prstGeom>
        </p:spPr>
      </p:pic>
      <p:sp>
        <p:nvSpPr>
          <p:cNvPr id="10"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1" name="文本框 10"/>
          <p:cNvSpPr txBox="1"/>
          <p:nvPr/>
        </p:nvSpPr>
        <p:spPr>
          <a:xfrm>
            <a:off x="451555" y="1278360"/>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9" name="文本框 8"/>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78"/>
          <p:cNvSpPr/>
          <p:nvPr/>
        </p:nvSpPr>
        <p:spPr>
          <a:xfrm>
            <a:off x="354892" y="4543866"/>
            <a:ext cx="2736897" cy="189155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8" name="矩形: 圆角 78"/>
          <p:cNvSpPr/>
          <p:nvPr/>
        </p:nvSpPr>
        <p:spPr>
          <a:xfrm>
            <a:off x="3256934" y="3204332"/>
            <a:ext cx="4963335" cy="275381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2055" name="Picture 7"/>
          <p:cNvPicPr>
            <a:picLocks noChangeAspect="1" noChangeArrowheads="1"/>
          </p:cNvPicPr>
          <p:nvPr/>
        </p:nvPicPr>
        <p:blipFill>
          <a:blip r:embed="rId3"/>
          <a:srcRect/>
          <a:stretch>
            <a:fillRect/>
          </a:stretch>
        </p:blipFill>
        <p:spPr bwMode="auto">
          <a:xfrm>
            <a:off x="3382264" y="3280715"/>
            <a:ext cx="4744695" cy="2451895"/>
          </a:xfrm>
          <a:prstGeom prst="rect">
            <a:avLst/>
          </a:prstGeom>
          <a:noFill/>
          <a:ln w="9525">
            <a:noFill/>
            <a:miter lim="800000"/>
            <a:headEnd/>
            <a:tailEnd/>
          </a:ln>
        </p:spPr>
      </p:pic>
      <p:sp>
        <p:nvSpPr>
          <p:cNvPr id="2" name="标题 1"/>
          <p:cNvSpPr>
            <a:spLocks noGrp="1"/>
          </p:cNvSpPr>
          <p:nvPr>
            <p:ph type="title"/>
          </p:nvPr>
        </p:nvSpPr>
        <p:spPr/>
        <p:txBody>
          <a:bodyPr/>
          <a:lstStyle/>
          <a:p>
            <a:r>
              <a:rPr kumimoji="1" lang="zh-CN" altLang="en-US" dirty="0"/>
              <a:t>物理层常用标准</a:t>
            </a:r>
            <a:endParaRPr lang="zh-CN" altLang="en-US" dirty="0"/>
          </a:p>
        </p:txBody>
      </p:sp>
      <p:sp>
        <p:nvSpPr>
          <p:cNvPr id="3" name="内容占位符 2"/>
          <p:cNvSpPr>
            <a:spLocks noGrp="1"/>
          </p:cNvSpPr>
          <p:nvPr>
            <p:ph idx="1"/>
          </p:nvPr>
        </p:nvSpPr>
        <p:spPr>
          <a:xfrm>
            <a:off x="558544" y="1292625"/>
            <a:ext cx="10515600" cy="3334197"/>
          </a:xfrm>
        </p:spPr>
        <p:txBody>
          <a:bodyPr/>
          <a:lstStyle/>
          <a:p>
            <a:r>
              <a:rPr lang="zh-CN" altLang="en-US" dirty="0">
                <a:solidFill>
                  <a:srgbClr val="C00000"/>
                </a:solidFill>
              </a:rPr>
              <a:t>广播通信线路</a:t>
            </a:r>
            <a:r>
              <a:rPr lang="zh-CN" altLang="en-US" dirty="0"/>
              <a:t>：一条公共通信线路连接多个结点</a:t>
            </a:r>
            <a:endParaRPr lang="en-US" altLang="zh-CN" dirty="0"/>
          </a:p>
          <a:p>
            <a:r>
              <a:rPr lang="zh-CN" altLang="en-US" dirty="0"/>
              <a:t>广播通信线路的物理层标准</a:t>
            </a:r>
            <a:endParaRPr lang="en-US" altLang="zh-CN" dirty="0"/>
          </a:p>
          <a:p>
            <a:pPr lvl="1"/>
            <a:r>
              <a:rPr lang="zh-CN" altLang="en-US" dirty="0"/>
              <a:t>传统以太网</a:t>
            </a:r>
            <a:r>
              <a:rPr lang="en-US" altLang="zh-CN" dirty="0"/>
              <a:t>IEEE 802.3</a:t>
            </a:r>
            <a:r>
              <a:rPr lang="zh-CN" altLang="en-US" dirty="0"/>
              <a:t>：</a:t>
            </a:r>
            <a:r>
              <a:rPr lang="en-US" altLang="zh-CN" b="1" dirty="0">
                <a:solidFill>
                  <a:srgbClr val="5B307E"/>
                </a:solidFill>
              </a:rPr>
              <a:t>10BASE-T</a:t>
            </a:r>
            <a:r>
              <a:rPr lang="zh-CN" altLang="en-US" dirty="0"/>
              <a:t>等</a:t>
            </a:r>
            <a:endParaRPr lang="en-US" altLang="zh-CN" dirty="0"/>
          </a:p>
          <a:p>
            <a:pPr lvl="1"/>
            <a:r>
              <a:rPr lang="zh-CN" altLang="en-US" dirty="0"/>
              <a:t>快速以太网</a:t>
            </a:r>
            <a:endParaRPr lang="en-US" altLang="zh-CN" dirty="0"/>
          </a:p>
          <a:p>
            <a:pPr lvl="1"/>
            <a:r>
              <a:rPr lang="zh-CN" altLang="en-US" dirty="0"/>
              <a:t>千兆以太网</a:t>
            </a:r>
            <a:endParaRPr lang="en-US" altLang="zh-CN" dirty="0"/>
          </a:p>
          <a:p>
            <a:pPr lvl="1"/>
            <a:r>
              <a:rPr lang="zh-CN" altLang="en-US" dirty="0"/>
              <a:t>万兆以太网</a:t>
            </a:r>
            <a:endParaRPr lang="en-US" altLang="zh-CN" dirty="0"/>
          </a:p>
          <a:p>
            <a:pPr lvl="1"/>
            <a:r>
              <a:rPr lang="zh-CN" altLang="en-US" dirty="0"/>
              <a:t>无线局域网</a:t>
            </a:r>
            <a:endParaRPr lang="en-US" altLang="zh-CN" dirty="0"/>
          </a:p>
          <a:p>
            <a:pPr>
              <a:buNone/>
            </a:pPr>
            <a:endParaRPr lang="en-US" altLang="zh-CN" dirty="0"/>
          </a:p>
        </p:txBody>
      </p:sp>
      <p:sp>
        <p:nvSpPr>
          <p:cNvPr id="4" name="灯片编号占位符 3"/>
          <p:cNvSpPr>
            <a:spLocks noGrp="1"/>
          </p:cNvSpPr>
          <p:nvPr>
            <p:ph type="sldNum" sz="quarter" idx="12"/>
          </p:nvPr>
        </p:nvSpPr>
        <p:spPr>
          <a:xfrm>
            <a:off x="8610600" y="6208066"/>
            <a:ext cx="2743200" cy="365125"/>
          </a:xfrm>
        </p:spPr>
        <p:txBody>
          <a:bodyPr/>
          <a:lstStyle/>
          <a:p>
            <a:fld id="{8D4D1E41-7A09-AB4A-A4E1-09765ADA2698}" type="slidenum">
              <a:rPr kumimoji="1" lang="zh-CN" altLang="en-US" smtClean="0"/>
              <a:t>11</a:t>
            </a:fld>
            <a:endParaRPr kumimoji="1" lang="zh-CN" altLang="en-US" dirty="0"/>
          </a:p>
        </p:txBody>
      </p:sp>
      <p:grpSp>
        <p:nvGrpSpPr>
          <p:cNvPr id="10" name="Group 5"/>
          <p:cNvGrpSpPr/>
          <p:nvPr/>
        </p:nvGrpSpPr>
        <p:grpSpPr bwMode="auto">
          <a:xfrm>
            <a:off x="340651" y="4696672"/>
            <a:ext cx="2751138" cy="1741488"/>
            <a:chOff x="1603" y="2636"/>
            <a:chExt cx="1733" cy="1097"/>
          </a:xfrm>
        </p:grpSpPr>
        <p:sp>
          <p:nvSpPr>
            <p:cNvPr id="11" name="Rectangle 6"/>
            <p:cNvSpPr>
              <a:spLocks noChangeArrowheads="1"/>
            </p:cNvSpPr>
            <p:nvPr/>
          </p:nvSpPr>
          <p:spPr bwMode="auto">
            <a:xfrm>
              <a:off x="1603" y="3051"/>
              <a:ext cx="756" cy="446"/>
            </a:xfrm>
            <a:prstGeom prst="rect">
              <a:avLst/>
            </a:prstGeom>
            <a:noFill/>
            <a:ln w="9525">
              <a:noFill/>
              <a:miter lim="800000"/>
            </a:ln>
            <a:effectLst/>
          </p:spPr>
          <p:txBody>
            <a:bodyPr wrap="square" lIns="92075" tIns="46038" rIns="92075" bIns="46038">
              <a:spAutoFit/>
            </a:bodyPr>
            <a:lstStyle/>
            <a:p>
              <a:pPr defTabSz="762000" eaLnBrk="0" hangingPunct="0"/>
              <a:r>
                <a:rPr kumimoji="1" lang="zh-CN" altLang="en-US" sz="2000" dirty="0">
                  <a:solidFill>
                    <a:srgbClr val="00B0F0"/>
                  </a:solidFill>
                  <a:latin typeface="微软雅黑" panose="020B0503020204020204" pitchFamily="34" charset="-122"/>
                  <a:ea typeface="微软雅黑" panose="020B0503020204020204" pitchFamily="34" charset="-122"/>
                </a:rPr>
                <a:t>数据率</a:t>
              </a:r>
              <a:r>
                <a:rPr kumimoji="1" lang="en-US" altLang="zh-CN" sz="2000" dirty="0">
                  <a:solidFill>
                    <a:srgbClr val="00B0F0"/>
                  </a:solidFill>
                  <a:latin typeface="微软雅黑" panose="020B0503020204020204" pitchFamily="34" charset="-122"/>
                  <a:ea typeface="微软雅黑" panose="020B0503020204020204" pitchFamily="34" charset="-122"/>
                </a:rPr>
                <a:t>(Mbps)</a:t>
              </a:r>
            </a:p>
          </p:txBody>
        </p:sp>
        <p:sp>
          <p:nvSpPr>
            <p:cNvPr id="12" name="Rectangle 7"/>
            <p:cNvSpPr>
              <a:spLocks noChangeArrowheads="1"/>
            </p:cNvSpPr>
            <p:nvPr/>
          </p:nvSpPr>
          <p:spPr bwMode="auto">
            <a:xfrm>
              <a:off x="2142" y="3481"/>
              <a:ext cx="767" cy="252"/>
            </a:xfrm>
            <a:prstGeom prst="rect">
              <a:avLst/>
            </a:prstGeom>
            <a:noFill/>
            <a:ln w="9525">
              <a:noFill/>
              <a:miter lim="800000"/>
            </a:ln>
            <a:effectLst/>
          </p:spPr>
          <p:txBody>
            <a:bodyPr wrap="none" lIns="92075" tIns="46038" rIns="92075" bIns="46038">
              <a:spAutoFit/>
            </a:bodyPr>
            <a:lstStyle/>
            <a:p>
              <a:pPr defTabSz="762000" eaLnBrk="0" hangingPunct="0"/>
              <a:r>
                <a:rPr kumimoji="1" lang="zh-CN" altLang="en-US" sz="2000" dirty="0">
                  <a:solidFill>
                    <a:srgbClr val="00B0F0"/>
                  </a:solidFill>
                  <a:latin typeface="微软雅黑" panose="020B0503020204020204" pitchFamily="34" charset="-122"/>
                  <a:ea typeface="微软雅黑" panose="020B0503020204020204" pitchFamily="34" charset="-122"/>
                </a:rPr>
                <a:t>基带传输</a:t>
              </a:r>
            </a:p>
          </p:txBody>
        </p:sp>
        <p:sp>
          <p:nvSpPr>
            <p:cNvPr id="13" name="Rectangle 8"/>
            <p:cNvSpPr>
              <a:spLocks noChangeArrowheads="1"/>
            </p:cNvSpPr>
            <p:nvPr/>
          </p:nvSpPr>
          <p:spPr bwMode="auto">
            <a:xfrm>
              <a:off x="2731" y="3135"/>
              <a:ext cx="605" cy="252"/>
            </a:xfrm>
            <a:prstGeom prst="rect">
              <a:avLst/>
            </a:prstGeom>
            <a:noFill/>
            <a:ln w="9525">
              <a:noFill/>
              <a:miter lim="800000"/>
            </a:ln>
            <a:effectLst/>
          </p:spPr>
          <p:txBody>
            <a:bodyPr wrap="square" lIns="92075" tIns="46038" rIns="92075" bIns="46038">
              <a:spAutoFit/>
            </a:bodyPr>
            <a:lstStyle/>
            <a:p>
              <a:pPr defTabSz="762000" eaLnBrk="0" hangingPunct="0"/>
              <a:r>
                <a:rPr kumimoji="1" lang="zh-CN" altLang="en-US" sz="2000" dirty="0">
                  <a:solidFill>
                    <a:srgbClr val="00B0F0"/>
                  </a:solidFill>
                  <a:latin typeface="微软雅黑" panose="020B0503020204020204" pitchFamily="34" charset="-122"/>
                  <a:ea typeface="微软雅黑" panose="020B0503020204020204" pitchFamily="34" charset="-122"/>
                </a:rPr>
                <a:t>双绞线</a:t>
              </a:r>
            </a:p>
          </p:txBody>
        </p:sp>
        <p:sp>
          <p:nvSpPr>
            <p:cNvPr id="14" name="Rectangle 9"/>
            <p:cNvSpPr>
              <a:spLocks noChangeArrowheads="1"/>
            </p:cNvSpPr>
            <p:nvPr/>
          </p:nvSpPr>
          <p:spPr bwMode="auto">
            <a:xfrm>
              <a:off x="2142" y="2636"/>
              <a:ext cx="846" cy="252"/>
            </a:xfrm>
            <a:prstGeom prst="rect">
              <a:avLst/>
            </a:prstGeom>
            <a:solidFill>
              <a:schemeClr val="bg1"/>
            </a:solidFill>
            <a:ln w="25399">
              <a:solidFill>
                <a:srgbClr val="0070C0"/>
              </a:solidFill>
              <a:miter lim="800000"/>
            </a:ln>
            <a:effectLst/>
          </p:spPr>
          <p:txBody>
            <a:bodyPr wrap="none" lIns="92075" tIns="46038" rIns="92075" bIns="46038">
              <a:spAutoFit/>
            </a:bodyPr>
            <a:lstStyle/>
            <a:p>
              <a:pPr defTabSz="762000" eaLnBrk="0" hangingPunct="0"/>
              <a:r>
                <a:rPr lang="zh-CN" altLang="en-US" sz="2000" dirty="0">
                  <a:solidFill>
                    <a:srgbClr val="C00000"/>
                  </a:solidFill>
                  <a:latin typeface="微软雅黑" panose="020B0503020204020204" pitchFamily="34" charset="-122"/>
                  <a:ea typeface="微软雅黑" panose="020B0503020204020204" pitchFamily="34" charset="-122"/>
                </a:rPr>
                <a:t>10</a:t>
              </a:r>
              <a:r>
                <a:rPr lang="en-US" altLang="zh-CN" sz="2000" dirty="0">
                  <a:solidFill>
                    <a:srgbClr val="C00000"/>
                  </a:solidFill>
                  <a:latin typeface="微软雅黑" panose="020B0503020204020204" pitchFamily="34" charset="-122"/>
                  <a:ea typeface="微软雅黑" panose="020B0503020204020204" pitchFamily="34" charset="-122"/>
                </a:rPr>
                <a:t>Base-T</a:t>
              </a:r>
            </a:p>
          </p:txBody>
        </p:sp>
        <p:sp>
          <p:nvSpPr>
            <p:cNvPr id="15" name="Line 10"/>
            <p:cNvSpPr>
              <a:spLocks noChangeShapeType="1"/>
            </p:cNvSpPr>
            <p:nvPr/>
          </p:nvSpPr>
          <p:spPr bwMode="auto">
            <a:xfrm flipH="1">
              <a:off x="1878" y="2841"/>
              <a:ext cx="355" cy="225"/>
            </a:xfrm>
            <a:prstGeom prst="line">
              <a:avLst/>
            </a:prstGeom>
            <a:noFill/>
            <a:ln w="25399">
              <a:solidFill>
                <a:srgbClr val="FF9900"/>
              </a:solidFill>
              <a:round/>
              <a:headEnd type="none" w="sm" len="sm"/>
              <a:tailEnd type="stealth" w="med" len="med"/>
            </a:ln>
            <a:effectLst/>
          </p:spPr>
          <p:txBody>
            <a:bodyPr wrap="none" anchor="ctr"/>
            <a:lstStyle/>
            <a:p>
              <a:endParaRPr lang="zh-CN" altLang="en-US"/>
            </a:p>
          </p:txBody>
        </p:sp>
        <p:sp>
          <p:nvSpPr>
            <p:cNvPr id="16" name="Line 11"/>
            <p:cNvSpPr>
              <a:spLocks noChangeShapeType="1"/>
            </p:cNvSpPr>
            <p:nvPr/>
          </p:nvSpPr>
          <p:spPr bwMode="auto">
            <a:xfrm flipH="1">
              <a:off x="2511" y="2836"/>
              <a:ext cx="0" cy="643"/>
            </a:xfrm>
            <a:prstGeom prst="line">
              <a:avLst/>
            </a:prstGeom>
            <a:noFill/>
            <a:ln w="25399">
              <a:solidFill>
                <a:srgbClr val="FF9900"/>
              </a:solidFill>
              <a:round/>
              <a:headEnd type="none" w="sm" len="sm"/>
              <a:tailEnd type="stealth" w="med" len="med"/>
            </a:ln>
            <a:effectLst/>
          </p:spPr>
          <p:txBody>
            <a:bodyPr wrap="none" anchor="ctr"/>
            <a:lstStyle/>
            <a:p>
              <a:endParaRPr lang="zh-CN" altLang="en-US"/>
            </a:p>
          </p:txBody>
        </p:sp>
        <p:sp>
          <p:nvSpPr>
            <p:cNvPr id="17" name="Line 12"/>
            <p:cNvSpPr>
              <a:spLocks noChangeShapeType="1"/>
            </p:cNvSpPr>
            <p:nvPr/>
          </p:nvSpPr>
          <p:spPr bwMode="auto">
            <a:xfrm>
              <a:off x="2838" y="2828"/>
              <a:ext cx="195" cy="238"/>
            </a:xfrm>
            <a:prstGeom prst="line">
              <a:avLst/>
            </a:prstGeom>
            <a:noFill/>
            <a:ln w="25399">
              <a:solidFill>
                <a:srgbClr val="FF9900"/>
              </a:solidFill>
              <a:round/>
              <a:headEnd type="none" w="sm" len="sm"/>
              <a:tailEnd type="stealth" w="med" len="med"/>
            </a:ln>
            <a:effectLst/>
          </p:spPr>
          <p:txBody>
            <a:bodyPr wrap="none" anchor="ctr"/>
            <a:lstStyle/>
            <a:p>
              <a:endParaRPr lang="zh-CN" altLang="en-US"/>
            </a:p>
          </p:txBody>
        </p:sp>
      </p:grpSp>
      <p:sp>
        <p:nvSpPr>
          <p:cNvPr id="19" name="TextBox 18"/>
          <p:cNvSpPr txBox="1"/>
          <p:nvPr/>
        </p:nvSpPr>
        <p:spPr>
          <a:xfrm>
            <a:off x="3604544" y="6043729"/>
            <a:ext cx="4493301"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广播通信线路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以太网</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8252289" y="1735873"/>
            <a:ext cx="3877509" cy="4299062"/>
          </a:xfrm>
          <a:prstGeom prst="rect">
            <a:avLst/>
          </a:prstGeom>
          <a:solidFill>
            <a:schemeClr val="accent6">
              <a:lumMod val="40000"/>
              <a:lumOff val="60000"/>
            </a:schemeClr>
          </a:solidFill>
        </p:spPr>
        <p:txBody>
          <a:bodyPr wrap="square">
            <a:spAutoFit/>
          </a:bodyPr>
          <a:lstStyle/>
          <a:p>
            <a:pPr>
              <a:lnSpc>
                <a:spcPts val="3700"/>
              </a:lnSpc>
            </a:pPr>
            <a:r>
              <a:rPr lang="zh-CN" altLang="en-US" sz="2200" dirty="0">
                <a:solidFill>
                  <a:srgbClr val="C00000"/>
                </a:solidFill>
                <a:latin typeface="微软雅黑" panose="020B0503020204020204" pitchFamily="34" charset="-122"/>
                <a:ea typeface="微软雅黑" panose="020B0503020204020204" pitchFamily="34" charset="-122"/>
              </a:rPr>
              <a:t>广播通信线路</a:t>
            </a:r>
            <a:r>
              <a:rPr lang="zh-CN" altLang="en-US" sz="2200" dirty="0">
                <a:latin typeface="微软雅黑" panose="020B0503020204020204" pitchFamily="34" charset="-122"/>
                <a:ea typeface="微软雅黑" panose="020B0503020204020204" pitchFamily="34" charset="-122"/>
              </a:rPr>
              <a:t>的物理层标准</a:t>
            </a:r>
            <a:endParaRPr lang="en-US" altLang="zh-CN" sz="2200" dirty="0">
              <a:latin typeface="微软雅黑" panose="020B0503020204020204" pitchFamily="34" charset="-122"/>
              <a:ea typeface="微软雅黑" panose="020B0503020204020204" pitchFamily="34" charset="-122"/>
            </a:endParaRPr>
          </a:p>
          <a:p>
            <a:pPr marL="0" lvl="1">
              <a:lnSpc>
                <a:spcPts val="3700"/>
              </a:lnSpc>
            </a:pPr>
            <a:r>
              <a:rPr lang="en-US" altLang="zh-CN" b="1" spc="-100" dirty="0">
                <a:latin typeface="微软雅黑" panose="020B0503020204020204" pitchFamily="34" charset="-122"/>
                <a:ea typeface="微软雅黑" panose="020B0503020204020204" pitchFamily="34" charset="-122"/>
              </a:rPr>
              <a:t>802.3</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10BASE-2</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10BASE-5</a:t>
            </a:r>
            <a:r>
              <a:rPr lang="zh-CN" altLang="en-US" spc="-100" dirty="0">
                <a:latin typeface="微软雅黑" panose="020B0503020204020204" pitchFamily="34" charset="-122"/>
                <a:ea typeface="微软雅黑" panose="020B0503020204020204" pitchFamily="34" charset="-122"/>
              </a:rPr>
              <a:t>，</a:t>
            </a:r>
            <a:endParaRPr lang="en-US" altLang="zh-CN" spc="-100" dirty="0">
              <a:latin typeface="微软雅黑" panose="020B0503020204020204" pitchFamily="34" charset="-122"/>
              <a:ea typeface="微软雅黑" panose="020B0503020204020204" pitchFamily="34" charset="-122"/>
            </a:endParaRPr>
          </a:p>
          <a:p>
            <a:pPr marL="0" lvl="1">
              <a:lnSpc>
                <a:spcPts val="3700"/>
              </a:lnSpc>
            </a:pPr>
            <a:r>
              <a:rPr lang="en-US" altLang="zh-CN" spc="-100" dirty="0">
                <a:latin typeface="微软雅黑" panose="020B0503020204020204" pitchFamily="34" charset="-122"/>
                <a:ea typeface="微软雅黑" panose="020B0503020204020204" pitchFamily="34" charset="-122"/>
              </a:rPr>
              <a:t>            10BASE-T</a:t>
            </a:r>
          </a:p>
          <a:p>
            <a:pPr marL="0" lvl="1">
              <a:lnSpc>
                <a:spcPts val="3700"/>
              </a:lnSpc>
            </a:pPr>
            <a:r>
              <a:rPr lang="en-US" altLang="zh-CN" b="1" spc="-100" dirty="0">
                <a:latin typeface="微软雅黑" panose="020B0503020204020204" pitchFamily="34" charset="-122"/>
                <a:ea typeface="微软雅黑" panose="020B0503020204020204" pitchFamily="34" charset="-122"/>
              </a:rPr>
              <a:t>802.3u</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100BASE-T</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100BASE-TX</a:t>
            </a:r>
            <a:r>
              <a:rPr lang="zh-CN" altLang="en-US" spc="-100" dirty="0">
                <a:latin typeface="微软雅黑" panose="020B0503020204020204" pitchFamily="34" charset="-122"/>
                <a:ea typeface="微软雅黑" panose="020B0503020204020204" pitchFamily="34" charset="-122"/>
              </a:rPr>
              <a:t>，</a:t>
            </a:r>
            <a:endParaRPr lang="en-US" altLang="zh-CN" spc="-100" dirty="0">
              <a:latin typeface="微软雅黑" panose="020B0503020204020204" pitchFamily="34" charset="-122"/>
              <a:ea typeface="微软雅黑" panose="020B0503020204020204" pitchFamily="34" charset="-122"/>
            </a:endParaRPr>
          </a:p>
          <a:p>
            <a:pPr marL="0" lvl="1">
              <a:lnSpc>
                <a:spcPts val="3700"/>
              </a:lnSpc>
            </a:pPr>
            <a:r>
              <a:rPr lang="en-US" altLang="zh-CN" spc="-100" dirty="0">
                <a:latin typeface="微软雅黑" panose="020B0503020204020204" pitchFamily="34" charset="-122"/>
                <a:ea typeface="微软雅黑" panose="020B0503020204020204" pitchFamily="34" charset="-122"/>
              </a:rPr>
              <a:t>             100BASE-T4</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100BASE-FX</a:t>
            </a:r>
          </a:p>
          <a:p>
            <a:pPr marL="0" lvl="1">
              <a:lnSpc>
                <a:spcPts val="3700"/>
              </a:lnSpc>
            </a:pPr>
            <a:r>
              <a:rPr lang="en-US" altLang="zh-CN" b="1" spc="-100" dirty="0">
                <a:latin typeface="微软雅黑" panose="020B0503020204020204" pitchFamily="34" charset="-122"/>
                <a:ea typeface="微软雅黑" panose="020B0503020204020204" pitchFamily="34" charset="-122"/>
              </a:rPr>
              <a:t>802.3z</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1000BASE-T</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1000BASE-CX</a:t>
            </a:r>
            <a:r>
              <a:rPr lang="zh-CN" altLang="en-US" spc="-100" dirty="0">
                <a:latin typeface="微软雅黑" panose="020B0503020204020204" pitchFamily="34" charset="-122"/>
                <a:ea typeface="微软雅黑" panose="020B0503020204020204" pitchFamily="34" charset="-122"/>
              </a:rPr>
              <a:t>，</a:t>
            </a:r>
            <a:endParaRPr lang="en-US" altLang="zh-CN" spc="-100" dirty="0">
              <a:latin typeface="微软雅黑" panose="020B0503020204020204" pitchFamily="34" charset="-122"/>
              <a:ea typeface="微软雅黑" panose="020B0503020204020204" pitchFamily="34" charset="-122"/>
            </a:endParaRPr>
          </a:p>
          <a:p>
            <a:pPr marL="0" lvl="1">
              <a:lnSpc>
                <a:spcPts val="3700"/>
              </a:lnSpc>
            </a:pPr>
            <a:r>
              <a:rPr lang="en-US" altLang="zh-CN" spc="-100" dirty="0">
                <a:latin typeface="微软雅黑" panose="020B0503020204020204" pitchFamily="34" charset="-122"/>
                <a:ea typeface="微软雅黑" panose="020B0503020204020204" pitchFamily="34" charset="-122"/>
              </a:rPr>
              <a:t>              1000BASE-LX</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1000BASE-SX</a:t>
            </a:r>
          </a:p>
          <a:p>
            <a:pPr marL="0" lvl="1">
              <a:lnSpc>
                <a:spcPts val="3700"/>
              </a:lnSpc>
            </a:pPr>
            <a:r>
              <a:rPr lang="en-US" altLang="zh-CN" b="1" spc="-100" dirty="0">
                <a:latin typeface="微软雅黑" panose="020B0503020204020204" pitchFamily="34" charset="-122"/>
                <a:ea typeface="微软雅黑" panose="020B0503020204020204" pitchFamily="34" charset="-122"/>
              </a:rPr>
              <a:t>802.3ae</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LAN PHY</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WAN PHY</a:t>
            </a:r>
          </a:p>
          <a:p>
            <a:pPr marL="0" lvl="1">
              <a:lnSpc>
                <a:spcPts val="3700"/>
              </a:lnSpc>
            </a:pPr>
            <a:r>
              <a:rPr lang="en-US" altLang="zh-CN" b="1" spc="-100" dirty="0">
                <a:latin typeface="微软雅黑" panose="020B0503020204020204" pitchFamily="34" charset="-122"/>
                <a:ea typeface="微软雅黑" panose="020B0503020204020204" pitchFamily="34" charset="-122"/>
              </a:rPr>
              <a:t>802.15.4</a:t>
            </a:r>
            <a:r>
              <a:rPr lang="zh-CN" altLang="en-US" b="1" spc="-100" dirty="0">
                <a:latin typeface="微软雅黑" panose="020B0503020204020204" pitchFamily="34" charset="-122"/>
                <a:ea typeface="微软雅黑" panose="020B0503020204020204" pitchFamily="34" charset="-122"/>
              </a:rPr>
              <a:t>：</a:t>
            </a:r>
            <a:r>
              <a:rPr lang="zh-CN" altLang="en-US" spc="-100" dirty="0">
                <a:latin typeface="微软雅黑" panose="020B0503020204020204" pitchFamily="34" charset="-122"/>
                <a:ea typeface="微软雅黑" panose="020B0503020204020204" pitchFamily="34" charset="-122"/>
              </a:rPr>
              <a:t>无线个人区域网</a:t>
            </a:r>
            <a:r>
              <a:rPr lang="en-US" altLang="zh-CN" spc="-100" dirty="0">
                <a:latin typeface="微软雅黑" panose="020B0503020204020204" pitchFamily="34" charset="-122"/>
                <a:ea typeface="微软雅黑" panose="020B0503020204020204" pitchFamily="34" charset="-122"/>
              </a:rPr>
              <a:t>WPAN</a:t>
            </a:r>
          </a:p>
        </p:txBody>
      </p:sp>
      <p:sp>
        <p:nvSpPr>
          <p:cNvPr id="25" name="文本框 24"/>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110</a:t>
            </a:fld>
            <a:endParaRPr kumimoji="1" lang="zh-CN" altLang="en-US" dirty="0"/>
          </a:p>
        </p:txBody>
      </p:sp>
      <p:sp>
        <p:nvSpPr>
          <p:cNvPr id="6" name="文本框 5"/>
          <p:cNvSpPr txBox="1"/>
          <p:nvPr/>
        </p:nvSpPr>
        <p:spPr>
          <a:xfrm>
            <a:off x="451554" y="2352112"/>
            <a:ext cx="5347361" cy="4192879"/>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目前，用户终端可以达到从</a:t>
            </a:r>
            <a:r>
              <a:rPr lang="en-US" altLang="zh-CN" sz="2000" dirty="0">
                <a:latin typeface="微软雅黑" panose="020B0503020204020204" pitchFamily="34" charset="-122"/>
                <a:ea typeface="微软雅黑" panose="020B0503020204020204" pitchFamily="34" charset="-122"/>
              </a:rPr>
              <a:t>50Mb/s</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150 Mb/s</a:t>
            </a:r>
            <a:r>
              <a:rPr lang="zh-CN" altLang="en-US" sz="2000" dirty="0">
                <a:latin typeface="微软雅黑" panose="020B0503020204020204" pitchFamily="34" charset="-122"/>
                <a:ea typeface="微软雅黑" panose="020B0503020204020204" pitchFamily="34" charset="-122"/>
              </a:rPr>
              <a:t>不等，延迟在</a:t>
            </a:r>
            <a:r>
              <a:rPr lang="en-US" altLang="zh-CN" sz="2000" dirty="0">
                <a:latin typeface="微软雅黑" panose="020B0503020204020204" pitchFamily="34" charset="-122"/>
                <a:ea typeface="微软雅黑" panose="020B0503020204020204" pitchFamily="34" charset="-122"/>
              </a:rPr>
              <a:t>20ms</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40ms</a:t>
            </a:r>
            <a:r>
              <a:rPr lang="zh-CN" altLang="en-US" sz="2000" dirty="0">
                <a:latin typeface="微软雅黑" panose="020B0503020204020204" pitchFamily="34" charset="-122"/>
                <a:ea typeface="微软雅黑" panose="020B0503020204020204" pitchFamily="34" charset="-122"/>
              </a:rPr>
              <a:t>之间变化</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未来，</a:t>
            </a:r>
            <a:r>
              <a:rPr lang="en-US" altLang="zh-CN" sz="2000" dirty="0" err="1">
                <a:latin typeface="微软雅黑" panose="020B0503020204020204" pitchFamily="34" charset="-122"/>
                <a:ea typeface="微软雅黑" panose="020B0503020204020204" pitchFamily="34" charset="-122"/>
              </a:rPr>
              <a:t>Starlink</a:t>
            </a:r>
            <a:r>
              <a:rPr lang="zh-CN" altLang="en-US" sz="2000" dirty="0">
                <a:latin typeface="微软雅黑" panose="020B0503020204020204" pitchFamily="34" charset="-122"/>
                <a:ea typeface="微软雅黑" panose="020B0503020204020204" pitchFamily="34" charset="-122"/>
              </a:rPr>
              <a:t>将提供</a:t>
            </a:r>
            <a:r>
              <a:rPr lang="zh-CN" altLang="en-US" sz="2000" b="1" dirty="0">
                <a:latin typeface="微软雅黑" panose="020B0503020204020204" pitchFamily="34" charset="-122"/>
                <a:ea typeface="微软雅黑" panose="020B0503020204020204" pitchFamily="34" charset="-122"/>
              </a:rPr>
              <a:t>高达1 Gbit/s的速度，延迟介于25毫秒至35毫秒之间</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根据FCC的测量，这些等待时间将使SpaceX的服务可与电缆和光纤媲美，而现有的卫星宽带服务的等待时间为</a:t>
            </a:r>
            <a:r>
              <a:rPr lang="en-US" altLang="zh-CN" sz="2000" dirty="0">
                <a:latin typeface="微软雅黑" panose="020B0503020204020204" pitchFamily="34" charset="-122"/>
                <a:ea typeface="微软雅黑" panose="020B0503020204020204" pitchFamily="34" charset="-122"/>
              </a:rPr>
              <a:t>600</a:t>
            </a:r>
            <a:r>
              <a:rPr lang="zh-CN" altLang="en-US" sz="2000" dirty="0">
                <a:latin typeface="微软雅黑" panose="020B0503020204020204" pitchFamily="34" charset="-122"/>
                <a:ea typeface="微软雅黑" panose="020B0503020204020204" pitchFamily="34" charset="-122"/>
              </a:rPr>
              <a:t>毫秒或更长</a:t>
            </a:r>
            <a:endParaRPr lang="en-US" altLang="zh-CN"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39422" y="1843367"/>
            <a:ext cx="2760133" cy="499624"/>
          </a:xfrm>
          <a:prstGeom prst="rect">
            <a:avLst/>
          </a:prstGeom>
          <a:noFill/>
        </p:spPr>
        <p:txBody>
          <a:bodyPr wrap="square">
            <a:spAutoFit/>
          </a:bodyPr>
          <a:lstStyle>
            <a:defPPr>
              <a:defRPr lang="zh-CN"/>
            </a:defPPr>
            <a:lvl1pPr>
              <a:lnSpc>
                <a:spcPct val="150000"/>
              </a:lnSpc>
              <a:defRPr sz="2000" b="1">
                <a:latin typeface="微软雅黑" panose="020B0503020204020204" pitchFamily="34" charset="-122"/>
                <a:ea typeface="微软雅黑" panose="020B0503020204020204" pitchFamily="34" charset="-122"/>
              </a:defRPr>
            </a:lvl1pPr>
          </a:lstStyle>
          <a:p>
            <a:r>
              <a:rPr lang="zh-CN" altLang="en-US" dirty="0"/>
              <a:t>通信能力</a:t>
            </a:r>
          </a:p>
        </p:txBody>
      </p:sp>
      <p:pic>
        <p:nvPicPr>
          <p:cNvPr id="17" name="图片 16"/>
          <p:cNvPicPr>
            <a:picLocks noChangeAspect="1"/>
          </p:cNvPicPr>
          <p:nvPr/>
        </p:nvPicPr>
        <p:blipFill>
          <a:blip r:embed="rId2"/>
          <a:stretch>
            <a:fillRect/>
          </a:stretch>
        </p:blipFill>
        <p:spPr>
          <a:xfrm>
            <a:off x="5798915" y="2123146"/>
            <a:ext cx="5941531" cy="4233204"/>
          </a:xfrm>
          <a:prstGeom prst="rect">
            <a:avLst/>
          </a:prstGeom>
        </p:spPr>
      </p:pic>
      <p:sp>
        <p:nvSpPr>
          <p:cNvPr id="11"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2" name="文本框 11"/>
          <p:cNvSpPr txBox="1"/>
          <p:nvPr/>
        </p:nvSpPr>
        <p:spPr>
          <a:xfrm>
            <a:off x="451555" y="1278360"/>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9" name="文本框 8"/>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111</a:t>
            </a:fld>
            <a:endParaRPr kumimoji="1" lang="zh-CN" altLang="en-US" dirty="0"/>
          </a:p>
        </p:txBody>
      </p:sp>
      <p:pic>
        <p:nvPicPr>
          <p:cNvPr id="6" name="图片 5"/>
          <p:cNvPicPr>
            <a:picLocks noChangeAspect="1"/>
          </p:cNvPicPr>
          <p:nvPr/>
        </p:nvPicPr>
        <p:blipFill>
          <a:blip r:embed="rId2"/>
          <a:stretch>
            <a:fillRect/>
          </a:stretch>
        </p:blipFill>
        <p:spPr>
          <a:xfrm>
            <a:off x="4861366" y="2298598"/>
            <a:ext cx="6846251" cy="3859134"/>
          </a:xfrm>
          <a:prstGeom prst="rect">
            <a:avLst/>
          </a:prstGeom>
        </p:spPr>
      </p:pic>
      <p:sp>
        <p:nvSpPr>
          <p:cNvPr id="8" name="文本框 7"/>
          <p:cNvSpPr txBox="1"/>
          <p:nvPr/>
        </p:nvSpPr>
        <p:spPr>
          <a:xfrm>
            <a:off x="646427" y="2513670"/>
            <a:ext cx="4327328" cy="2807948"/>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SpaceX的猎鹰（Falcon）运载火箭系列是</a:t>
            </a:r>
            <a:r>
              <a:rPr lang="zh-CN" altLang="en-US" sz="2000" b="1" dirty="0">
                <a:latin typeface="微软雅黑" panose="020B0503020204020204" pitchFamily="34" charset="-122"/>
                <a:ea typeface="微软雅黑" panose="020B0503020204020204" pitchFamily="34" charset="-122"/>
              </a:rPr>
              <a:t>首款也是唯一一种具有可重用能力</a:t>
            </a:r>
            <a:r>
              <a:rPr lang="zh-CN" altLang="en-US" sz="2000" dirty="0">
                <a:latin typeface="微软雅黑" panose="020B0503020204020204" pitchFamily="34" charset="-122"/>
                <a:ea typeface="微软雅黑" panose="020B0503020204020204" pitchFamily="34" charset="-122"/>
              </a:rPr>
              <a:t>的轨道级火箭。根据执行任务所需的性能，猎鹰将降落在其中一艘无人驾驶无人机上，最终降落在海洋或者发射台附近的一个着陆区中。</a:t>
            </a:r>
          </a:p>
        </p:txBody>
      </p:sp>
      <p:sp>
        <p:nvSpPr>
          <p:cNvPr id="9" name="文本框 8"/>
          <p:cNvSpPr txBox="1"/>
          <p:nvPr/>
        </p:nvSpPr>
        <p:spPr>
          <a:xfrm>
            <a:off x="646427" y="1841111"/>
            <a:ext cx="3023462" cy="499624"/>
          </a:xfrm>
          <a:prstGeom prst="rect">
            <a:avLst/>
          </a:prstGeom>
          <a:noFill/>
        </p:spPr>
        <p:txBody>
          <a:bodyPr wrap="square">
            <a:spAutoFit/>
          </a:bodyPr>
          <a:lstStyle>
            <a:defPPr>
              <a:defRPr lang="zh-CN"/>
            </a:defPPr>
            <a:lvl1pPr>
              <a:lnSpc>
                <a:spcPct val="150000"/>
              </a:lnSpc>
              <a:defRPr sz="2000" b="1">
                <a:latin typeface="微软雅黑" panose="020B0503020204020204" pitchFamily="34" charset="-122"/>
                <a:ea typeface="微软雅黑" panose="020B0503020204020204" pitchFamily="34" charset="-122"/>
              </a:defRPr>
            </a:lvl1pPr>
          </a:lstStyle>
          <a:p>
            <a:r>
              <a:rPr lang="zh-CN" altLang="en-US" dirty="0"/>
              <a:t>可回收火箭</a:t>
            </a:r>
          </a:p>
        </p:txBody>
      </p:sp>
      <p:sp>
        <p:nvSpPr>
          <p:cNvPr id="11"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2" name="文本框 11"/>
          <p:cNvSpPr txBox="1"/>
          <p:nvPr/>
        </p:nvSpPr>
        <p:spPr>
          <a:xfrm>
            <a:off x="451555" y="1278360"/>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13" name="文本框 12"/>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112</a:t>
            </a:fld>
            <a:endParaRPr kumimoji="1" lang="zh-CN" altLang="en-US" dirty="0"/>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1441" y="1244212"/>
            <a:ext cx="8578769" cy="5324026"/>
          </a:xfrm>
          <a:prstGeom prst="rect">
            <a:avLst/>
          </a:prstGeom>
          <a:noFill/>
          <a:ln>
            <a:noFill/>
          </a:ln>
        </p:spPr>
      </p:pic>
      <p:sp>
        <p:nvSpPr>
          <p:cNvPr id="6"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无线通信系统：从</a:t>
            </a:r>
            <a:r>
              <a:rPr lang="en-US" altLang="zh-CN" dirty="0">
                <a:latin typeface="微软雅黑" panose="020B0503020204020204" pitchFamily="34" charset="-122"/>
                <a:ea typeface="微软雅黑" panose="020B0503020204020204" pitchFamily="34" charset="-122"/>
              </a:rPr>
              <a:t>1G</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6G</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41790" y="1641022"/>
            <a:ext cx="3329651" cy="1015663"/>
          </a:xfrm>
          <a:prstGeom prst="rect">
            <a:avLst/>
          </a:prstGeom>
          <a:solidFill>
            <a:schemeClr val="accent5">
              <a:lumMod val="20000"/>
              <a:lumOff val="80000"/>
            </a:schemeClr>
          </a:solidFill>
        </p:spPr>
        <p:txBody>
          <a:bodyPr wrap="square">
            <a:spAutoFit/>
          </a:bodyPr>
          <a:lstStyle/>
          <a:p>
            <a:r>
              <a:rPr lang="zh-CN" altLang="en-US" sz="2000" dirty="0">
                <a:latin typeface="微软雅黑" panose="020B0503020204020204" pitchFamily="34" charset="-122"/>
                <a:ea typeface="微软雅黑" panose="020B0503020204020204" pitchFamily="34" charset="-122"/>
              </a:rPr>
              <a:t>从最早的</a:t>
            </a:r>
            <a:r>
              <a:rPr lang="en-US" altLang="zh-CN" sz="2000" dirty="0">
                <a:latin typeface="微软雅黑" panose="020B0503020204020204" pitchFamily="34" charset="-122"/>
                <a:ea typeface="微软雅黑" panose="020B0503020204020204" pitchFamily="34" charset="-122"/>
              </a:rPr>
              <a:t>1G</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，每一代移动通信的升级，信息传输的速度都会翻倍</a:t>
            </a:r>
          </a:p>
        </p:txBody>
      </p:sp>
      <p:sp>
        <p:nvSpPr>
          <p:cNvPr id="10" name="文本框 9"/>
          <p:cNvSpPr txBox="1"/>
          <p:nvPr/>
        </p:nvSpPr>
        <p:spPr>
          <a:xfrm>
            <a:off x="141790" y="3279565"/>
            <a:ext cx="3329651" cy="3170099"/>
          </a:xfrm>
          <a:prstGeom prst="rect">
            <a:avLst/>
          </a:prstGeom>
          <a:solidFill>
            <a:schemeClr val="accent5">
              <a:lumMod val="20000"/>
              <a:lumOff val="80000"/>
            </a:schemeClr>
          </a:solidFill>
        </p:spPr>
        <p:txBody>
          <a:bodyPr wrap="square">
            <a:spAutoFit/>
          </a:bodyPr>
          <a:lstStyle/>
          <a:p>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1G</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4G</a:t>
            </a:r>
            <a:r>
              <a:rPr lang="zh-CN" altLang="en-US" sz="2000" dirty="0">
                <a:latin typeface="微软雅黑" panose="020B0503020204020204" pitchFamily="34" charset="-122"/>
                <a:ea typeface="微软雅黑" panose="020B0503020204020204" pitchFamily="34" charset="-122"/>
              </a:rPr>
              <a:t>主要解决了“人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人”间的网络连接，实现了“沟通泛在”；</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网络则打造了“人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物”工业互联体系，正在推动“信息泛在”成为现实；作为</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的延续，</a:t>
            </a:r>
            <a:r>
              <a:rPr lang="en-US" altLang="zh-CN" sz="2000" dirty="0">
                <a:latin typeface="微软雅黑" panose="020B0503020204020204" pitchFamily="34" charset="-122"/>
                <a:ea typeface="微软雅黑" panose="020B0503020204020204" pitchFamily="34" charset="-122"/>
              </a:rPr>
              <a:t>6G</a:t>
            </a:r>
            <a:r>
              <a:rPr lang="zh-CN" altLang="en-US" sz="2000" dirty="0">
                <a:latin typeface="微软雅黑" panose="020B0503020204020204" pitchFamily="34" charset="-122"/>
                <a:ea typeface="微软雅黑" panose="020B0503020204020204" pitchFamily="34" charset="-122"/>
              </a:rPr>
              <a:t>网络将进一步使万物的连接延伸至智慧层面，达到“人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智慧”的连接与融合，实现“智能泛在”</a:t>
            </a:r>
          </a:p>
        </p:txBody>
      </p:sp>
      <p:sp>
        <p:nvSpPr>
          <p:cNvPr id="9" name="文本框 8"/>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lnSpc>
                <a:spcPct val="160000"/>
              </a:lnSpc>
              <a:buNone/>
            </a:pP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113</a:t>
            </a:fld>
            <a:endParaRPr kumimoji="1" lang="zh-CN" altLang="en-US" dirty="0"/>
          </a:p>
        </p:txBody>
      </p:sp>
      <p:sp>
        <p:nvSpPr>
          <p:cNvPr id="5" name="矩形标注 4"/>
          <p:cNvSpPr/>
          <p:nvPr/>
        </p:nvSpPr>
        <p:spPr>
          <a:xfrm>
            <a:off x="6150592" y="3157774"/>
            <a:ext cx="4249002" cy="3381138"/>
          </a:xfrm>
          <a:prstGeom prst="wedgeRectCallout">
            <a:avLst>
              <a:gd name="adj1" fmla="val -96221"/>
              <a:gd name="adj2" fmla="val -305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频分复用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时分复用与统计时分复用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波分复用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码分复用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正交频分复用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空分复用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什么是复用技术？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114</a:t>
            </a:fld>
            <a:endParaRPr kumimoji="1" lang="zh-CN" altLang="en-US" dirty="0"/>
          </a:p>
        </p:txBody>
      </p:sp>
      <p:sp>
        <p:nvSpPr>
          <p:cNvPr id="7" name="矩形 6"/>
          <p:cNvSpPr/>
          <p:nvPr/>
        </p:nvSpPr>
        <p:spPr>
          <a:xfrm>
            <a:off x="578295" y="3094676"/>
            <a:ext cx="3109452" cy="2598917"/>
          </a:xfrm>
          <a:prstGeom prst="rect">
            <a:avLst/>
          </a:prstGeom>
        </p:spPr>
        <p:txBody>
          <a:bodyPr wrap="square">
            <a:spAutoFit/>
          </a:bodyPr>
          <a:lstStyle/>
          <a:p>
            <a:pPr eaLnBrk="0" hangingPunct="0">
              <a:lnSpc>
                <a:spcPts val="3300"/>
              </a:lnSpc>
              <a:buClr>
                <a:srgbClr val="0070C0"/>
              </a:buClr>
            </a:pPr>
            <a:r>
              <a:rPr lang="zh-CN" altLang="en-US" sz="2400" dirty="0">
                <a:solidFill>
                  <a:srgbClr val="C00000"/>
                </a:solidFill>
                <a:latin typeface="微软雅黑" panose="020B0503020204020204" pitchFamily="34" charset="-122"/>
                <a:ea typeface="微软雅黑" panose="020B0503020204020204" pitchFamily="34" charset="-122"/>
              </a:rPr>
              <a:t>复用 </a:t>
            </a:r>
            <a:r>
              <a:rPr lang="en-US" altLang="zh-CN" sz="2400" dirty="0">
                <a:latin typeface="微软雅黑" panose="020B0503020204020204" pitchFamily="34" charset="-122"/>
                <a:ea typeface="微软雅黑" panose="020B0503020204020204" pitchFamily="34" charset="-122"/>
              </a:rPr>
              <a:t>(multiplexing) </a:t>
            </a:r>
            <a:r>
              <a:rPr lang="zh-CN" altLang="en-US" sz="2400" dirty="0">
                <a:latin typeface="微软雅黑" panose="020B0503020204020204" pitchFamily="34" charset="-122"/>
                <a:ea typeface="微软雅黑" panose="020B0503020204020204" pitchFamily="34" charset="-122"/>
              </a:rPr>
              <a:t>技术的目的是：允许用户使用一个共享信道进行通信，避免相互干扰，降低成本，提高利用率。</a:t>
            </a:r>
          </a:p>
        </p:txBody>
      </p:sp>
      <p:grpSp>
        <p:nvGrpSpPr>
          <p:cNvPr id="71" name="组合 70"/>
          <p:cNvGrpSpPr/>
          <p:nvPr/>
        </p:nvGrpSpPr>
        <p:grpSpPr>
          <a:xfrm>
            <a:off x="3956766" y="2778299"/>
            <a:ext cx="7806349" cy="3615580"/>
            <a:chOff x="3985946" y="2778299"/>
            <a:chExt cx="7806349" cy="3615580"/>
          </a:xfrm>
        </p:grpSpPr>
        <p:sp>
          <p:nvSpPr>
            <p:cNvPr id="5" name="圆角矩形 5"/>
            <p:cNvSpPr/>
            <p:nvPr/>
          </p:nvSpPr>
          <p:spPr>
            <a:xfrm>
              <a:off x="3996268" y="2778299"/>
              <a:ext cx="7796027" cy="3615580"/>
            </a:xfrm>
            <a:prstGeom prst="roundRect">
              <a:avLst>
                <a:gd name="adj" fmla="val 7063"/>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矩形 5"/>
            <p:cNvSpPr/>
            <p:nvPr/>
          </p:nvSpPr>
          <p:spPr>
            <a:xfrm>
              <a:off x="3985946" y="3432685"/>
              <a:ext cx="553998" cy="2165684"/>
            </a:xfrm>
            <a:prstGeom prst="rect">
              <a:avLst/>
            </a:prstGeom>
          </p:spPr>
          <p:txBody>
            <a:bodyPr vert="eaVert" wrap="square">
              <a:spAutoFit/>
            </a:bodyPr>
            <a:lstStyle/>
            <a:p>
              <a:pPr algn="ctr"/>
              <a:r>
                <a:rPr lang="zh-CN" altLang="en-US" sz="2400" b="1" dirty="0">
                  <a:latin typeface="微软雅黑" panose="020B0503020204020204" pitchFamily="34" charset="-122"/>
                  <a:ea typeface="微软雅黑" panose="020B0503020204020204" pitchFamily="34" charset="-122"/>
                </a:rPr>
                <a:t>复用示意图</a:t>
              </a:r>
            </a:p>
          </p:txBody>
        </p:sp>
      </p:grpSp>
      <p:grpSp>
        <p:nvGrpSpPr>
          <p:cNvPr id="3" name="组合 2"/>
          <p:cNvGrpSpPr/>
          <p:nvPr/>
        </p:nvGrpSpPr>
        <p:grpSpPr>
          <a:xfrm>
            <a:off x="4755124" y="2805788"/>
            <a:ext cx="6762554" cy="1725522"/>
            <a:chOff x="4755124" y="2805788"/>
            <a:chExt cx="6762554" cy="1725522"/>
          </a:xfrm>
        </p:grpSpPr>
        <p:sp>
          <p:nvSpPr>
            <p:cNvPr id="9" name="Line 39"/>
            <p:cNvSpPr>
              <a:spLocks noChangeShapeType="1"/>
            </p:cNvSpPr>
            <p:nvPr/>
          </p:nvSpPr>
          <p:spPr bwMode="auto">
            <a:xfrm>
              <a:off x="5133552" y="3137084"/>
              <a:ext cx="607941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10" name="Line 40"/>
            <p:cNvSpPr>
              <a:spLocks noChangeShapeType="1"/>
            </p:cNvSpPr>
            <p:nvPr/>
          </p:nvSpPr>
          <p:spPr bwMode="auto">
            <a:xfrm>
              <a:off x="5133552" y="3616306"/>
              <a:ext cx="607941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11" name="Line 41"/>
            <p:cNvSpPr>
              <a:spLocks noChangeShapeType="1"/>
            </p:cNvSpPr>
            <p:nvPr/>
          </p:nvSpPr>
          <p:spPr bwMode="auto">
            <a:xfrm>
              <a:off x="5133552" y="4095529"/>
              <a:ext cx="607941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12" name="Oval 42"/>
            <p:cNvSpPr>
              <a:spLocks noChangeArrowheads="1"/>
            </p:cNvSpPr>
            <p:nvPr/>
          </p:nvSpPr>
          <p:spPr bwMode="auto">
            <a:xfrm>
              <a:off x="4755124" y="2953716"/>
              <a:ext cx="378428" cy="366736"/>
            </a:xfrm>
            <a:prstGeom prst="ellipse">
              <a:avLst/>
            </a:prstGeom>
            <a:solidFill>
              <a:srgbClr val="92D05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1</a:t>
              </a:r>
            </a:p>
          </p:txBody>
        </p:sp>
        <p:sp>
          <p:nvSpPr>
            <p:cNvPr id="13" name="Oval 43"/>
            <p:cNvSpPr>
              <a:spLocks noChangeArrowheads="1"/>
            </p:cNvSpPr>
            <p:nvPr/>
          </p:nvSpPr>
          <p:spPr bwMode="auto">
            <a:xfrm>
              <a:off x="11139250" y="2953716"/>
              <a:ext cx="378428" cy="366736"/>
            </a:xfrm>
            <a:prstGeom prst="ellipse">
              <a:avLst/>
            </a:prstGeom>
            <a:solidFill>
              <a:srgbClr val="92D05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1</a:t>
              </a:r>
            </a:p>
          </p:txBody>
        </p:sp>
        <p:sp>
          <p:nvSpPr>
            <p:cNvPr id="14" name="Oval 44"/>
            <p:cNvSpPr>
              <a:spLocks noChangeArrowheads="1"/>
            </p:cNvSpPr>
            <p:nvPr/>
          </p:nvSpPr>
          <p:spPr bwMode="auto">
            <a:xfrm>
              <a:off x="4755124" y="3432939"/>
              <a:ext cx="378428" cy="366736"/>
            </a:xfrm>
            <a:prstGeom prst="ellipse">
              <a:avLst/>
            </a:prstGeom>
            <a:solidFill>
              <a:srgbClr val="0070C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2</a:t>
              </a:r>
            </a:p>
          </p:txBody>
        </p:sp>
        <p:sp>
          <p:nvSpPr>
            <p:cNvPr id="15" name="Oval 45"/>
            <p:cNvSpPr>
              <a:spLocks noChangeArrowheads="1"/>
            </p:cNvSpPr>
            <p:nvPr/>
          </p:nvSpPr>
          <p:spPr bwMode="auto">
            <a:xfrm>
              <a:off x="11139250" y="3432939"/>
              <a:ext cx="378428" cy="366736"/>
            </a:xfrm>
            <a:prstGeom prst="ellipse">
              <a:avLst/>
            </a:prstGeom>
            <a:solidFill>
              <a:srgbClr val="0070C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2</a:t>
              </a:r>
            </a:p>
          </p:txBody>
        </p:sp>
        <p:sp>
          <p:nvSpPr>
            <p:cNvPr id="16" name="Oval 46"/>
            <p:cNvSpPr>
              <a:spLocks noChangeArrowheads="1"/>
            </p:cNvSpPr>
            <p:nvPr/>
          </p:nvSpPr>
          <p:spPr bwMode="auto">
            <a:xfrm>
              <a:off x="4755124" y="3912161"/>
              <a:ext cx="378428" cy="366736"/>
            </a:xfrm>
            <a:prstGeom prst="ellipse">
              <a:avLst/>
            </a:prstGeom>
            <a:solidFill>
              <a:srgbClr val="FFFF0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3</a:t>
              </a:r>
            </a:p>
          </p:txBody>
        </p:sp>
        <p:sp>
          <p:nvSpPr>
            <p:cNvPr id="17" name="Oval 47"/>
            <p:cNvSpPr>
              <a:spLocks noChangeArrowheads="1"/>
            </p:cNvSpPr>
            <p:nvPr/>
          </p:nvSpPr>
          <p:spPr bwMode="auto">
            <a:xfrm>
              <a:off x="11139250" y="3912161"/>
              <a:ext cx="378428" cy="366736"/>
            </a:xfrm>
            <a:prstGeom prst="ellipse">
              <a:avLst/>
            </a:prstGeom>
            <a:solidFill>
              <a:srgbClr val="FFFF0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3</a:t>
              </a:r>
            </a:p>
          </p:txBody>
        </p:sp>
        <p:sp>
          <p:nvSpPr>
            <p:cNvPr id="18" name="Text Box 60"/>
            <p:cNvSpPr txBox="1">
              <a:spLocks noChangeArrowheads="1"/>
            </p:cNvSpPr>
            <p:nvPr/>
          </p:nvSpPr>
          <p:spPr bwMode="auto">
            <a:xfrm>
              <a:off x="6968235" y="4151654"/>
              <a:ext cx="220899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5" b="1" dirty="0">
                  <a:latin typeface="微软雅黑" panose="020B0503020204020204" pitchFamily="34" charset="-122"/>
                  <a:ea typeface="微软雅黑" panose="020B0503020204020204" pitchFamily="34" charset="-122"/>
                </a:rPr>
                <a:t>(a) </a:t>
              </a:r>
              <a:r>
                <a:rPr lang="zh-CN" altLang="en-US" sz="1865" b="1" dirty="0">
                  <a:latin typeface="微软雅黑" panose="020B0503020204020204" pitchFamily="34" charset="-122"/>
                  <a:ea typeface="微软雅黑" panose="020B0503020204020204" pitchFamily="34" charset="-122"/>
                </a:rPr>
                <a:t>使用单独的信道</a:t>
              </a:r>
            </a:p>
          </p:txBody>
        </p:sp>
        <p:sp>
          <p:nvSpPr>
            <p:cNvPr id="19" name="Line 64"/>
            <p:cNvSpPr>
              <a:spLocks noChangeShapeType="1"/>
            </p:cNvSpPr>
            <p:nvPr/>
          </p:nvSpPr>
          <p:spPr bwMode="auto">
            <a:xfrm>
              <a:off x="6883166" y="3026138"/>
              <a:ext cx="227711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20" name="Line 65"/>
            <p:cNvSpPr>
              <a:spLocks noChangeShapeType="1"/>
            </p:cNvSpPr>
            <p:nvPr/>
          </p:nvSpPr>
          <p:spPr bwMode="auto">
            <a:xfrm>
              <a:off x="6883166" y="3493033"/>
              <a:ext cx="227711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21" name="Line 66"/>
            <p:cNvSpPr>
              <a:spLocks noChangeShapeType="1"/>
            </p:cNvSpPr>
            <p:nvPr/>
          </p:nvSpPr>
          <p:spPr bwMode="auto">
            <a:xfrm>
              <a:off x="6883166" y="3983042"/>
              <a:ext cx="227711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22" name="AutoShape 78"/>
            <p:cNvSpPr>
              <a:spLocks noChangeArrowheads="1"/>
            </p:cNvSpPr>
            <p:nvPr/>
          </p:nvSpPr>
          <p:spPr bwMode="auto">
            <a:xfrm>
              <a:off x="7946368" y="3764233"/>
              <a:ext cx="170374" cy="16641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3" name="Oval 80"/>
            <p:cNvSpPr>
              <a:spLocks noChangeArrowheads="1"/>
            </p:cNvSpPr>
            <p:nvPr/>
          </p:nvSpPr>
          <p:spPr bwMode="auto">
            <a:xfrm>
              <a:off x="5210548" y="2953715"/>
              <a:ext cx="152353"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4" name="Oval 81"/>
            <p:cNvSpPr>
              <a:spLocks noChangeArrowheads="1"/>
            </p:cNvSpPr>
            <p:nvPr/>
          </p:nvSpPr>
          <p:spPr bwMode="auto">
            <a:xfrm>
              <a:off x="7954558" y="2805788"/>
              <a:ext cx="152354"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5" name="Oval 82"/>
            <p:cNvSpPr>
              <a:spLocks noChangeArrowheads="1"/>
            </p:cNvSpPr>
            <p:nvPr/>
          </p:nvSpPr>
          <p:spPr bwMode="auto">
            <a:xfrm>
              <a:off x="10909900" y="2953715"/>
              <a:ext cx="152354"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6" name="Rectangle 83"/>
            <p:cNvSpPr>
              <a:spLocks noChangeArrowheads="1"/>
            </p:cNvSpPr>
            <p:nvPr/>
          </p:nvSpPr>
          <p:spPr bwMode="auto">
            <a:xfrm>
              <a:off x="10909900" y="3468379"/>
              <a:ext cx="121228" cy="118650"/>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7" name="Rectangle 84"/>
            <p:cNvSpPr>
              <a:spLocks noChangeArrowheads="1"/>
            </p:cNvSpPr>
            <p:nvPr/>
          </p:nvSpPr>
          <p:spPr bwMode="auto">
            <a:xfrm>
              <a:off x="5210548" y="3468379"/>
              <a:ext cx="122866" cy="118650"/>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8" name="Rectangle 85"/>
            <p:cNvSpPr>
              <a:spLocks noChangeArrowheads="1"/>
            </p:cNvSpPr>
            <p:nvPr/>
          </p:nvSpPr>
          <p:spPr bwMode="auto">
            <a:xfrm>
              <a:off x="7969303" y="3321994"/>
              <a:ext cx="122866" cy="118650"/>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9" name="AutoShape 86"/>
            <p:cNvSpPr>
              <a:spLocks noChangeArrowheads="1"/>
            </p:cNvSpPr>
            <p:nvPr/>
          </p:nvSpPr>
          <p:spPr bwMode="auto">
            <a:xfrm>
              <a:off x="10911009" y="3878262"/>
              <a:ext cx="170374" cy="16487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30" name="AutoShape 87"/>
            <p:cNvSpPr>
              <a:spLocks noChangeArrowheads="1"/>
            </p:cNvSpPr>
            <p:nvPr/>
          </p:nvSpPr>
          <p:spPr bwMode="auto">
            <a:xfrm>
              <a:off x="5185975" y="3892129"/>
              <a:ext cx="170374" cy="16641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4755124" y="4704199"/>
            <a:ext cx="6762554" cy="1476844"/>
            <a:chOff x="4755124" y="4704199"/>
            <a:chExt cx="6762554" cy="1476844"/>
          </a:xfrm>
        </p:grpSpPr>
        <p:sp>
          <p:nvSpPr>
            <p:cNvPr id="32" name="Text Box 92"/>
            <p:cNvSpPr txBox="1">
              <a:spLocks noChangeArrowheads="1"/>
            </p:cNvSpPr>
            <p:nvPr/>
          </p:nvSpPr>
          <p:spPr bwMode="auto">
            <a:xfrm>
              <a:off x="7684616" y="4898353"/>
              <a:ext cx="36056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5" b="1">
                  <a:latin typeface="微软雅黑" panose="020B0503020204020204" pitchFamily="34" charset="-122"/>
                  <a:ea typeface="微软雅黑" panose="020B0503020204020204" pitchFamily="34" charset="-122"/>
                </a:rPr>
                <a:t>+</a:t>
              </a:r>
            </a:p>
          </p:txBody>
        </p:sp>
        <p:sp>
          <p:nvSpPr>
            <p:cNvPr id="33" name="Text Box 93"/>
            <p:cNvSpPr txBox="1">
              <a:spLocks noChangeArrowheads="1"/>
            </p:cNvSpPr>
            <p:nvPr/>
          </p:nvSpPr>
          <p:spPr bwMode="auto">
            <a:xfrm>
              <a:off x="7138463" y="4881671"/>
              <a:ext cx="185564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865" b="1" dirty="0">
                  <a:latin typeface="微软雅黑" panose="020B0503020204020204" pitchFamily="34" charset="-122"/>
                  <a:ea typeface="微软雅黑" panose="020B0503020204020204" pitchFamily="34" charset="-122"/>
                </a:rPr>
                <a:t>(               )</a:t>
              </a:r>
            </a:p>
          </p:txBody>
        </p:sp>
        <p:sp>
          <p:nvSpPr>
            <p:cNvPr id="34" name="Text Box 37"/>
            <p:cNvSpPr txBox="1">
              <a:spLocks noChangeArrowheads="1"/>
            </p:cNvSpPr>
            <p:nvPr/>
          </p:nvSpPr>
          <p:spPr bwMode="auto">
            <a:xfrm>
              <a:off x="8072872" y="4898353"/>
              <a:ext cx="36056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5" b="1" dirty="0">
                  <a:latin typeface="微软雅黑" panose="020B0503020204020204" pitchFamily="34" charset="-122"/>
                  <a:ea typeface="微软雅黑" panose="020B0503020204020204" pitchFamily="34" charset="-122"/>
                </a:rPr>
                <a:t>+</a:t>
              </a:r>
            </a:p>
          </p:txBody>
        </p:sp>
        <p:sp>
          <p:nvSpPr>
            <p:cNvPr id="35" name="Line 38"/>
            <p:cNvSpPr>
              <a:spLocks noChangeShapeType="1"/>
            </p:cNvSpPr>
            <p:nvPr/>
          </p:nvSpPr>
          <p:spPr bwMode="auto">
            <a:xfrm>
              <a:off x="5133552" y="5366789"/>
              <a:ext cx="60794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6" name="Line 48"/>
            <p:cNvSpPr>
              <a:spLocks noChangeShapeType="1"/>
            </p:cNvSpPr>
            <p:nvPr/>
          </p:nvSpPr>
          <p:spPr bwMode="auto">
            <a:xfrm>
              <a:off x="5969041" y="5366789"/>
              <a:ext cx="4485435"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7" name="Line 49"/>
            <p:cNvSpPr>
              <a:spLocks noChangeShapeType="1"/>
            </p:cNvSpPr>
            <p:nvPr/>
          </p:nvSpPr>
          <p:spPr bwMode="auto">
            <a:xfrm>
              <a:off x="10454476" y="5440753"/>
              <a:ext cx="835490" cy="36827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8" name="Line 50"/>
            <p:cNvSpPr>
              <a:spLocks noChangeShapeType="1"/>
            </p:cNvSpPr>
            <p:nvPr/>
          </p:nvSpPr>
          <p:spPr bwMode="auto">
            <a:xfrm flipH="1">
              <a:off x="10454476" y="4924548"/>
              <a:ext cx="835490" cy="36981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9" name="Line 51"/>
            <p:cNvSpPr>
              <a:spLocks noChangeShapeType="1"/>
            </p:cNvSpPr>
            <p:nvPr/>
          </p:nvSpPr>
          <p:spPr bwMode="auto">
            <a:xfrm flipV="1">
              <a:off x="5056555" y="5440753"/>
              <a:ext cx="837128" cy="36827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40" name="Line 52"/>
            <p:cNvSpPr>
              <a:spLocks noChangeShapeType="1"/>
            </p:cNvSpPr>
            <p:nvPr/>
          </p:nvSpPr>
          <p:spPr bwMode="auto">
            <a:xfrm>
              <a:off x="5056555" y="4924548"/>
              <a:ext cx="837128" cy="36981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41" name="Oval 53"/>
            <p:cNvSpPr>
              <a:spLocks noChangeArrowheads="1"/>
            </p:cNvSpPr>
            <p:nvPr/>
          </p:nvSpPr>
          <p:spPr bwMode="auto">
            <a:xfrm>
              <a:off x="4755124" y="4704199"/>
              <a:ext cx="378427" cy="366737"/>
            </a:xfrm>
            <a:prstGeom prst="ellipse">
              <a:avLst/>
            </a:prstGeom>
            <a:solidFill>
              <a:srgbClr val="92D05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1</a:t>
              </a:r>
            </a:p>
          </p:txBody>
        </p:sp>
        <p:sp>
          <p:nvSpPr>
            <p:cNvPr id="42" name="Oval 54"/>
            <p:cNvSpPr>
              <a:spLocks noChangeArrowheads="1"/>
            </p:cNvSpPr>
            <p:nvPr/>
          </p:nvSpPr>
          <p:spPr bwMode="auto">
            <a:xfrm>
              <a:off x="11139250" y="4704199"/>
              <a:ext cx="378428" cy="366737"/>
            </a:xfrm>
            <a:prstGeom prst="ellipse">
              <a:avLst/>
            </a:prstGeom>
            <a:solidFill>
              <a:srgbClr val="92D05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1</a:t>
              </a:r>
            </a:p>
          </p:txBody>
        </p:sp>
        <p:sp>
          <p:nvSpPr>
            <p:cNvPr id="43" name="Oval 55"/>
            <p:cNvSpPr>
              <a:spLocks noChangeArrowheads="1"/>
            </p:cNvSpPr>
            <p:nvPr/>
          </p:nvSpPr>
          <p:spPr bwMode="auto">
            <a:xfrm>
              <a:off x="4755124" y="5172636"/>
              <a:ext cx="378427" cy="366737"/>
            </a:xfrm>
            <a:prstGeom prst="ellipse">
              <a:avLst/>
            </a:prstGeom>
            <a:solidFill>
              <a:srgbClr val="0070C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2</a:t>
              </a:r>
            </a:p>
          </p:txBody>
        </p:sp>
        <p:sp>
          <p:nvSpPr>
            <p:cNvPr id="44" name="Oval 56"/>
            <p:cNvSpPr>
              <a:spLocks noChangeArrowheads="1"/>
            </p:cNvSpPr>
            <p:nvPr/>
          </p:nvSpPr>
          <p:spPr bwMode="auto">
            <a:xfrm>
              <a:off x="11139250" y="5172636"/>
              <a:ext cx="378428" cy="366737"/>
            </a:xfrm>
            <a:prstGeom prst="ellipse">
              <a:avLst/>
            </a:prstGeom>
            <a:solidFill>
              <a:srgbClr val="0070C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2</a:t>
              </a:r>
            </a:p>
          </p:txBody>
        </p:sp>
        <p:sp>
          <p:nvSpPr>
            <p:cNvPr id="45" name="Oval 57"/>
            <p:cNvSpPr>
              <a:spLocks noChangeArrowheads="1"/>
            </p:cNvSpPr>
            <p:nvPr/>
          </p:nvSpPr>
          <p:spPr bwMode="auto">
            <a:xfrm>
              <a:off x="4755124" y="5662645"/>
              <a:ext cx="378427" cy="366737"/>
            </a:xfrm>
            <a:prstGeom prst="ellipse">
              <a:avLst/>
            </a:prstGeom>
            <a:solidFill>
              <a:srgbClr val="FFFF0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3</a:t>
              </a:r>
            </a:p>
          </p:txBody>
        </p:sp>
        <p:sp>
          <p:nvSpPr>
            <p:cNvPr id="46" name="Oval 58"/>
            <p:cNvSpPr>
              <a:spLocks noChangeArrowheads="1"/>
            </p:cNvSpPr>
            <p:nvPr/>
          </p:nvSpPr>
          <p:spPr bwMode="auto">
            <a:xfrm>
              <a:off x="11139250" y="5662645"/>
              <a:ext cx="378428" cy="366737"/>
            </a:xfrm>
            <a:prstGeom prst="ellipse">
              <a:avLst/>
            </a:prstGeom>
            <a:solidFill>
              <a:srgbClr val="FFFF0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3</a:t>
              </a:r>
            </a:p>
          </p:txBody>
        </p:sp>
        <p:sp>
          <p:nvSpPr>
            <p:cNvPr id="47" name="Text Box 59"/>
            <p:cNvSpPr txBox="1">
              <a:spLocks noChangeArrowheads="1"/>
            </p:cNvSpPr>
            <p:nvPr/>
          </p:nvSpPr>
          <p:spPr bwMode="auto">
            <a:xfrm>
              <a:off x="7504048" y="5391445"/>
              <a:ext cx="1118815"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865" b="1" dirty="0">
                  <a:solidFill>
                    <a:srgbClr val="C00000"/>
                  </a:solidFill>
                  <a:latin typeface="微软雅黑" panose="020B0503020204020204" pitchFamily="34" charset="-122"/>
                  <a:ea typeface="微软雅黑" panose="020B0503020204020204" pitchFamily="34" charset="-122"/>
                </a:rPr>
                <a:t>共享信道</a:t>
              </a:r>
            </a:p>
          </p:txBody>
        </p:sp>
        <p:sp>
          <p:nvSpPr>
            <p:cNvPr id="48" name="Text Box 61"/>
            <p:cNvSpPr txBox="1">
              <a:spLocks noChangeArrowheads="1"/>
            </p:cNvSpPr>
            <p:nvPr/>
          </p:nvSpPr>
          <p:spPr bwMode="auto">
            <a:xfrm>
              <a:off x="7111302" y="5801387"/>
              <a:ext cx="199505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5" b="1" dirty="0">
                  <a:latin typeface="微软雅黑" panose="020B0503020204020204" pitchFamily="34" charset="-122"/>
                  <a:ea typeface="微软雅黑" panose="020B0503020204020204" pitchFamily="34" charset="-122"/>
                </a:rPr>
                <a:t>(b) </a:t>
              </a:r>
              <a:r>
                <a:rPr lang="zh-CN" altLang="en-US" sz="1865" b="1" dirty="0">
                  <a:latin typeface="微软雅黑" panose="020B0503020204020204" pitchFamily="34" charset="-122"/>
                  <a:ea typeface="微软雅黑" panose="020B0503020204020204" pitchFamily="34" charset="-122"/>
                </a:rPr>
                <a:t>使用共享信道</a:t>
              </a:r>
            </a:p>
          </p:txBody>
        </p:sp>
        <p:sp>
          <p:nvSpPr>
            <p:cNvPr id="49" name="Oval 62"/>
            <p:cNvSpPr>
              <a:spLocks noChangeArrowheads="1"/>
            </p:cNvSpPr>
            <p:nvPr/>
          </p:nvSpPr>
          <p:spPr bwMode="auto">
            <a:xfrm>
              <a:off x="5697097" y="5171094"/>
              <a:ext cx="683137" cy="368278"/>
            </a:xfrm>
            <a:prstGeom prst="ellipse">
              <a:avLst/>
            </a:prstGeom>
            <a:solidFill>
              <a:schemeClr val="bg1"/>
            </a:solidFill>
            <a:ln w="9525">
              <a:solidFill>
                <a:schemeClr val="tx1"/>
              </a:solidFill>
              <a:round/>
            </a:ln>
            <a:effectLst/>
          </p:spPr>
          <p:txBody>
            <a:bodyPr wrap="none" anchor="ctr"/>
            <a:lstStyle/>
            <a:p>
              <a:pPr algn="ctr"/>
              <a:r>
                <a:rPr lang="zh-CN" altLang="en-US" sz="1865" b="1">
                  <a:solidFill>
                    <a:srgbClr val="0000FF"/>
                  </a:solidFill>
                  <a:latin typeface="微软雅黑" panose="020B0503020204020204" pitchFamily="34" charset="-122"/>
                  <a:ea typeface="微软雅黑" panose="020B0503020204020204" pitchFamily="34" charset="-122"/>
                </a:rPr>
                <a:t>复用</a:t>
              </a:r>
            </a:p>
          </p:txBody>
        </p:sp>
        <p:sp>
          <p:nvSpPr>
            <p:cNvPr id="50" name="Oval 63"/>
            <p:cNvSpPr>
              <a:spLocks noChangeArrowheads="1"/>
            </p:cNvSpPr>
            <p:nvPr/>
          </p:nvSpPr>
          <p:spPr bwMode="auto">
            <a:xfrm>
              <a:off x="10094068" y="5184962"/>
              <a:ext cx="683137" cy="368277"/>
            </a:xfrm>
            <a:prstGeom prst="ellipse">
              <a:avLst/>
            </a:prstGeom>
            <a:solidFill>
              <a:schemeClr val="bg1"/>
            </a:solidFill>
            <a:ln w="9525">
              <a:solidFill>
                <a:schemeClr val="tx1"/>
              </a:solidFill>
              <a:round/>
            </a:ln>
            <a:effectLst/>
          </p:spPr>
          <p:txBody>
            <a:bodyPr wrap="none" anchor="ctr"/>
            <a:lstStyle/>
            <a:p>
              <a:pPr algn="ctr"/>
              <a:r>
                <a:rPr lang="zh-CN" altLang="en-US" sz="1865" b="1">
                  <a:solidFill>
                    <a:srgbClr val="0000FF"/>
                  </a:solidFill>
                  <a:latin typeface="微软雅黑" panose="020B0503020204020204" pitchFamily="34" charset="-122"/>
                  <a:ea typeface="微软雅黑" panose="020B0503020204020204" pitchFamily="34" charset="-122"/>
                </a:rPr>
                <a:t>分用</a:t>
              </a:r>
            </a:p>
          </p:txBody>
        </p:sp>
        <p:sp>
          <p:nvSpPr>
            <p:cNvPr id="51" name="Line 67"/>
            <p:cNvSpPr>
              <a:spLocks noChangeShapeType="1"/>
            </p:cNvSpPr>
            <p:nvPr/>
          </p:nvSpPr>
          <p:spPr bwMode="auto">
            <a:xfrm>
              <a:off x="6883166" y="5243517"/>
              <a:ext cx="2277119"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2" name="Line 68"/>
            <p:cNvSpPr>
              <a:spLocks noChangeShapeType="1"/>
            </p:cNvSpPr>
            <p:nvPr/>
          </p:nvSpPr>
          <p:spPr bwMode="auto">
            <a:xfrm>
              <a:off x="5200718" y="5323644"/>
              <a:ext cx="380066"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3" name="Line 69"/>
            <p:cNvSpPr>
              <a:spLocks noChangeShapeType="1"/>
            </p:cNvSpPr>
            <p:nvPr/>
          </p:nvSpPr>
          <p:spPr bwMode="auto">
            <a:xfrm>
              <a:off x="10757545" y="5294366"/>
              <a:ext cx="380066"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4" name="Line 70"/>
            <p:cNvSpPr>
              <a:spLocks noChangeShapeType="1"/>
            </p:cNvSpPr>
            <p:nvPr/>
          </p:nvSpPr>
          <p:spPr bwMode="auto">
            <a:xfrm rot="1484370">
              <a:off x="5266247" y="5027789"/>
              <a:ext cx="380066"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5" name="Line 71"/>
            <p:cNvSpPr>
              <a:spLocks noChangeShapeType="1"/>
            </p:cNvSpPr>
            <p:nvPr/>
          </p:nvSpPr>
          <p:spPr bwMode="auto">
            <a:xfrm rot="1484370">
              <a:off x="10813245" y="5627203"/>
              <a:ext cx="380066"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6" name="Line 72"/>
            <p:cNvSpPr>
              <a:spLocks noChangeShapeType="1"/>
            </p:cNvSpPr>
            <p:nvPr/>
          </p:nvSpPr>
          <p:spPr bwMode="auto">
            <a:xfrm rot="19951492">
              <a:off x="5212185" y="5594845"/>
              <a:ext cx="380066" cy="154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7" name="Line 73"/>
            <p:cNvSpPr>
              <a:spLocks noChangeShapeType="1"/>
            </p:cNvSpPr>
            <p:nvPr/>
          </p:nvSpPr>
          <p:spPr bwMode="auto">
            <a:xfrm rot="19951492">
              <a:off x="10677273" y="5037036"/>
              <a:ext cx="380066" cy="154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8" name="Oval 74"/>
            <p:cNvSpPr>
              <a:spLocks noChangeArrowheads="1"/>
            </p:cNvSpPr>
            <p:nvPr/>
          </p:nvSpPr>
          <p:spPr bwMode="auto">
            <a:xfrm>
              <a:off x="5379284" y="4774094"/>
              <a:ext cx="152354"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59" name="Oval 75"/>
            <p:cNvSpPr>
              <a:spLocks noChangeArrowheads="1"/>
            </p:cNvSpPr>
            <p:nvPr/>
          </p:nvSpPr>
          <p:spPr bwMode="auto">
            <a:xfrm>
              <a:off x="10742802" y="4843988"/>
              <a:ext cx="152354" cy="146386"/>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0" name="Rectangle 76"/>
            <p:cNvSpPr>
              <a:spLocks noChangeArrowheads="1"/>
            </p:cNvSpPr>
            <p:nvPr/>
          </p:nvSpPr>
          <p:spPr bwMode="auto">
            <a:xfrm>
              <a:off x="5297373" y="5161848"/>
              <a:ext cx="122867" cy="118651"/>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1" name="Rectangle 77"/>
            <p:cNvSpPr>
              <a:spLocks noChangeArrowheads="1"/>
            </p:cNvSpPr>
            <p:nvPr/>
          </p:nvSpPr>
          <p:spPr bwMode="auto">
            <a:xfrm>
              <a:off x="10882051" y="5149521"/>
              <a:ext cx="122866" cy="118651"/>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2" name="AutoShape 79"/>
            <p:cNvSpPr>
              <a:spLocks noChangeArrowheads="1"/>
            </p:cNvSpPr>
            <p:nvPr/>
          </p:nvSpPr>
          <p:spPr bwMode="auto">
            <a:xfrm>
              <a:off x="10924644" y="5423802"/>
              <a:ext cx="170374" cy="166418"/>
            </a:xfrm>
            <a:prstGeom prst="star5">
              <a:avLst/>
            </a:prstGeom>
            <a:solidFill>
              <a:srgbClr val="FFFF00"/>
            </a:solidFill>
            <a:ln w="952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3" name="AutoShape 88"/>
            <p:cNvSpPr>
              <a:spLocks noChangeArrowheads="1"/>
            </p:cNvSpPr>
            <p:nvPr/>
          </p:nvSpPr>
          <p:spPr bwMode="auto">
            <a:xfrm>
              <a:off x="5231843" y="5439213"/>
              <a:ext cx="172013" cy="16487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4" name="Oval 89"/>
            <p:cNvSpPr>
              <a:spLocks noChangeArrowheads="1"/>
            </p:cNvSpPr>
            <p:nvPr/>
          </p:nvSpPr>
          <p:spPr bwMode="auto">
            <a:xfrm>
              <a:off x="7599429" y="5021625"/>
              <a:ext cx="152353"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5" name="Rectangle 90"/>
            <p:cNvSpPr>
              <a:spLocks noChangeArrowheads="1"/>
            </p:cNvSpPr>
            <p:nvPr/>
          </p:nvSpPr>
          <p:spPr bwMode="auto">
            <a:xfrm>
              <a:off x="7979494" y="5035493"/>
              <a:ext cx="122866" cy="118651"/>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6" name="AutoShape 91"/>
            <p:cNvSpPr>
              <a:spLocks noChangeArrowheads="1"/>
            </p:cNvSpPr>
            <p:nvPr/>
          </p:nvSpPr>
          <p:spPr bwMode="auto">
            <a:xfrm>
              <a:off x="8339902" y="5010839"/>
              <a:ext cx="170374" cy="16641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sp>
        <p:nvSpPr>
          <p:cNvPr id="68" name="文本框 67"/>
          <p:cNvSpPr txBox="1"/>
          <p:nvPr/>
        </p:nvSpPr>
        <p:spPr>
          <a:xfrm>
            <a:off x="483809" y="1486490"/>
            <a:ext cx="11542127" cy="1329338"/>
          </a:xfrm>
          <a:prstGeom prst="rect">
            <a:avLst/>
          </a:prstGeom>
        </p:spPr>
        <p:txBody>
          <a:bodyPr wrap="square">
            <a:spAutoFit/>
          </a:bodyPr>
          <a:lstStyle>
            <a:defPPr>
              <a:defRPr lang="zh-CN"/>
            </a:defPPr>
            <a:lvl1pPr eaLnBrk="0" hangingPunct="0">
              <a:lnSpc>
                <a:spcPts val="3300"/>
              </a:lnSpc>
              <a:buClr>
                <a:srgbClr val="0070C0"/>
              </a:buClr>
              <a:defRPr sz="2400">
                <a:solidFill>
                  <a:srgbClr val="C00000"/>
                </a:solidFill>
                <a:latin typeface="微软雅黑" panose="020B0503020204020204" pitchFamily="34" charset="-122"/>
                <a:ea typeface="微软雅黑" panose="020B0503020204020204" pitchFamily="34" charset="-122"/>
              </a:defRPr>
            </a:lvl1pPr>
          </a:lstStyle>
          <a:p>
            <a:pPr marL="342900" indent="-342900">
              <a:buFont typeface="Wingdings" panose="05000000000000000000" pitchFamily="2" charset="2"/>
              <a:buChar char="Ø"/>
            </a:pPr>
            <a:r>
              <a:rPr lang="zh-CN" altLang="en-US" dirty="0">
                <a:solidFill>
                  <a:schemeClr val="tx1"/>
                </a:solidFill>
              </a:rPr>
              <a:t>信道资源是有限的，实际网络中，多对用户往往需要利用相同的信道资源传输信息</a:t>
            </a:r>
            <a:endParaRPr lang="en-US" altLang="zh-CN" dirty="0">
              <a:solidFill>
                <a:schemeClr val="tx1"/>
              </a:solidFill>
            </a:endParaRPr>
          </a:p>
          <a:p>
            <a:pPr marL="342900" indent="-342900">
              <a:buFont typeface="Wingdings" panose="05000000000000000000" pitchFamily="2" charset="2"/>
              <a:buChar char="Ø"/>
            </a:pPr>
            <a:r>
              <a:rPr lang="zh-CN" altLang="en-US" dirty="0">
                <a:solidFill>
                  <a:schemeClr val="tx1"/>
                </a:solidFill>
              </a:rPr>
              <a:t>不同的信号同时在同一信道中传输会产生严重的相互干扰，导致传输失败。</a:t>
            </a:r>
            <a:endParaRPr lang="en-US" altLang="zh-CN" dirty="0">
              <a:solidFill>
                <a:schemeClr val="tx1"/>
              </a:solidFill>
            </a:endParaRPr>
          </a:p>
          <a:p>
            <a:endParaRPr lang="zh-CN" altLang="en-US" dirty="0">
              <a:solidFill>
                <a:schemeClr val="tx1"/>
              </a:solidFill>
            </a:endParaRPr>
          </a:p>
        </p:txBody>
      </p:sp>
      <p:sp>
        <p:nvSpPr>
          <p:cNvPr id="72" name="文本框 71"/>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频分复用</a:t>
            </a:r>
            <a:r>
              <a:rPr lang="en-US" altLang="zh-CN" dirty="0">
                <a:latin typeface="微软雅黑" panose="020B0503020204020204" pitchFamily="34" charset="-122"/>
                <a:ea typeface="微软雅黑" panose="020B0503020204020204" pitchFamily="34" charset="-122"/>
              </a:rPr>
              <a:t>(FDM)</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115</a:t>
            </a:fld>
            <a:endParaRPr kumimoji="1" lang="zh-CN" altLang="en-US" dirty="0"/>
          </a:p>
        </p:txBody>
      </p:sp>
      <p:sp>
        <p:nvSpPr>
          <p:cNvPr id="5" name="Rectangle 68"/>
          <p:cNvSpPr>
            <a:spLocks noChangeArrowheads="1"/>
          </p:cNvSpPr>
          <p:nvPr/>
        </p:nvSpPr>
        <p:spPr bwMode="auto">
          <a:xfrm>
            <a:off x="439845" y="1587659"/>
            <a:ext cx="6281207" cy="4320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ts val="3200"/>
              </a:lnSpc>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频分复用（</a:t>
            </a:r>
            <a:r>
              <a:rPr lang="en-US" altLang="zh-CN" sz="2400" dirty="0">
                <a:latin typeface="微软雅黑" panose="020B0503020204020204" pitchFamily="34" charset="-122"/>
                <a:ea typeface="微软雅黑" panose="020B0503020204020204" pitchFamily="34" charset="-122"/>
              </a:rPr>
              <a:t>Frequency-division multiplexing,</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FDM</a:t>
            </a:r>
            <a:r>
              <a:rPr lang="zh-CN" altLang="en-US" sz="2400" dirty="0">
                <a:latin typeface="微软雅黑" panose="020B0503020204020204" pitchFamily="34" charset="-122"/>
                <a:ea typeface="微软雅黑" panose="020B0503020204020204" pitchFamily="34" charset="-122"/>
              </a:rPr>
              <a:t>），是一种将多路基带信号调制到不同频率载波上，再进行叠加形成一个复合信号的多路复用技术</a:t>
            </a:r>
            <a:endParaRPr lang="en-US" altLang="zh-CN" sz="2400" dirty="0">
              <a:latin typeface="微软雅黑" panose="020B0503020204020204" pitchFamily="34" charset="-122"/>
              <a:ea typeface="微软雅黑" panose="020B0503020204020204" pitchFamily="34" charset="-122"/>
            </a:endParaRPr>
          </a:p>
          <a:p>
            <a:pPr marL="457200" indent="-457200" eaLnBrk="0" hangingPunct="0">
              <a:lnSpc>
                <a:spcPts val="3200"/>
              </a:lnSpc>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频分复用将整个带宽分为多份，用户在分配到一定的频带后，在通信过程中自始至终都占用这个频带</a:t>
            </a:r>
          </a:p>
          <a:p>
            <a:pPr marL="457200" indent="-457200" eaLnBrk="0" hangingPunct="0">
              <a:lnSpc>
                <a:spcPts val="3200"/>
              </a:lnSpc>
              <a:spcBef>
                <a:spcPts val="600"/>
              </a:spcBef>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rPr>
              <a:t>频分复用</a:t>
            </a:r>
            <a:r>
              <a:rPr lang="zh-CN" altLang="en-US" sz="2400" dirty="0">
                <a:latin typeface="微软雅黑" panose="020B0503020204020204" pitchFamily="34" charset="-122"/>
                <a:ea typeface="微软雅黑" panose="020B0503020204020204" pitchFamily="34" charset="-122"/>
              </a:rPr>
              <a:t>的所有用户在同样的时间</a:t>
            </a:r>
            <a:r>
              <a:rPr lang="zh-CN" altLang="en-US" sz="2400" dirty="0">
                <a:solidFill>
                  <a:srgbClr val="C00000"/>
                </a:solidFill>
                <a:latin typeface="微软雅黑" panose="020B0503020204020204" pitchFamily="34" charset="-122"/>
                <a:ea typeface="微软雅黑" panose="020B0503020204020204" pitchFamily="34" charset="-122"/>
              </a:rPr>
              <a:t>占用不同的带宽资源</a:t>
            </a:r>
            <a:r>
              <a:rPr lang="zh-CN" altLang="en-US" sz="2400" dirty="0">
                <a:latin typeface="微软雅黑" panose="020B0503020204020204" pitchFamily="34" charset="-122"/>
                <a:ea typeface="微软雅黑" panose="020B0503020204020204" pitchFamily="34" charset="-122"/>
              </a:rPr>
              <a:t>（请注意，这里的“带宽”是</a:t>
            </a:r>
            <a:r>
              <a:rPr lang="zh-CN" altLang="en-US" sz="2400" b="1" dirty="0">
                <a:latin typeface="微软雅黑" panose="020B0503020204020204" pitchFamily="34" charset="-122"/>
                <a:ea typeface="微软雅黑" panose="020B0503020204020204" pitchFamily="34" charset="-122"/>
              </a:rPr>
              <a:t>频率带宽</a:t>
            </a:r>
            <a:r>
              <a:rPr lang="zh-CN" altLang="en-US" sz="2400" dirty="0">
                <a:latin typeface="微软雅黑" panose="020B0503020204020204" pitchFamily="34" charset="-122"/>
                <a:ea typeface="微软雅黑" panose="020B0503020204020204" pitchFamily="34" charset="-122"/>
              </a:rPr>
              <a:t>而不是数据的</a:t>
            </a:r>
            <a:r>
              <a:rPr lang="zh-CN" altLang="en-US" sz="2400" b="1" dirty="0">
                <a:latin typeface="微软雅黑" panose="020B0503020204020204" pitchFamily="34" charset="-122"/>
                <a:ea typeface="微软雅黑" panose="020B0503020204020204" pitchFamily="34" charset="-122"/>
              </a:rPr>
              <a:t>发送速率</a:t>
            </a:r>
            <a:r>
              <a:rPr lang="zh-CN" altLang="en-US" sz="2400" dirty="0">
                <a:latin typeface="微软雅黑" panose="020B0503020204020204" pitchFamily="34" charset="-122"/>
                <a:ea typeface="微软雅黑" panose="020B0503020204020204" pitchFamily="34" charset="-122"/>
              </a:rPr>
              <a:t>） </a:t>
            </a:r>
          </a:p>
        </p:txBody>
      </p:sp>
      <p:sp>
        <p:nvSpPr>
          <p:cNvPr id="7" name="Text Box 29"/>
          <p:cNvSpPr txBox="1">
            <a:spLocks noChangeArrowheads="1"/>
          </p:cNvSpPr>
          <p:nvPr/>
        </p:nvSpPr>
        <p:spPr bwMode="auto">
          <a:xfrm>
            <a:off x="6597571" y="1275878"/>
            <a:ext cx="662361"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865" dirty="0">
                <a:latin typeface="微软雅黑" panose="020B0503020204020204" pitchFamily="34" charset="-122"/>
                <a:ea typeface="微软雅黑" panose="020B0503020204020204" pitchFamily="34" charset="-122"/>
              </a:rPr>
              <a:t>频率</a:t>
            </a:r>
          </a:p>
        </p:txBody>
      </p:sp>
      <p:sp>
        <p:nvSpPr>
          <p:cNvPr id="8" name="Text Box 30"/>
          <p:cNvSpPr txBox="1">
            <a:spLocks noChangeArrowheads="1"/>
          </p:cNvSpPr>
          <p:nvPr/>
        </p:nvSpPr>
        <p:spPr bwMode="auto">
          <a:xfrm>
            <a:off x="11342301" y="3159080"/>
            <a:ext cx="662361"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865" dirty="0">
                <a:latin typeface="微软雅黑" panose="020B0503020204020204" pitchFamily="34" charset="-122"/>
                <a:ea typeface="微软雅黑" panose="020B0503020204020204" pitchFamily="34" charset="-122"/>
              </a:rPr>
              <a:t>时间</a:t>
            </a:r>
          </a:p>
        </p:txBody>
      </p:sp>
      <p:sp>
        <p:nvSpPr>
          <p:cNvPr id="9" name="Rectangle 31"/>
          <p:cNvSpPr>
            <a:spLocks noChangeArrowheads="1"/>
          </p:cNvSpPr>
          <p:nvPr/>
        </p:nvSpPr>
        <p:spPr bwMode="auto">
          <a:xfrm>
            <a:off x="6954632" y="1763304"/>
            <a:ext cx="4628207" cy="252340"/>
          </a:xfrm>
          <a:prstGeom prst="rect">
            <a:avLst/>
          </a:prstGeom>
          <a:solidFill>
            <a:srgbClr val="FFC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dirty="0">
              <a:solidFill>
                <a:srgbClr val="0000FF"/>
              </a:solidFill>
              <a:latin typeface="微软雅黑" panose="020B0503020204020204" pitchFamily="34" charset="-122"/>
              <a:ea typeface="微软雅黑" panose="020B0503020204020204" pitchFamily="34" charset="-122"/>
            </a:endParaRPr>
          </a:p>
        </p:txBody>
      </p:sp>
      <p:sp>
        <p:nvSpPr>
          <p:cNvPr id="10" name="Rectangle 32"/>
          <p:cNvSpPr>
            <a:spLocks noChangeArrowheads="1"/>
          </p:cNvSpPr>
          <p:nvPr/>
        </p:nvSpPr>
        <p:spPr bwMode="auto">
          <a:xfrm>
            <a:off x="6954632" y="2015644"/>
            <a:ext cx="4628207" cy="25234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11" name="Rectangle 34"/>
          <p:cNvSpPr>
            <a:spLocks noChangeArrowheads="1"/>
          </p:cNvSpPr>
          <p:nvPr/>
        </p:nvSpPr>
        <p:spPr bwMode="auto">
          <a:xfrm>
            <a:off x="6954632" y="2520324"/>
            <a:ext cx="4628207" cy="252340"/>
          </a:xfrm>
          <a:prstGeom prst="rect">
            <a:avLst/>
          </a:prstGeom>
          <a:solidFill>
            <a:srgbClr val="00B0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12" name="Rectangle 35"/>
          <p:cNvSpPr>
            <a:spLocks noChangeArrowheads="1"/>
          </p:cNvSpPr>
          <p:nvPr/>
        </p:nvSpPr>
        <p:spPr bwMode="auto">
          <a:xfrm>
            <a:off x="6954632" y="2772664"/>
            <a:ext cx="4628207" cy="252340"/>
          </a:xfrm>
          <a:prstGeom prst="rect">
            <a:avLst/>
          </a:prstGeom>
          <a:solidFill>
            <a:srgbClr val="7030A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13" name="Text Box 36"/>
          <p:cNvSpPr txBox="1">
            <a:spLocks noChangeArrowheads="1"/>
          </p:cNvSpPr>
          <p:nvPr/>
        </p:nvSpPr>
        <p:spPr bwMode="auto">
          <a:xfrm>
            <a:off x="8937395" y="2728461"/>
            <a:ext cx="1500379"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anose="020B0503020204020204" pitchFamily="34" charset="-122"/>
                <a:ea typeface="微软雅黑" panose="020B0503020204020204" pitchFamily="34" charset="-122"/>
              </a:rPr>
              <a:t>频带 </a:t>
            </a:r>
            <a:r>
              <a:rPr kumimoji="1" lang="en-US" altLang="zh-CN" dirty="0">
                <a:latin typeface="微软雅黑" panose="020B0503020204020204" pitchFamily="34" charset="-122"/>
                <a:ea typeface="微软雅黑" panose="020B0503020204020204" pitchFamily="34" charset="-122"/>
              </a:rPr>
              <a:t>1</a:t>
            </a:r>
          </a:p>
        </p:txBody>
      </p:sp>
      <p:sp>
        <p:nvSpPr>
          <p:cNvPr id="14" name="Text Box 37"/>
          <p:cNvSpPr txBox="1">
            <a:spLocks noChangeArrowheads="1"/>
          </p:cNvSpPr>
          <p:nvPr/>
        </p:nvSpPr>
        <p:spPr bwMode="auto">
          <a:xfrm>
            <a:off x="8937395" y="2475088"/>
            <a:ext cx="1665753" cy="35093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anose="020B0503020204020204" pitchFamily="34" charset="-122"/>
                <a:ea typeface="微软雅黑" panose="020B0503020204020204" pitchFamily="34" charset="-122"/>
              </a:rPr>
              <a:t>频带</a:t>
            </a:r>
            <a:r>
              <a:rPr kumimoji="1" lang="zh-CN" altLang="en-US" sz="1865" dirty="0">
                <a:latin typeface="微软雅黑" panose="020B0503020204020204" pitchFamily="34" charset="-122"/>
                <a:ea typeface="微软雅黑" panose="020B0503020204020204" pitchFamily="34" charset="-122"/>
              </a:rPr>
              <a:t> </a:t>
            </a:r>
            <a:r>
              <a:rPr kumimoji="1" lang="en-US" altLang="zh-CN" sz="1865" dirty="0">
                <a:latin typeface="微软雅黑" panose="020B0503020204020204" pitchFamily="34" charset="-122"/>
                <a:ea typeface="微软雅黑" panose="020B0503020204020204" pitchFamily="34" charset="-122"/>
              </a:rPr>
              <a:t>2</a:t>
            </a:r>
          </a:p>
        </p:txBody>
      </p:sp>
      <p:sp>
        <p:nvSpPr>
          <p:cNvPr id="15" name="Text Box 39"/>
          <p:cNvSpPr txBox="1">
            <a:spLocks noChangeArrowheads="1"/>
          </p:cNvSpPr>
          <p:nvPr/>
        </p:nvSpPr>
        <p:spPr bwMode="auto">
          <a:xfrm>
            <a:off x="9052697" y="1911947"/>
            <a:ext cx="684687"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en-US" altLang="zh-CN" sz="1865" b="1" dirty="0">
                <a:latin typeface="微软雅黑" panose="020B0503020204020204" pitchFamily="34" charset="-122"/>
                <a:ea typeface="微软雅黑" panose="020B0503020204020204" pitchFamily="34" charset="-122"/>
                <a:sym typeface="Symbol" panose="05050102010706020507" pitchFamily="2" charset="2"/>
              </a:rPr>
              <a:t></a:t>
            </a:r>
            <a:endParaRPr kumimoji="1" lang="zh-CN" altLang="zh-CN" sz="1865" b="1" dirty="0">
              <a:latin typeface="微软雅黑" panose="020B0503020204020204" pitchFamily="34" charset="-122"/>
              <a:ea typeface="微软雅黑" panose="020B0503020204020204" pitchFamily="34" charset="-122"/>
              <a:sym typeface="Symbol" panose="05050102010706020507" pitchFamily="2" charset="2"/>
            </a:endParaRPr>
          </a:p>
        </p:txBody>
      </p:sp>
      <p:sp>
        <p:nvSpPr>
          <p:cNvPr id="16" name="Text Box 40"/>
          <p:cNvSpPr txBox="1">
            <a:spLocks noChangeArrowheads="1"/>
          </p:cNvSpPr>
          <p:nvPr/>
        </p:nvSpPr>
        <p:spPr bwMode="auto">
          <a:xfrm>
            <a:off x="8937395" y="1709794"/>
            <a:ext cx="1196219"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anose="020B0503020204020204" pitchFamily="34" charset="-122"/>
                <a:ea typeface="微软雅黑" panose="020B0503020204020204" pitchFamily="34" charset="-122"/>
              </a:rPr>
              <a:t>频带 </a:t>
            </a:r>
            <a:r>
              <a:rPr kumimoji="1" lang="en-US" altLang="zh-CN" dirty="0">
                <a:latin typeface="微软雅黑" panose="020B0503020204020204" pitchFamily="34" charset="-122"/>
                <a:ea typeface="微软雅黑" panose="020B0503020204020204" pitchFamily="34" charset="-122"/>
              </a:rPr>
              <a:t>n</a:t>
            </a:r>
          </a:p>
        </p:txBody>
      </p:sp>
      <p:sp>
        <p:nvSpPr>
          <p:cNvPr id="17" name="Rectangle 34"/>
          <p:cNvSpPr>
            <a:spLocks noChangeArrowheads="1"/>
          </p:cNvSpPr>
          <p:nvPr/>
        </p:nvSpPr>
        <p:spPr bwMode="auto">
          <a:xfrm>
            <a:off x="6960151" y="2267984"/>
            <a:ext cx="4622688" cy="238344"/>
          </a:xfrm>
          <a:prstGeom prst="rect">
            <a:avLst/>
          </a:prstGeom>
          <a:solidFill>
            <a:srgbClr val="00B050"/>
          </a:solidFill>
          <a:ln>
            <a:solidFill>
              <a:schemeClr val="tx1"/>
            </a:solidFill>
          </a:ln>
          <a:effec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18" name="Text Box 38"/>
          <p:cNvSpPr txBox="1">
            <a:spLocks noChangeArrowheads="1"/>
          </p:cNvSpPr>
          <p:nvPr/>
        </p:nvSpPr>
        <p:spPr bwMode="auto">
          <a:xfrm>
            <a:off x="8937395" y="2218235"/>
            <a:ext cx="1500380"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anose="020B0503020204020204" pitchFamily="34" charset="-122"/>
                <a:ea typeface="微软雅黑" panose="020B0503020204020204" pitchFamily="34" charset="-122"/>
              </a:rPr>
              <a:t>频带 </a:t>
            </a:r>
            <a:r>
              <a:rPr kumimoji="1" lang="en-US" altLang="zh-CN" dirty="0">
                <a:latin typeface="微软雅黑" panose="020B0503020204020204" pitchFamily="34" charset="-122"/>
                <a:ea typeface="微软雅黑" panose="020B0503020204020204" pitchFamily="34" charset="-122"/>
              </a:rPr>
              <a:t>3</a:t>
            </a:r>
          </a:p>
        </p:txBody>
      </p:sp>
      <p:cxnSp>
        <p:nvCxnSpPr>
          <p:cNvPr id="19" name="直接箭头连接符 18"/>
          <p:cNvCxnSpPr/>
          <p:nvPr/>
        </p:nvCxnSpPr>
        <p:spPr bwMode="auto">
          <a:xfrm>
            <a:off x="6954632" y="3125808"/>
            <a:ext cx="495740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Line 41"/>
          <p:cNvSpPr>
            <a:spLocks noChangeShapeType="1"/>
          </p:cNvSpPr>
          <p:nvPr/>
        </p:nvSpPr>
        <p:spPr bwMode="auto">
          <a:xfrm rot="16200000">
            <a:off x="6166845" y="2353519"/>
            <a:ext cx="1575573" cy="0"/>
          </a:xfrm>
          <a:prstGeom prst="line">
            <a:avLst/>
          </a:prstGeom>
          <a:noFill/>
          <a:ln w="28575">
            <a:solidFill>
              <a:schemeClr val="tx1"/>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21" name="矩形 20"/>
          <p:cNvSpPr/>
          <p:nvPr/>
        </p:nvSpPr>
        <p:spPr>
          <a:xfrm>
            <a:off x="8923026" y="3300553"/>
            <a:ext cx="1210588"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rPr>
              <a:t>频分复用</a:t>
            </a:r>
          </a:p>
        </p:txBody>
      </p:sp>
      <p:sp>
        <p:nvSpPr>
          <p:cNvPr id="23" name="矩形 22"/>
          <p:cNvSpPr/>
          <p:nvPr/>
        </p:nvSpPr>
        <p:spPr>
          <a:xfrm>
            <a:off x="6467348" y="6322387"/>
            <a:ext cx="7332531" cy="369332"/>
          </a:xfrm>
          <a:prstGeom prst="rect">
            <a:avLst/>
          </a:prstGeom>
        </p:spPr>
        <p:txBody>
          <a:bodyPr wrap="square">
            <a:spAutoFit/>
          </a:bodyPr>
          <a:lstStyle/>
          <a:p>
            <a:r>
              <a:rPr lang="en-US" altLang="zh-CN" b="1" dirty="0"/>
              <a:t>(a) </a:t>
            </a:r>
            <a:r>
              <a:rPr lang="zh-CN" altLang="en-US" b="1" dirty="0"/>
              <a:t>原始频带</a:t>
            </a:r>
            <a:r>
              <a:rPr lang="en-US" altLang="zh-CN" b="1" dirty="0"/>
              <a:t>  (b) </a:t>
            </a:r>
            <a:r>
              <a:rPr lang="zh-CN" altLang="en-US" b="1" dirty="0"/>
              <a:t>叠加到不同频率上的频带 </a:t>
            </a:r>
            <a:r>
              <a:rPr lang="en-US" altLang="zh-CN" b="1" dirty="0"/>
              <a:t> (c) </a:t>
            </a:r>
            <a:r>
              <a:rPr lang="zh-CN" altLang="en-US" b="1" dirty="0"/>
              <a:t>复用信道</a:t>
            </a:r>
            <a:endParaRPr lang="en-US" altLang="zh-CN" b="1" dirty="0"/>
          </a:p>
        </p:txBody>
      </p:sp>
      <p:grpSp>
        <p:nvGrpSpPr>
          <p:cNvPr id="196" name="组合 195"/>
          <p:cNvGrpSpPr/>
          <p:nvPr/>
        </p:nvGrpSpPr>
        <p:grpSpPr>
          <a:xfrm>
            <a:off x="6522152" y="3510838"/>
            <a:ext cx="5709176" cy="2794852"/>
            <a:chOff x="6964605" y="3530502"/>
            <a:chExt cx="6075431" cy="2794852"/>
          </a:xfrm>
        </p:grpSpPr>
        <p:grpSp>
          <p:nvGrpSpPr>
            <p:cNvPr id="94" name="组合 93"/>
            <p:cNvGrpSpPr/>
            <p:nvPr/>
          </p:nvGrpSpPr>
          <p:grpSpPr>
            <a:xfrm>
              <a:off x="6964605" y="3530502"/>
              <a:ext cx="5817274" cy="2794852"/>
              <a:chOff x="7222648" y="3503635"/>
              <a:chExt cx="6173848" cy="2794852"/>
            </a:xfrm>
          </p:grpSpPr>
          <p:grpSp>
            <p:nvGrpSpPr>
              <p:cNvPr id="63" name="组合 62"/>
              <p:cNvGrpSpPr/>
              <p:nvPr/>
            </p:nvGrpSpPr>
            <p:grpSpPr>
              <a:xfrm>
                <a:off x="7603615" y="3503635"/>
                <a:ext cx="1068351" cy="654416"/>
                <a:chOff x="7451730" y="3800726"/>
                <a:chExt cx="1220487" cy="740869"/>
              </a:xfrm>
            </p:grpSpPr>
            <p:grpSp>
              <p:nvGrpSpPr>
                <p:cNvPr id="61" name="组合 60"/>
                <p:cNvGrpSpPr/>
                <p:nvPr/>
              </p:nvGrpSpPr>
              <p:grpSpPr>
                <a:xfrm>
                  <a:off x="7451730" y="3926396"/>
                  <a:ext cx="1040076" cy="615199"/>
                  <a:chOff x="8012621" y="4138047"/>
                  <a:chExt cx="1040076" cy="615199"/>
                </a:xfrm>
              </p:grpSpPr>
              <p:sp>
                <p:nvSpPr>
                  <p:cNvPr id="52" name="任意多边形: 形状 51"/>
                  <p:cNvSpPr/>
                  <p:nvPr/>
                </p:nvSpPr>
                <p:spPr>
                  <a:xfrm>
                    <a:off x="8213207" y="4329943"/>
                    <a:ext cx="709819" cy="423303"/>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a:off x="8213207" y="4753246"/>
                    <a:ext cx="839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8213207" y="4138047"/>
                    <a:ext cx="0" cy="615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8213207" y="4329943"/>
                    <a:ext cx="938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012621" y="4213705"/>
                    <a:ext cx="178230" cy="246221"/>
                  </a:xfrm>
                  <a:prstGeom prst="rect">
                    <a:avLst/>
                  </a:prstGeom>
                  <a:noFill/>
                </p:spPr>
                <p:txBody>
                  <a:bodyPr wrap="square" rtlCol="0">
                    <a:spAutoFit/>
                  </a:bodyPr>
                  <a:lstStyle/>
                  <a:p>
                    <a:r>
                      <a:rPr lang="en-US" altLang="zh-CN" sz="1000" dirty="0"/>
                      <a:t>1</a:t>
                    </a:r>
                    <a:endParaRPr lang="zh-CN" altLang="en-US" sz="1000" dirty="0"/>
                  </a:p>
                </p:txBody>
              </p:sp>
            </p:grpSp>
            <p:sp>
              <p:nvSpPr>
                <p:cNvPr id="62" name="文本框 61"/>
                <p:cNvSpPr txBox="1"/>
                <p:nvPr/>
              </p:nvSpPr>
              <p:spPr>
                <a:xfrm>
                  <a:off x="7568886" y="3800726"/>
                  <a:ext cx="1103331" cy="247428"/>
                </a:xfrm>
                <a:prstGeom prst="rect">
                  <a:avLst/>
                </a:prstGeom>
                <a:noFill/>
              </p:spPr>
              <p:txBody>
                <a:bodyPr wrap="square" rtlCol="0">
                  <a:spAutoFit/>
                </a:bodyPr>
                <a:lstStyle/>
                <a:p>
                  <a:r>
                    <a:rPr lang="en-US" altLang="zh-CN" sz="1100" dirty="0"/>
                    <a:t>Channel 1</a:t>
                  </a:r>
                  <a:endParaRPr lang="zh-CN" altLang="en-US" sz="1100" dirty="0"/>
                </a:p>
              </p:txBody>
            </p:sp>
          </p:grpSp>
          <p:grpSp>
            <p:nvGrpSpPr>
              <p:cNvPr id="64" name="组合 63"/>
              <p:cNvGrpSpPr/>
              <p:nvPr/>
            </p:nvGrpSpPr>
            <p:grpSpPr>
              <a:xfrm>
                <a:off x="7603615" y="4262186"/>
                <a:ext cx="1068351" cy="648746"/>
                <a:chOff x="7451730" y="3800727"/>
                <a:chExt cx="1220487" cy="740868"/>
              </a:xfrm>
            </p:grpSpPr>
            <p:grpSp>
              <p:nvGrpSpPr>
                <p:cNvPr id="65" name="组合 64"/>
                <p:cNvGrpSpPr/>
                <p:nvPr/>
              </p:nvGrpSpPr>
              <p:grpSpPr>
                <a:xfrm>
                  <a:off x="7451730" y="3926396"/>
                  <a:ext cx="1040076" cy="615199"/>
                  <a:chOff x="8012621" y="4138047"/>
                  <a:chExt cx="1040076" cy="615199"/>
                </a:xfrm>
              </p:grpSpPr>
              <p:sp>
                <p:nvSpPr>
                  <p:cNvPr id="67" name="任意多边形: 形状 66"/>
                  <p:cNvSpPr/>
                  <p:nvPr/>
                </p:nvSpPr>
                <p:spPr>
                  <a:xfrm>
                    <a:off x="8213207" y="4329943"/>
                    <a:ext cx="709819" cy="423303"/>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8213207" y="4753246"/>
                    <a:ext cx="839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8213207" y="4138047"/>
                    <a:ext cx="0" cy="615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8213207" y="4329943"/>
                    <a:ext cx="938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8012621" y="4213705"/>
                    <a:ext cx="178230" cy="246221"/>
                  </a:xfrm>
                  <a:prstGeom prst="rect">
                    <a:avLst/>
                  </a:prstGeom>
                  <a:noFill/>
                </p:spPr>
                <p:txBody>
                  <a:bodyPr wrap="square" rtlCol="0">
                    <a:spAutoFit/>
                  </a:bodyPr>
                  <a:lstStyle/>
                  <a:p>
                    <a:r>
                      <a:rPr lang="en-US" altLang="zh-CN" sz="1000" dirty="0"/>
                      <a:t>1</a:t>
                    </a:r>
                    <a:endParaRPr lang="zh-CN" altLang="en-US" sz="1000" dirty="0"/>
                  </a:p>
                </p:txBody>
              </p:sp>
            </p:grpSp>
            <p:sp>
              <p:nvSpPr>
                <p:cNvPr id="66" name="文本框 65"/>
                <p:cNvSpPr txBox="1"/>
                <p:nvPr/>
              </p:nvSpPr>
              <p:spPr>
                <a:xfrm>
                  <a:off x="7568886" y="3800727"/>
                  <a:ext cx="1103331" cy="247428"/>
                </a:xfrm>
                <a:prstGeom prst="rect">
                  <a:avLst/>
                </a:prstGeom>
                <a:noFill/>
              </p:spPr>
              <p:txBody>
                <a:bodyPr wrap="square" rtlCol="0">
                  <a:spAutoFit/>
                </a:bodyPr>
                <a:lstStyle/>
                <a:p>
                  <a:r>
                    <a:rPr lang="en-US" altLang="zh-CN" sz="1100" dirty="0">
                      <a:cs typeface="Times New Roman" panose="02020603050405020304" pitchFamily="18" charset="0"/>
                    </a:rPr>
                    <a:t>Channel 2</a:t>
                  </a:r>
                  <a:endParaRPr lang="zh-CN" altLang="en-US" sz="1100" dirty="0">
                    <a:cs typeface="Times New Roman" panose="02020603050405020304" pitchFamily="18" charset="0"/>
                  </a:endParaRPr>
                </a:p>
              </p:txBody>
            </p:sp>
          </p:grpSp>
          <p:grpSp>
            <p:nvGrpSpPr>
              <p:cNvPr id="91" name="组合 90"/>
              <p:cNvGrpSpPr/>
              <p:nvPr/>
            </p:nvGrpSpPr>
            <p:grpSpPr>
              <a:xfrm>
                <a:off x="7603613" y="5015076"/>
                <a:ext cx="3525361" cy="845680"/>
                <a:chOff x="7603615" y="5193295"/>
                <a:chExt cx="4136868" cy="1017328"/>
              </a:xfrm>
            </p:grpSpPr>
            <p:grpSp>
              <p:nvGrpSpPr>
                <p:cNvPr id="88" name="组合 87"/>
                <p:cNvGrpSpPr/>
                <p:nvPr/>
              </p:nvGrpSpPr>
              <p:grpSpPr>
                <a:xfrm>
                  <a:off x="7603615" y="5193295"/>
                  <a:ext cx="1253666" cy="727059"/>
                  <a:chOff x="7603615" y="5193295"/>
                  <a:chExt cx="1253666" cy="727059"/>
                </a:xfrm>
              </p:grpSpPr>
              <p:grpSp>
                <p:nvGrpSpPr>
                  <p:cNvPr id="72" name="组合 71"/>
                  <p:cNvGrpSpPr/>
                  <p:nvPr/>
                </p:nvGrpSpPr>
                <p:grpSpPr>
                  <a:xfrm>
                    <a:off x="7603615" y="5193295"/>
                    <a:ext cx="1253666" cy="719973"/>
                    <a:chOff x="7451730" y="3800726"/>
                    <a:chExt cx="1220487" cy="740869"/>
                  </a:xfrm>
                </p:grpSpPr>
                <p:grpSp>
                  <p:nvGrpSpPr>
                    <p:cNvPr id="73" name="组合 72"/>
                    <p:cNvGrpSpPr/>
                    <p:nvPr/>
                  </p:nvGrpSpPr>
                  <p:grpSpPr>
                    <a:xfrm>
                      <a:off x="7451730" y="3926396"/>
                      <a:ext cx="1040076" cy="615199"/>
                      <a:chOff x="8012621" y="4138047"/>
                      <a:chExt cx="1040076" cy="615199"/>
                    </a:xfrm>
                  </p:grpSpPr>
                  <p:sp>
                    <p:nvSpPr>
                      <p:cNvPr id="75" name="任意多边形: 形状 74"/>
                      <p:cNvSpPr/>
                      <p:nvPr/>
                    </p:nvSpPr>
                    <p:spPr>
                      <a:xfrm>
                        <a:off x="8213207" y="4329943"/>
                        <a:ext cx="709819" cy="423303"/>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a:off x="8213207" y="4753246"/>
                        <a:ext cx="839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8213207" y="4138047"/>
                        <a:ext cx="0" cy="615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13207" y="4329943"/>
                        <a:ext cx="938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8012621" y="4213705"/>
                        <a:ext cx="178230" cy="246221"/>
                      </a:xfrm>
                      <a:prstGeom prst="rect">
                        <a:avLst/>
                      </a:prstGeom>
                      <a:noFill/>
                    </p:spPr>
                    <p:txBody>
                      <a:bodyPr wrap="square" rtlCol="0">
                        <a:spAutoFit/>
                      </a:bodyPr>
                      <a:lstStyle/>
                      <a:p>
                        <a:r>
                          <a:rPr lang="en-US" altLang="zh-CN" sz="1000" dirty="0"/>
                          <a:t>1</a:t>
                        </a:r>
                        <a:endParaRPr lang="zh-CN" altLang="en-US" sz="1000" dirty="0"/>
                      </a:p>
                    </p:txBody>
                  </p:sp>
                </p:grpSp>
                <p:sp>
                  <p:nvSpPr>
                    <p:cNvPr id="74" name="文本框 73"/>
                    <p:cNvSpPr txBox="1"/>
                    <p:nvPr/>
                  </p:nvSpPr>
                  <p:spPr>
                    <a:xfrm>
                      <a:off x="7568886" y="3800726"/>
                      <a:ext cx="1103331" cy="269202"/>
                    </a:xfrm>
                    <a:prstGeom prst="rect">
                      <a:avLst/>
                    </a:prstGeom>
                    <a:noFill/>
                  </p:spPr>
                  <p:txBody>
                    <a:bodyPr wrap="square" rtlCol="0">
                      <a:spAutoFit/>
                    </a:bodyPr>
                    <a:lstStyle/>
                    <a:p>
                      <a:r>
                        <a:rPr lang="en-US" altLang="zh-CN" sz="1100" dirty="0">
                          <a:cs typeface="Times New Roman" panose="02020603050405020304" pitchFamily="18" charset="0"/>
                        </a:rPr>
                        <a:t>Channel 3</a:t>
                      </a:r>
                      <a:endParaRPr lang="zh-CN" altLang="en-US" sz="1100" dirty="0">
                        <a:cs typeface="Times New Roman" panose="02020603050405020304" pitchFamily="18" charset="0"/>
                      </a:endParaRPr>
                    </a:p>
                  </p:txBody>
                </p:sp>
              </p:grpSp>
              <p:cxnSp>
                <p:nvCxnSpPr>
                  <p:cNvPr id="83" name="直接连接符 82"/>
                  <p:cNvCxnSpPr/>
                  <p:nvPr/>
                </p:nvCxnSpPr>
                <p:spPr>
                  <a:xfrm>
                    <a:off x="7880887" y="5861573"/>
                    <a:ext cx="0" cy="58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459487" y="5850280"/>
                    <a:ext cx="0" cy="58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文本框 88"/>
                <p:cNvSpPr txBox="1"/>
                <p:nvPr/>
              </p:nvSpPr>
              <p:spPr>
                <a:xfrm>
                  <a:off x="7700711" y="5863563"/>
                  <a:ext cx="535412" cy="314710"/>
                </a:xfrm>
                <a:prstGeom prst="rect">
                  <a:avLst/>
                </a:prstGeom>
                <a:noFill/>
              </p:spPr>
              <p:txBody>
                <a:bodyPr wrap="square" rtlCol="0">
                  <a:spAutoFit/>
                </a:bodyPr>
                <a:lstStyle/>
                <a:p>
                  <a:r>
                    <a:rPr lang="en-US" altLang="zh-CN" sz="1100" dirty="0"/>
                    <a:t>300</a:t>
                  </a:r>
                  <a:endParaRPr lang="zh-CN" altLang="en-US" sz="1100" dirty="0"/>
                </a:p>
              </p:txBody>
            </p:sp>
            <p:sp>
              <p:nvSpPr>
                <p:cNvPr id="90" name="文本框 89"/>
                <p:cNvSpPr txBox="1"/>
                <p:nvPr/>
              </p:nvSpPr>
              <p:spPr>
                <a:xfrm>
                  <a:off x="8236126" y="5864213"/>
                  <a:ext cx="616017" cy="314710"/>
                </a:xfrm>
                <a:prstGeom prst="rect">
                  <a:avLst/>
                </a:prstGeom>
                <a:noFill/>
              </p:spPr>
              <p:txBody>
                <a:bodyPr wrap="square" rtlCol="0">
                  <a:spAutoFit/>
                </a:bodyPr>
                <a:lstStyle/>
                <a:p>
                  <a:r>
                    <a:rPr lang="en-US" altLang="zh-CN" sz="1100" dirty="0"/>
                    <a:t>3100</a:t>
                  </a:r>
                  <a:endParaRPr lang="zh-CN" altLang="en-US" sz="1100" dirty="0"/>
                </a:p>
              </p:txBody>
            </p:sp>
            <p:sp>
              <p:nvSpPr>
                <p:cNvPr id="160" name="文本框 159"/>
                <p:cNvSpPr txBox="1"/>
                <p:nvPr/>
              </p:nvSpPr>
              <p:spPr>
                <a:xfrm>
                  <a:off x="9227691" y="5866205"/>
                  <a:ext cx="535412" cy="314709"/>
                </a:xfrm>
                <a:prstGeom prst="rect">
                  <a:avLst/>
                </a:prstGeom>
                <a:noFill/>
              </p:spPr>
              <p:txBody>
                <a:bodyPr wrap="square" rtlCol="0">
                  <a:spAutoFit/>
                </a:bodyPr>
                <a:lstStyle/>
                <a:p>
                  <a:r>
                    <a:rPr lang="en-US" altLang="zh-CN" sz="1100" dirty="0"/>
                    <a:t>60</a:t>
                  </a:r>
                  <a:endParaRPr lang="zh-CN" altLang="en-US" sz="1100" dirty="0"/>
                </a:p>
              </p:txBody>
            </p:sp>
            <p:sp>
              <p:nvSpPr>
                <p:cNvPr id="161" name="文本框 160"/>
                <p:cNvSpPr txBox="1"/>
                <p:nvPr/>
              </p:nvSpPr>
              <p:spPr>
                <a:xfrm>
                  <a:off x="9930538" y="5866205"/>
                  <a:ext cx="535412" cy="314709"/>
                </a:xfrm>
                <a:prstGeom prst="rect">
                  <a:avLst/>
                </a:prstGeom>
                <a:noFill/>
              </p:spPr>
              <p:txBody>
                <a:bodyPr wrap="square" rtlCol="0">
                  <a:spAutoFit/>
                </a:bodyPr>
                <a:lstStyle/>
                <a:p>
                  <a:r>
                    <a:rPr lang="en-US" altLang="zh-CN" sz="1100" dirty="0"/>
                    <a:t>64</a:t>
                  </a:r>
                  <a:endParaRPr lang="zh-CN" altLang="en-US" sz="1100" dirty="0"/>
                </a:p>
              </p:txBody>
            </p:sp>
            <p:sp>
              <p:nvSpPr>
                <p:cNvPr id="162" name="文本框 161"/>
                <p:cNvSpPr txBox="1"/>
                <p:nvPr/>
              </p:nvSpPr>
              <p:spPr>
                <a:xfrm>
                  <a:off x="10578473" y="5895914"/>
                  <a:ext cx="535412" cy="314709"/>
                </a:xfrm>
                <a:prstGeom prst="rect">
                  <a:avLst/>
                </a:prstGeom>
                <a:noFill/>
              </p:spPr>
              <p:txBody>
                <a:bodyPr wrap="square" rtlCol="0">
                  <a:spAutoFit/>
                </a:bodyPr>
                <a:lstStyle/>
                <a:p>
                  <a:r>
                    <a:rPr lang="en-US" altLang="zh-CN" sz="1100" dirty="0"/>
                    <a:t>68</a:t>
                  </a:r>
                  <a:endParaRPr lang="zh-CN" altLang="en-US" sz="1100" dirty="0"/>
                </a:p>
              </p:txBody>
            </p:sp>
            <p:sp>
              <p:nvSpPr>
                <p:cNvPr id="163" name="文本框 162"/>
                <p:cNvSpPr txBox="1"/>
                <p:nvPr/>
              </p:nvSpPr>
              <p:spPr>
                <a:xfrm>
                  <a:off x="11205071" y="5868332"/>
                  <a:ext cx="535412" cy="314709"/>
                </a:xfrm>
                <a:prstGeom prst="rect">
                  <a:avLst/>
                </a:prstGeom>
                <a:noFill/>
              </p:spPr>
              <p:txBody>
                <a:bodyPr wrap="square" rtlCol="0">
                  <a:spAutoFit/>
                </a:bodyPr>
                <a:lstStyle/>
                <a:p>
                  <a:r>
                    <a:rPr lang="en-US" altLang="zh-CN" sz="1100" dirty="0"/>
                    <a:t>72</a:t>
                  </a:r>
                  <a:endParaRPr lang="zh-CN" altLang="en-US" sz="1100" dirty="0"/>
                </a:p>
              </p:txBody>
            </p:sp>
          </p:grpSp>
          <p:sp>
            <p:nvSpPr>
              <p:cNvPr id="92" name="文本框 91"/>
              <p:cNvSpPr txBox="1"/>
              <p:nvPr/>
            </p:nvSpPr>
            <p:spPr>
              <a:xfrm rot="10800000">
                <a:off x="7222648" y="3943864"/>
                <a:ext cx="400110" cy="1597788"/>
              </a:xfrm>
              <a:prstGeom prst="rect">
                <a:avLst/>
              </a:prstGeom>
              <a:noFill/>
            </p:spPr>
            <p:txBody>
              <a:bodyPr vert="eaVert" wrap="square" rtlCol="0">
                <a:spAutoFit/>
              </a:bodyPr>
              <a:lstStyle/>
              <a:p>
                <a:r>
                  <a:rPr lang="en-US" altLang="zh-CN" sz="1400" dirty="0"/>
                  <a:t>Attenuation factor</a:t>
                </a:r>
                <a:endParaRPr lang="zh-CN" altLang="en-US" sz="1400" dirty="0"/>
              </a:p>
            </p:txBody>
          </p:sp>
          <p:sp>
            <p:nvSpPr>
              <p:cNvPr id="93" name="文本框 92"/>
              <p:cNvSpPr txBox="1"/>
              <p:nvPr/>
            </p:nvSpPr>
            <p:spPr>
              <a:xfrm>
                <a:off x="7527363" y="5813363"/>
                <a:ext cx="1382548" cy="461665"/>
              </a:xfrm>
              <a:prstGeom prst="rect">
                <a:avLst/>
              </a:prstGeom>
              <a:noFill/>
            </p:spPr>
            <p:txBody>
              <a:bodyPr wrap="square" rtlCol="0">
                <a:spAutoFit/>
              </a:bodyPr>
              <a:lstStyle/>
              <a:p>
                <a:r>
                  <a:rPr lang="en-US" altLang="zh-CN" sz="1200" dirty="0"/>
                  <a:t>Frequency (Hz)</a:t>
                </a:r>
              </a:p>
              <a:p>
                <a:pPr algn="ctr"/>
                <a:r>
                  <a:rPr lang="en-US" altLang="zh-CN" sz="1200" dirty="0"/>
                  <a:t>(a)</a:t>
                </a:r>
                <a:endParaRPr lang="zh-CN" altLang="en-US" sz="1200" dirty="0"/>
              </a:p>
            </p:txBody>
          </p:sp>
          <p:sp>
            <p:nvSpPr>
              <p:cNvPr id="164" name="文本框 163"/>
              <p:cNvSpPr txBox="1"/>
              <p:nvPr/>
            </p:nvSpPr>
            <p:spPr>
              <a:xfrm>
                <a:off x="9446660" y="5836822"/>
                <a:ext cx="1517798" cy="461665"/>
              </a:xfrm>
              <a:prstGeom prst="rect">
                <a:avLst/>
              </a:prstGeom>
              <a:noFill/>
            </p:spPr>
            <p:txBody>
              <a:bodyPr wrap="square" rtlCol="0">
                <a:spAutoFit/>
              </a:bodyPr>
              <a:lstStyle/>
              <a:p>
                <a:r>
                  <a:rPr lang="en-US" altLang="zh-CN" sz="1200" dirty="0"/>
                  <a:t>Frequency (kHz)</a:t>
                </a:r>
              </a:p>
              <a:p>
                <a:pPr algn="ctr"/>
                <a:r>
                  <a:rPr lang="en-US" altLang="zh-CN" sz="1200" dirty="0"/>
                  <a:t>(b)</a:t>
                </a:r>
                <a:endParaRPr lang="zh-CN" altLang="en-US" sz="1200" dirty="0"/>
              </a:p>
            </p:txBody>
          </p:sp>
          <p:sp>
            <p:nvSpPr>
              <p:cNvPr id="195" name="文本框 194"/>
              <p:cNvSpPr txBox="1"/>
              <p:nvPr/>
            </p:nvSpPr>
            <p:spPr>
              <a:xfrm>
                <a:off x="11831718" y="5108934"/>
                <a:ext cx="1564778" cy="461665"/>
              </a:xfrm>
              <a:prstGeom prst="rect">
                <a:avLst/>
              </a:prstGeom>
              <a:noFill/>
            </p:spPr>
            <p:txBody>
              <a:bodyPr wrap="square" rtlCol="0">
                <a:spAutoFit/>
              </a:bodyPr>
              <a:lstStyle/>
              <a:p>
                <a:r>
                  <a:rPr lang="en-US" altLang="zh-CN" sz="1200" dirty="0"/>
                  <a:t>Frequency (kHz)</a:t>
                </a:r>
              </a:p>
              <a:p>
                <a:pPr algn="ctr"/>
                <a:r>
                  <a:rPr lang="en-US" altLang="zh-CN" sz="1200" dirty="0"/>
                  <a:t>(c)</a:t>
                </a:r>
                <a:endParaRPr lang="zh-CN" altLang="en-US" sz="1200" dirty="0"/>
              </a:p>
            </p:txBody>
          </p:sp>
        </p:grpSp>
        <p:grpSp>
          <p:nvGrpSpPr>
            <p:cNvPr id="122" name="组合 121"/>
            <p:cNvGrpSpPr/>
            <p:nvPr/>
          </p:nvGrpSpPr>
          <p:grpSpPr>
            <a:xfrm>
              <a:off x="8481984" y="3669667"/>
              <a:ext cx="1948376" cy="721585"/>
              <a:chOff x="8481984" y="3669667"/>
              <a:chExt cx="1948376" cy="721585"/>
            </a:xfrm>
          </p:grpSpPr>
          <p:grpSp>
            <p:nvGrpSpPr>
              <p:cNvPr id="104" name="组合 103"/>
              <p:cNvGrpSpPr/>
              <p:nvPr/>
            </p:nvGrpSpPr>
            <p:grpSpPr>
              <a:xfrm>
                <a:off x="8481984" y="3669667"/>
                <a:ext cx="1948376" cy="721585"/>
                <a:chOff x="8481984" y="3669667"/>
                <a:chExt cx="1948376" cy="721585"/>
              </a:xfrm>
            </p:grpSpPr>
            <p:cxnSp>
              <p:nvCxnSpPr>
                <p:cNvPr id="96" name="直接连接符 95"/>
                <p:cNvCxnSpPr/>
                <p:nvPr/>
              </p:nvCxnSpPr>
              <p:spPr>
                <a:xfrm>
                  <a:off x="8534440" y="3669667"/>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8534440" y="4181298"/>
                  <a:ext cx="1895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8637926" y="4135168"/>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8481984" y="4019797"/>
                  <a:ext cx="425032" cy="371455"/>
                  <a:chOff x="8667961" y="4879950"/>
                  <a:chExt cx="425032" cy="371455"/>
                </a:xfrm>
              </p:grpSpPr>
              <p:sp>
                <p:nvSpPr>
                  <p:cNvPr id="100" name="文本框 99"/>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01" name="文本框 100"/>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grpSp>
          <p:sp>
            <p:nvSpPr>
              <p:cNvPr id="105" name="任意多边形: 形状 104"/>
              <p:cNvSpPr/>
              <p:nvPr/>
            </p:nvSpPr>
            <p:spPr>
              <a:xfrm>
                <a:off x="8809587" y="3814376"/>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8481984" y="4397939"/>
              <a:ext cx="1948376" cy="721585"/>
              <a:chOff x="8481984" y="3669667"/>
              <a:chExt cx="1948376" cy="721585"/>
            </a:xfrm>
          </p:grpSpPr>
          <p:grpSp>
            <p:nvGrpSpPr>
              <p:cNvPr id="124" name="组合 123"/>
              <p:cNvGrpSpPr/>
              <p:nvPr/>
            </p:nvGrpSpPr>
            <p:grpSpPr>
              <a:xfrm>
                <a:off x="8481984" y="3669667"/>
                <a:ext cx="1948376" cy="721585"/>
                <a:chOff x="8481984" y="3669667"/>
                <a:chExt cx="1948376" cy="721585"/>
              </a:xfrm>
            </p:grpSpPr>
            <p:cxnSp>
              <p:nvCxnSpPr>
                <p:cNvPr id="126" name="直接连接符 125"/>
                <p:cNvCxnSpPr/>
                <p:nvPr/>
              </p:nvCxnSpPr>
              <p:spPr>
                <a:xfrm>
                  <a:off x="8534440" y="3669667"/>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8534440" y="4181298"/>
                  <a:ext cx="1895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8637926" y="4135168"/>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nvGrpSpPr>
              <p:grpSpPr>
                <a:xfrm>
                  <a:off x="8481984" y="4019797"/>
                  <a:ext cx="425032" cy="371455"/>
                  <a:chOff x="8667961" y="4879950"/>
                  <a:chExt cx="425032" cy="371455"/>
                </a:xfrm>
              </p:grpSpPr>
              <p:sp>
                <p:nvSpPr>
                  <p:cNvPr id="130" name="文本框 129"/>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31" name="文本框 130"/>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grpSp>
          <p:sp>
            <p:nvSpPr>
              <p:cNvPr id="125" name="任意多边形: 形状 124"/>
              <p:cNvSpPr/>
              <p:nvPr/>
            </p:nvSpPr>
            <p:spPr>
              <a:xfrm>
                <a:off x="9313284" y="3814376"/>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2" name="组合 131"/>
            <p:cNvGrpSpPr/>
            <p:nvPr/>
          </p:nvGrpSpPr>
          <p:grpSpPr>
            <a:xfrm>
              <a:off x="8481984" y="5126211"/>
              <a:ext cx="1948376" cy="721585"/>
              <a:chOff x="8481984" y="3669667"/>
              <a:chExt cx="1948376" cy="721585"/>
            </a:xfrm>
          </p:grpSpPr>
          <p:grpSp>
            <p:nvGrpSpPr>
              <p:cNvPr id="133" name="组合 132"/>
              <p:cNvGrpSpPr/>
              <p:nvPr/>
            </p:nvGrpSpPr>
            <p:grpSpPr>
              <a:xfrm>
                <a:off x="8481984" y="3669667"/>
                <a:ext cx="1948376" cy="721585"/>
                <a:chOff x="8481984" y="3669667"/>
                <a:chExt cx="1948376" cy="721585"/>
              </a:xfrm>
            </p:grpSpPr>
            <p:cxnSp>
              <p:nvCxnSpPr>
                <p:cNvPr id="135" name="直接连接符 134"/>
                <p:cNvCxnSpPr/>
                <p:nvPr/>
              </p:nvCxnSpPr>
              <p:spPr>
                <a:xfrm>
                  <a:off x="8534440" y="3669667"/>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8534440" y="4181298"/>
                  <a:ext cx="1895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矩形 136"/>
                <p:cNvSpPr/>
                <p:nvPr/>
              </p:nvSpPr>
              <p:spPr>
                <a:xfrm>
                  <a:off x="8637926" y="4135168"/>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p:cNvGrpSpPr/>
                <p:nvPr/>
              </p:nvGrpSpPr>
              <p:grpSpPr>
                <a:xfrm>
                  <a:off x="8481984" y="4019797"/>
                  <a:ext cx="425032" cy="371455"/>
                  <a:chOff x="8667961" y="4879950"/>
                  <a:chExt cx="425032" cy="371455"/>
                </a:xfrm>
              </p:grpSpPr>
              <p:sp>
                <p:nvSpPr>
                  <p:cNvPr id="139" name="文本框 138"/>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40" name="文本框 139"/>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grpSp>
          <p:sp>
            <p:nvSpPr>
              <p:cNvPr id="134" name="任意多边形: 形状 133"/>
              <p:cNvSpPr/>
              <p:nvPr/>
            </p:nvSpPr>
            <p:spPr>
              <a:xfrm>
                <a:off x="9801477" y="3814376"/>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2" name="直接连接符 141"/>
            <p:cNvCxnSpPr/>
            <p:nvPr/>
          </p:nvCxnSpPr>
          <p:spPr>
            <a:xfrm>
              <a:off x="8796218" y="4119306"/>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8778139" y="5581307"/>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9317994" y="5570973"/>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9842348" y="5576141"/>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374456" y="5573561"/>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10855708" y="4397939"/>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0855708" y="4909570"/>
              <a:ext cx="2131872" cy="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矩形 169"/>
            <p:cNvSpPr/>
            <p:nvPr/>
          </p:nvSpPr>
          <p:spPr>
            <a:xfrm>
              <a:off x="10959194" y="4863440"/>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1" name="组合 170"/>
            <p:cNvGrpSpPr/>
            <p:nvPr/>
          </p:nvGrpSpPr>
          <p:grpSpPr>
            <a:xfrm>
              <a:off x="10803252" y="4748069"/>
              <a:ext cx="425032" cy="371455"/>
              <a:chOff x="8667961" y="4879950"/>
              <a:chExt cx="425032" cy="371455"/>
            </a:xfrm>
          </p:grpSpPr>
          <p:sp>
            <p:nvSpPr>
              <p:cNvPr id="172" name="文本框 171"/>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73" name="文本框 172"/>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sp>
          <p:nvSpPr>
            <p:cNvPr id="167" name="任意多边形: 形状 166"/>
            <p:cNvSpPr/>
            <p:nvPr/>
          </p:nvSpPr>
          <p:spPr>
            <a:xfrm>
              <a:off x="11130855" y="4542648"/>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p:cNvSpPr/>
            <p:nvPr/>
          </p:nvSpPr>
          <p:spPr>
            <a:xfrm>
              <a:off x="11650948" y="4572001"/>
              <a:ext cx="585453" cy="341036"/>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任意多边形: 形状 174"/>
            <p:cNvSpPr/>
            <p:nvPr/>
          </p:nvSpPr>
          <p:spPr>
            <a:xfrm>
              <a:off x="12183054" y="4577170"/>
              <a:ext cx="585453" cy="341036"/>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7" name="直接连接符 176"/>
            <p:cNvCxnSpPr/>
            <p:nvPr/>
          </p:nvCxnSpPr>
          <p:spPr>
            <a:xfrm>
              <a:off x="11118390" y="4845139"/>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2781880" y="4850308"/>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9" name="文本框 178"/>
            <p:cNvSpPr txBox="1"/>
            <p:nvPr/>
          </p:nvSpPr>
          <p:spPr>
            <a:xfrm>
              <a:off x="10972792" y="4864018"/>
              <a:ext cx="429916" cy="261610"/>
            </a:xfrm>
            <a:prstGeom prst="rect">
              <a:avLst/>
            </a:prstGeom>
            <a:noFill/>
          </p:spPr>
          <p:txBody>
            <a:bodyPr wrap="square" rtlCol="0">
              <a:spAutoFit/>
            </a:bodyPr>
            <a:lstStyle/>
            <a:p>
              <a:r>
                <a:rPr lang="en-US" altLang="zh-CN" sz="1100" dirty="0"/>
                <a:t>60</a:t>
              </a:r>
              <a:endParaRPr lang="zh-CN" altLang="en-US" sz="1100" dirty="0"/>
            </a:p>
          </p:txBody>
        </p:sp>
        <p:sp>
          <p:nvSpPr>
            <p:cNvPr id="180" name="文本框 179"/>
            <p:cNvSpPr txBox="1"/>
            <p:nvPr/>
          </p:nvSpPr>
          <p:spPr>
            <a:xfrm>
              <a:off x="11527646" y="4884236"/>
              <a:ext cx="429916" cy="261610"/>
            </a:xfrm>
            <a:prstGeom prst="rect">
              <a:avLst/>
            </a:prstGeom>
            <a:noFill/>
          </p:spPr>
          <p:txBody>
            <a:bodyPr wrap="square" rtlCol="0">
              <a:spAutoFit/>
            </a:bodyPr>
            <a:lstStyle/>
            <a:p>
              <a:r>
                <a:rPr lang="en-US" altLang="zh-CN" sz="1100" dirty="0"/>
                <a:t>64</a:t>
              </a:r>
              <a:endParaRPr lang="zh-CN" altLang="en-US" sz="1100" dirty="0"/>
            </a:p>
          </p:txBody>
        </p:sp>
        <p:sp>
          <p:nvSpPr>
            <p:cNvPr id="181" name="文本框 180"/>
            <p:cNvSpPr txBox="1"/>
            <p:nvPr/>
          </p:nvSpPr>
          <p:spPr>
            <a:xfrm>
              <a:off x="12068338" y="4878984"/>
              <a:ext cx="429916" cy="261610"/>
            </a:xfrm>
            <a:prstGeom prst="rect">
              <a:avLst/>
            </a:prstGeom>
            <a:noFill/>
          </p:spPr>
          <p:txBody>
            <a:bodyPr wrap="square" rtlCol="0">
              <a:spAutoFit/>
            </a:bodyPr>
            <a:lstStyle/>
            <a:p>
              <a:r>
                <a:rPr lang="en-US" altLang="zh-CN" sz="1100" dirty="0"/>
                <a:t>68</a:t>
              </a:r>
              <a:endParaRPr lang="zh-CN" altLang="en-US" sz="1100" dirty="0"/>
            </a:p>
          </p:txBody>
        </p:sp>
        <p:sp>
          <p:nvSpPr>
            <p:cNvPr id="182" name="文本框 181"/>
            <p:cNvSpPr txBox="1"/>
            <p:nvPr/>
          </p:nvSpPr>
          <p:spPr>
            <a:xfrm>
              <a:off x="12610120" y="4879923"/>
              <a:ext cx="429916" cy="261610"/>
            </a:xfrm>
            <a:prstGeom prst="rect">
              <a:avLst/>
            </a:prstGeom>
            <a:noFill/>
          </p:spPr>
          <p:txBody>
            <a:bodyPr wrap="square" rtlCol="0">
              <a:spAutoFit/>
            </a:bodyPr>
            <a:lstStyle/>
            <a:p>
              <a:r>
                <a:rPr lang="en-US" altLang="zh-CN" sz="1100" dirty="0"/>
                <a:t>72</a:t>
              </a:r>
              <a:endParaRPr lang="zh-CN" altLang="en-US" sz="1100" dirty="0"/>
            </a:p>
          </p:txBody>
        </p:sp>
        <p:sp>
          <p:nvSpPr>
            <p:cNvPr id="183" name="文本框 182"/>
            <p:cNvSpPr txBox="1"/>
            <p:nvPr/>
          </p:nvSpPr>
          <p:spPr>
            <a:xfrm>
              <a:off x="11024434" y="4232994"/>
              <a:ext cx="910019" cy="218555"/>
            </a:xfrm>
            <a:prstGeom prst="rect">
              <a:avLst/>
            </a:prstGeom>
            <a:noFill/>
          </p:spPr>
          <p:txBody>
            <a:bodyPr wrap="square" rtlCol="0">
              <a:spAutoFit/>
            </a:bodyPr>
            <a:lstStyle/>
            <a:p>
              <a:r>
                <a:rPr lang="en-US" altLang="zh-CN" sz="1100" dirty="0"/>
                <a:t>Channel 1</a:t>
              </a:r>
              <a:endParaRPr lang="zh-CN" altLang="en-US" sz="1100" dirty="0"/>
            </a:p>
          </p:txBody>
        </p:sp>
        <p:sp>
          <p:nvSpPr>
            <p:cNvPr id="184" name="文本框 183"/>
            <p:cNvSpPr txBox="1"/>
            <p:nvPr/>
          </p:nvSpPr>
          <p:spPr>
            <a:xfrm>
              <a:off x="12078096" y="4271739"/>
              <a:ext cx="910019" cy="261610"/>
            </a:xfrm>
            <a:prstGeom prst="rect">
              <a:avLst/>
            </a:prstGeom>
            <a:noFill/>
          </p:spPr>
          <p:txBody>
            <a:bodyPr wrap="square" rtlCol="0">
              <a:spAutoFit/>
            </a:bodyPr>
            <a:lstStyle/>
            <a:p>
              <a:r>
                <a:rPr lang="en-US" altLang="zh-CN" sz="1100" dirty="0"/>
                <a:t>Channel 3</a:t>
              </a:r>
              <a:endParaRPr lang="zh-CN" altLang="en-US" sz="1100" dirty="0"/>
            </a:p>
          </p:txBody>
        </p:sp>
        <p:sp>
          <p:nvSpPr>
            <p:cNvPr id="186" name="文本框 185"/>
            <p:cNvSpPr txBox="1"/>
            <p:nvPr/>
          </p:nvSpPr>
          <p:spPr>
            <a:xfrm>
              <a:off x="11542907" y="3987431"/>
              <a:ext cx="910019" cy="261610"/>
            </a:xfrm>
            <a:prstGeom prst="rect">
              <a:avLst/>
            </a:prstGeom>
            <a:noFill/>
          </p:spPr>
          <p:txBody>
            <a:bodyPr wrap="square" rtlCol="0">
              <a:spAutoFit/>
            </a:bodyPr>
            <a:lstStyle/>
            <a:p>
              <a:r>
                <a:rPr lang="en-US" altLang="zh-CN" sz="1100" dirty="0"/>
                <a:t>Channel 2</a:t>
              </a:r>
              <a:endParaRPr lang="zh-CN" altLang="en-US" sz="1100" dirty="0"/>
            </a:p>
          </p:txBody>
        </p:sp>
        <p:cxnSp>
          <p:nvCxnSpPr>
            <p:cNvPr id="188" name="直接箭头连接符 187"/>
            <p:cNvCxnSpPr/>
            <p:nvPr/>
          </p:nvCxnSpPr>
          <p:spPr>
            <a:xfrm>
              <a:off x="8142547" y="3970731"/>
              <a:ext cx="30056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a:off x="8142547" y="4687109"/>
              <a:ext cx="30056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8142547" y="5403487"/>
              <a:ext cx="300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1" name="任意多边形: 形状 190"/>
            <p:cNvSpPr/>
            <p:nvPr/>
          </p:nvSpPr>
          <p:spPr>
            <a:xfrm>
              <a:off x="10484603" y="3719593"/>
              <a:ext cx="348712" cy="836909"/>
            </a:xfrm>
            <a:custGeom>
              <a:avLst/>
              <a:gdLst>
                <a:gd name="connsiteX0" fmla="*/ 0 w 348712"/>
                <a:gd name="connsiteY0" fmla="*/ 0 h 836909"/>
                <a:gd name="connsiteX1" fmla="*/ 185980 w 348712"/>
                <a:gd name="connsiteY1" fmla="*/ 286719 h 836909"/>
                <a:gd name="connsiteX2" fmla="*/ 232475 w 348712"/>
                <a:gd name="connsiteY2" fmla="*/ 689675 h 836909"/>
                <a:gd name="connsiteX3" fmla="*/ 348712 w 34871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348712" h="836909">
                  <a:moveTo>
                    <a:pt x="0" y="0"/>
                  </a:moveTo>
                  <a:cubicBezTo>
                    <a:pt x="73617" y="85886"/>
                    <a:pt x="147234" y="171773"/>
                    <a:pt x="185980" y="286719"/>
                  </a:cubicBezTo>
                  <a:cubicBezTo>
                    <a:pt x="224726" y="401665"/>
                    <a:pt x="205353" y="597977"/>
                    <a:pt x="232475" y="689675"/>
                  </a:cubicBezTo>
                  <a:cubicBezTo>
                    <a:pt x="259597" y="781373"/>
                    <a:pt x="304154" y="809141"/>
                    <a:pt x="348712" y="836909"/>
                  </a:cubicBezTo>
                </a:path>
              </a:pathLst>
            </a:custGeom>
            <a:noFill/>
            <a:ln w="3175">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p:cNvSpPr/>
            <p:nvPr/>
          </p:nvSpPr>
          <p:spPr>
            <a:xfrm flipV="1">
              <a:off x="10490305" y="4707974"/>
              <a:ext cx="348712" cy="933581"/>
            </a:xfrm>
            <a:custGeom>
              <a:avLst/>
              <a:gdLst>
                <a:gd name="connsiteX0" fmla="*/ 0 w 348712"/>
                <a:gd name="connsiteY0" fmla="*/ 0 h 836909"/>
                <a:gd name="connsiteX1" fmla="*/ 185980 w 348712"/>
                <a:gd name="connsiteY1" fmla="*/ 286719 h 836909"/>
                <a:gd name="connsiteX2" fmla="*/ 232475 w 348712"/>
                <a:gd name="connsiteY2" fmla="*/ 689675 h 836909"/>
                <a:gd name="connsiteX3" fmla="*/ 348712 w 34871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348712" h="836909">
                  <a:moveTo>
                    <a:pt x="0" y="0"/>
                  </a:moveTo>
                  <a:cubicBezTo>
                    <a:pt x="73617" y="85886"/>
                    <a:pt x="147234" y="171773"/>
                    <a:pt x="185980" y="286719"/>
                  </a:cubicBezTo>
                  <a:cubicBezTo>
                    <a:pt x="224726" y="401665"/>
                    <a:pt x="205353" y="597977"/>
                    <a:pt x="232475" y="689675"/>
                  </a:cubicBezTo>
                  <a:cubicBezTo>
                    <a:pt x="259597" y="781373"/>
                    <a:pt x="304154" y="809141"/>
                    <a:pt x="348712" y="836909"/>
                  </a:cubicBezTo>
                </a:path>
              </a:pathLst>
            </a:custGeom>
            <a:noFill/>
            <a:ln w="3175">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4" name="直接箭头连接符 193"/>
            <p:cNvCxnSpPr/>
            <p:nvPr/>
          </p:nvCxnSpPr>
          <p:spPr>
            <a:xfrm>
              <a:off x="10538448" y="4634457"/>
              <a:ext cx="30056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9" name="文本框 118"/>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时分复用</a:t>
            </a:r>
            <a:r>
              <a:rPr lang="en-US" altLang="zh-CN" dirty="0">
                <a:latin typeface="微软雅黑" panose="020B0503020204020204" pitchFamily="34" charset="-122"/>
                <a:ea typeface="微软雅黑" panose="020B0503020204020204" pitchFamily="34" charset="-122"/>
              </a:rPr>
              <a:t>(TDM)</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538987" y="1244212"/>
            <a:ext cx="11530475" cy="4586694"/>
          </a:xfrm>
        </p:spPr>
        <p:txBody>
          <a:bodyPr>
            <a:noAutofit/>
          </a:bodyPr>
          <a:lstStyle/>
          <a:p>
            <a:pPr eaLnBrk="0" hangingPunct="0">
              <a:lnSpc>
                <a:spcPts val="3100"/>
              </a:lnSpc>
            </a:pPr>
            <a:r>
              <a:rPr lang="zh-CN" altLang="en-US" sz="2000" dirty="0">
                <a:solidFill>
                  <a:srgbClr val="C00000"/>
                </a:solidFill>
                <a:latin typeface="微软雅黑" panose="020B0503020204020204" pitchFamily="34" charset="-122"/>
                <a:ea typeface="微软雅黑" panose="020B0503020204020204" pitchFamily="34" charset="-122"/>
              </a:rPr>
              <a:t>时分复用</a:t>
            </a:r>
            <a:r>
              <a:rPr lang="en-US" altLang="zh-CN" sz="2000" dirty="0">
                <a:solidFill>
                  <a:srgbClr val="C00000"/>
                </a:solidFill>
                <a:latin typeface="微软雅黑" panose="020B0503020204020204" pitchFamily="34" charset="-122"/>
                <a:ea typeface="微软雅黑" panose="020B0503020204020204" pitchFamily="34" charset="-122"/>
              </a:rPr>
              <a:t>(</a:t>
            </a:r>
            <a:r>
              <a:rPr lang="en-US" altLang="zh-CN" sz="2000" dirty="0"/>
              <a:t>Time Division Multiplexing, TDM)</a:t>
            </a:r>
            <a:r>
              <a:rPr lang="zh-CN" altLang="en-US" sz="2000" dirty="0">
                <a:latin typeface="微软雅黑" panose="020B0503020204020204" pitchFamily="34" charset="-122"/>
                <a:ea typeface="微软雅黑" panose="020B0503020204020204" pitchFamily="34" charset="-122"/>
              </a:rPr>
              <a:t> 将时间划分为一段段等长的</a:t>
            </a:r>
            <a:r>
              <a:rPr lang="zh-CN" altLang="en-US" sz="2000" dirty="0">
                <a:solidFill>
                  <a:srgbClr val="C00000"/>
                </a:solidFill>
                <a:latin typeface="微软雅黑" panose="020B0503020204020204" pitchFamily="34" charset="-122"/>
                <a:ea typeface="微软雅黑" panose="020B0503020204020204" pitchFamily="34" charset="-122"/>
              </a:rPr>
              <a:t>时分复用帧</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TDM</a:t>
            </a:r>
            <a:r>
              <a:rPr lang="zh-CN" altLang="en-US" sz="2000" dirty="0">
                <a:latin typeface="微软雅黑" panose="020B0503020204020204" pitchFamily="34" charset="-122"/>
                <a:ea typeface="微软雅黑" panose="020B0503020204020204" pitchFamily="34" charset="-122"/>
              </a:rPr>
              <a:t>帧）</a:t>
            </a:r>
            <a:endParaRPr lang="en-US" altLang="zh-CN" sz="2000" dirty="0">
              <a:latin typeface="微软雅黑" panose="020B0503020204020204" pitchFamily="34" charset="-122"/>
              <a:ea typeface="微软雅黑" panose="020B0503020204020204" pitchFamily="34" charset="-122"/>
            </a:endParaRPr>
          </a:p>
          <a:p>
            <a:pPr eaLnBrk="0" hangingPunct="0">
              <a:lnSpc>
                <a:spcPts val="3100"/>
              </a:lnSpc>
            </a:pPr>
            <a:r>
              <a:rPr lang="zh-CN" altLang="en-US" sz="2000" dirty="0">
                <a:latin typeface="微软雅黑" panose="020B0503020204020204" pitchFamily="34" charset="-122"/>
                <a:ea typeface="微软雅黑" panose="020B0503020204020204" pitchFamily="34" charset="-122"/>
              </a:rPr>
              <a:t>每一个时分复用的用户在每一个 </a:t>
            </a:r>
            <a:r>
              <a:rPr lang="en-US" altLang="zh-CN" sz="2000" dirty="0">
                <a:latin typeface="微软雅黑" panose="020B0503020204020204" pitchFamily="34" charset="-122"/>
                <a:ea typeface="微软雅黑" panose="020B0503020204020204" pitchFamily="34" charset="-122"/>
              </a:rPr>
              <a:t>TDM </a:t>
            </a:r>
            <a:r>
              <a:rPr lang="zh-CN" altLang="en-US" sz="2000" dirty="0">
                <a:latin typeface="微软雅黑" panose="020B0503020204020204" pitchFamily="34" charset="-122"/>
                <a:ea typeface="微软雅黑" panose="020B0503020204020204" pitchFamily="34" charset="-122"/>
              </a:rPr>
              <a:t>帧中占用固定序号的时隙</a:t>
            </a:r>
          </a:p>
          <a:p>
            <a:pPr eaLnBrk="0" hangingPunct="0">
              <a:lnSpc>
                <a:spcPts val="3100"/>
              </a:lnSpc>
            </a:pPr>
            <a:r>
              <a:rPr lang="zh-CN" altLang="en-US" sz="2000" dirty="0">
                <a:latin typeface="微软雅黑" panose="020B0503020204020204" pitchFamily="34" charset="-122"/>
                <a:ea typeface="微软雅黑" panose="020B0503020204020204" pitchFamily="34" charset="-122"/>
              </a:rPr>
              <a:t>每一个用户所占用的时隙是</a:t>
            </a:r>
            <a:r>
              <a:rPr lang="zh-CN" altLang="en-US" sz="2000" dirty="0">
                <a:solidFill>
                  <a:srgbClr val="C00000"/>
                </a:solidFill>
                <a:latin typeface="微软雅黑" panose="020B0503020204020204" pitchFamily="34" charset="-122"/>
                <a:ea typeface="微软雅黑" panose="020B0503020204020204" pitchFamily="34" charset="-122"/>
              </a:rPr>
              <a:t>周期性地出现</a:t>
            </a:r>
            <a:r>
              <a:rPr lang="zh-CN" altLang="en-US" sz="2000" dirty="0">
                <a:latin typeface="微软雅黑" panose="020B0503020204020204" pitchFamily="34" charset="-122"/>
                <a:ea typeface="微软雅黑" panose="020B0503020204020204" pitchFamily="34" charset="-122"/>
              </a:rPr>
              <a:t>（其周期就是</a:t>
            </a:r>
            <a:r>
              <a:rPr lang="en-US" altLang="zh-CN" sz="2000" dirty="0">
                <a:latin typeface="微软雅黑" panose="020B0503020204020204" pitchFamily="34" charset="-122"/>
                <a:ea typeface="微软雅黑" panose="020B0503020204020204" pitchFamily="34" charset="-122"/>
              </a:rPr>
              <a:t>TDM</a:t>
            </a:r>
            <a:r>
              <a:rPr lang="zh-CN" altLang="en-US" sz="2000" dirty="0">
                <a:latin typeface="微软雅黑" panose="020B0503020204020204" pitchFamily="34" charset="-122"/>
                <a:ea typeface="微软雅黑" panose="020B0503020204020204" pitchFamily="34" charset="-122"/>
              </a:rPr>
              <a:t>帧的长度）的。</a:t>
            </a:r>
          </a:p>
          <a:p>
            <a:pPr eaLnBrk="0" hangingPunct="0">
              <a:lnSpc>
                <a:spcPts val="3100"/>
              </a:lnSpc>
            </a:pPr>
            <a:r>
              <a:rPr lang="en-US" altLang="zh-CN" sz="2000" dirty="0">
                <a:latin typeface="微软雅黑" panose="020B0503020204020204" pitchFamily="34" charset="-122"/>
                <a:ea typeface="微软雅黑" panose="020B0503020204020204" pitchFamily="34" charset="-122"/>
              </a:rPr>
              <a:t>TDM </a:t>
            </a:r>
            <a:r>
              <a:rPr lang="zh-CN" altLang="en-US" sz="2000" dirty="0">
                <a:latin typeface="微软雅黑" panose="020B0503020204020204" pitchFamily="34" charset="-122"/>
                <a:ea typeface="微软雅黑" panose="020B0503020204020204" pitchFamily="34" charset="-122"/>
              </a:rPr>
              <a:t>信号也称为</a:t>
            </a:r>
            <a:r>
              <a:rPr lang="zh-CN" altLang="en-US" sz="2000" dirty="0">
                <a:solidFill>
                  <a:srgbClr val="C00000"/>
                </a:solidFill>
                <a:latin typeface="微软雅黑" panose="020B0503020204020204" pitchFamily="34" charset="-122"/>
                <a:ea typeface="微软雅黑" panose="020B0503020204020204" pitchFamily="34" charset="-122"/>
              </a:rPr>
              <a:t>等时</a:t>
            </a:r>
            <a:r>
              <a:rPr lang="zh-CN" altLang="en-US" sz="2000" dirty="0">
                <a:solidFill>
                  <a:srgbClr val="7030A0"/>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(isochronous) </a:t>
            </a:r>
            <a:r>
              <a:rPr lang="zh-CN" altLang="en-US" sz="2000" dirty="0">
                <a:latin typeface="微软雅黑" panose="020B0503020204020204" pitchFamily="34" charset="-122"/>
                <a:ea typeface="微软雅黑" panose="020B0503020204020204" pitchFamily="34" charset="-122"/>
              </a:rPr>
              <a:t>信号。</a:t>
            </a:r>
          </a:p>
          <a:p>
            <a:pPr eaLnBrk="0" hangingPunct="0">
              <a:lnSpc>
                <a:spcPts val="3100"/>
              </a:lnSpc>
            </a:pPr>
            <a:r>
              <a:rPr lang="zh-CN" altLang="en-US" sz="2000" dirty="0">
                <a:latin typeface="微软雅黑" panose="020B0503020204020204" pitchFamily="34" charset="-122"/>
                <a:ea typeface="微软雅黑" panose="020B0503020204020204" pitchFamily="34" charset="-122"/>
              </a:rPr>
              <a:t>时分复用的所有用户</a:t>
            </a:r>
            <a:r>
              <a:rPr lang="zh-CN" altLang="en-US" sz="2000" dirty="0">
                <a:solidFill>
                  <a:srgbClr val="C00000"/>
                </a:solidFill>
                <a:latin typeface="微软雅黑" panose="020B0503020204020204" pitchFamily="34" charset="-122"/>
                <a:ea typeface="微软雅黑" panose="020B0503020204020204" pitchFamily="34" charset="-122"/>
              </a:rPr>
              <a:t>在不同的时间</a:t>
            </a:r>
            <a:r>
              <a:rPr lang="zh-CN" altLang="en-US" sz="2000" dirty="0">
                <a:latin typeface="微软雅黑" panose="020B0503020204020204" pitchFamily="34" charset="-122"/>
                <a:ea typeface="微软雅黑" panose="020B0503020204020204" pitchFamily="34" charset="-122"/>
              </a:rPr>
              <a:t>占用</a:t>
            </a:r>
            <a:r>
              <a:rPr lang="zh-CN" altLang="en-US" sz="2000" dirty="0">
                <a:solidFill>
                  <a:srgbClr val="C00000"/>
                </a:solidFill>
                <a:latin typeface="微软雅黑" panose="020B0503020204020204" pitchFamily="34" charset="-122"/>
                <a:ea typeface="微软雅黑" panose="020B0503020204020204" pitchFamily="34" charset="-122"/>
              </a:rPr>
              <a:t>同样的频带宽度</a:t>
            </a:r>
            <a:endParaRPr lang="zh-CN" altLang="en-US" sz="2000" dirty="0">
              <a:latin typeface="微软雅黑" panose="020B0503020204020204" pitchFamily="34" charset="-122"/>
              <a:ea typeface="微软雅黑" panose="020B0503020204020204" pitchFamily="34" charset="-122"/>
            </a:endParaRPr>
          </a:p>
          <a:p>
            <a:endParaRPr lang="zh-CN" altLang="en-US" sz="20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116</a:t>
            </a:fld>
            <a:endParaRPr kumimoji="1" lang="zh-CN" altLang="en-US" dirty="0"/>
          </a:p>
        </p:txBody>
      </p:sp>
      <p:grpSp>
        <p:nvGrpSpPr>
          <p:cNvPr id="58" name="组合 57"/>
          <p:cNvGrpSpPr/>
          <p:nvPr/>
        </p:nvGrpSpPr>
        <p:grpSpPr>
          <a:xfrm>
            <a:off x="748616" y="3560398"/>
            <a:ext cx="10830444" cy="2939451"/>
            <a:chOff x="260343" y="3578384"/>
            <a:chExt cx="10830444" cy="2815740"/>
          </a:xfrm>
        </p:grpSpPr>
        <p:sp>
          <p:nvSpPr>
            <p:cNvPr id="7" name="圆角矩形 4"/>
            <p:cNvSpPr/>
            <p:nvPr/>
          </p:nvSpPr>
          <p:spPr>
            <a:xfrm>
              <a:off x="260343" y="3578384"/>
              <a:ext cx="10830444" cy="2807545"/>
            </a:xfrm>
            <a:prstGeom prst="roundRect">
              <a:avLst>
                <a:gd name="adj" fmla="val 7870"/>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8" name="Line 3"/>
            <p:cNvSpPr>
              <a:spLocks noChangeShapeType="1"/>
            </p:cNvSpPr>
            <p:nvPr/>
          </p:nvSpPr>
          <p:spPr bwMode="auto">
            <a:xfrm flipV="1">
              <a:off x="1363612" y="6197584"/>
              <a:ext cx="8773218" cy="834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9" name="Text Box 4"/>
            <p:cNvSpPr txBox="1">
              <a:spLocks noChangeArrowheads="1"/>
            </p:cNvSpPr>
            <p:nvPr/>
          </p:nvSpPr>
          <p:spPr bwMode="auto">
            <a:xfrm>
              <a:off x="635883" y="3943488"/>
              <a:ext cx="719924"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865" dirty="0">
                  <a:latin typeface="微软雅黑" panose="020B0503020204020204" pitchFamily="34" charset="-122"/>
                  <a:ea typeface="微软雅黑" panose="020B0503020204020204" pitchFamily="34" charset="-122"/>
                </a:rPr>
                <a:t>频率</a:t>
              </a:r>
            </a:p>
          </p:txBody>
        </p:sp>
        <p:sp>
          <p:nvSpPr>
            <p:cNvPr id="10" name="Text Box 5"/>
            <p:cNvSpPr txBox="1">
              <a:spLocks noChangeArrowheads="1"/>
            </p:cNvSpPr>
            <p:nvPr/>
          </p:nvSpPr>
          <p:spPr bwMode="auto">
            <a:xfrm>
              <a:off x="10136831" y="6043194"/>
              <a:ext cx="719924"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865" dirty="0">
                  <a:latin typeface="微软雅黑" panose="020B0503020204020204" pitchFamily="34" charset="-122"/>
                  <a:ea typeface="微软雅黑" panose="020B0503020204020204" pitchFamily="34" charset="-122"/>
                </a:rPr>
                <a:t>时间</a:t>
              </a:r>
            </a:p>
          </p:txBody>
        </p:sp>
        <p:sp>
          <p:nvSpPr>
            <p:cNvPr id="11" name="Rectangle 6"/>
            <p:cNvSpPr>
              <a:spLocks noChangeArrowheads="1"/>
            </p:cNvSpPr>
            <p:nvPr/>
          </p:nvSpPr>
          <p:spPr bwMode="auto">
            <a:xfrm>
              <a:off x="1775746" y="4314045"/>
              <a:ext cx="412133" cy="1404611"/>
            </a:xfrm>
            <a:prstGeom prst="rect">
              <a:avLst/>
            </a:prstGeom>
            <a:solidFill>
              <a:srgbClr val="FFFF0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B</a:t>
              </a:r>
            </a:p>
          </p:txBody>
        </p:sp>
        <p:sp>
          <p:nvSpPr>
            <p:cNvPr id="12" name="Rectangle 7"/>
            <p:cNvSpPr>
              <a:spLocks noChangeArrowheads="1"/>
            </p:cNvSpPr>
            <p:nvPr/>
          </p:nvSpPr>
          <p:spPr bwMode="auto">
            <a:xfrm>
              <a:off x="2190159" y="4314045"/>
              <a:ext cx="412133" cy="1404611"/>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C</a:t>
              </a:r>
            </a:p>
          </p:txBody>
        </p:sp>
        <p:sp>
          <p:nvSpPr>
            <p:cNvPr id="13" name="Rectangle 8"/>
            <p:cNvSpPr>
              <a:spLocks noChangeArrowheads="1"/>
            </p:cNvSpPr>
            <p:nvPr/>
          </p:nvSpPr>
          <p:spPr bwMode="auto">
            <a:xfrm>
              <a:off x="2602292" y="4314045"/>
              <a:ext cx="412134" cy="1404611"/>
            </a:xfrm>
            <a:prstGeom prst="rect">
              <a:avLst/>
            </a:prstGeom>
            <a:solidFill>
              <a:srgbClr val="00B0F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D</a:t>
              </a:r>
            </a:p>
          </p:txBody>
        </p:sp>
        <p:sp>
          <p:nvSpPr>
            <p:cNvPr id="14" name="Rectangle 9"/>
            <p:cNvSpPr>
              <a:spLocks noChangeArrowheads="1"/>
            </p:cNvSpPr>
            <p:nvPr/>
          </p:nvSpPr>
          <p:spPr bwMode="auto">
            <a:xfrm>
              <a:off x="3428837" y="4314045"/>
              <a:ext cx="412133" cy="1404611"/>
            </a:xfrm>
            <a:prstGeom prst="rect">
              <a:avLst/>
            </a:prstGeom>
            <a:solidFill>
              <a:srgbClr val="FFFF0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B</a:t>
              </a:r>
            </a:p>
          </p:txBody>
        </p:sp>
        <p:sp>
          <p:nvSpPr>
            <p:cNvPr id="15" name="Rectangle 10"/>
            <p:cNvSpPr>
              <a:spLocks noChangeArrowheads="1"/>
            </p:cNvSpPr>
            <p:nvPr/>
          </p:nvSpPr>
          <p:spPr bwMode="auto">
            <a:xfrm>
              <a:off x="3843249" y="4314045"/>
              <a:ext cx="412133" cy="1404611"/>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C</a:t>
              </a:r>
            </a:p>
          </p:txBody>
        </p:sp>
        <p:sp>
          <p:nvSpPr>
            <p:cNvPr id="16" name="Rectangle 11"/>
            <p:cNvSpPr>
              <a:spLocks noChangeArrowheads="1"/>
            </p:cNvSpPr>
            <p:nvPr/>
          </p:nvSpPr>
          <p:spPr bwMode="auto">
            <a:xfrm>
              <a:off x="4255380" y="4314045"/>
              <a:ext cx="412134" cy="1404611"/>
            </a:xfrm>
            <a:prstGeom prst="rect">
              <a:avLst/>
            </a:prstGeom>
            <a:solidFill>
              <a:srgbClr val="00B0F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D</a:t>
              </a:r>
            </a:p>
          </p:txBody>
        </p:sp>
        <p:sp>
          <p:nvSpPr>
            <p:cNvPr id="17" name="Rectangle 12"/>
            <p:cNvSpPr>
              <a:spLocks noChangeArrowheads="1"/>
            </p:cNvSpPr>
            <p:nvPr/>
          </p:nvSpPr>
          <p:spPr bwMode="auto">
            <a:xfrm>
              <a:off x="5081926" y="4314045"/>
              <a:ext cx="412133" cy="1404611"/>
            </a:xfrm>
            <a:prstGeom prst="rect">
              <a:avLst/>
            </a:prstGeom>
            <a:solidFill>
              <a:srgbClr val="FFFF0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B</a:t>
              </a:r>
            </a:p>
          </p:txBody>
        </p:sp>
        <p:sp>
          <p:nvSpPr>
            <p:cNvPr id="18" name="Rectangle 13"/>
            <p:cNvSpPr>
              <a:spLocks noChangeArrowheads="1"/>
            </p:cNvSpPr>
            <p:nvPr/>
          </p:nvSpPr>
          <p:spPr bwMode="auto">
            <a:xfrm>
              <a:off x="5496338" y="4314045"/>
              <a:ext cx="412133" cy="1404611"/>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C</a:t>
              </a:r>
            </a:p>
          </p:txBody>
        </p:sp>
        <p:sp>
          <p:nvSpPr>
            <p:cNvPr id="19" name="Rectangle 14"/>
            <p:cNvSpPr>
              <a:spLocks noChangeArrowheads="1"/>
            </p:cNvSpPr>
            <p:nvPr/>
          </p:nvSpPr>
          <p:spPr bwMode="auto">
            <a:xfrm>
              <a:off x="5908471" y="4314045"/>
              <a:ext cx="412134" cy="1404611"/>
            </a:xfrm>
            <a:prstGeom prst="rect">
              <a:avLst/>
            </a:prstGeom>
            <a:solidFill>
              <a:srgbClr val="00B0F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D</a:t>
              </a:r>
            </a:p>
          </p:txBody>
        </p:sp>
        <p:sp>
          <p:nvSpPr>
            <p:cNvPr id="20" name="Rectangle 15"/>
            <p:cNvSpPr>
              <a:spLocks noChangeArrowheads="1"/>
            </p:cNvSpPr>
            <p:nvPr/>
          </p:nvSpPr>
          <p:spPr bwMode="auto">
            <a:xfrm>
              <a:off x="6735018" y="4314045"/>
              <a:ext cx="412133" cy="1404611"/>
            </a:xfrm>
            <a:prstGeom prst="rect">
              <a:avLst/>
            </a:prstGeom>
            <a:solidFill>
              <a:srgbClr val="FFFF0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B</a:t>
              </a:r>
            </a:p>
          </p:txBody>
        </p:sp>
        <p:sp>
          <p:nvSpPr>
            <p:cNvPr id="21" name="Rectangle 16"/>
            <p:cNvSpPr>
              <a:spLocks noChangeArrowheads="1"/>
            </p:cNvSpPr>
            <p:nvPr/>
          </p:nvSpPr>
          <p:spPr bwMode="auto">
            <a:xfrm>
              <a:off x="7149429" y="4314045"/>
              <a:ext cx="412133" cy="1404611"/>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C</a:t>
              </a:r>
            </a:p>
          </p:txBody>
        </p:sp>
        <p:sp>
          <p:nvSpPr>
            <p:cNvPr id="22" name="Rectangle 17"/>
            <p:cNvSpPr>
              <a:spLocks noChangeArrowheads="1"/>
            </p:cNvSpPr>
            <p:nvPr/>
          </p:nvSpPr>
          <p:spPr bwMode="auto">
            <a:xfrm>
              <a:off x="7561560" y="4314045"/>
              <a:ext cx="412134" cy="1404611"/>
            </a:xfrm>
            <a:prstGeom prst="rect">
              <a:avLst/>
            </a:prstGeom>
            <a:solidFill>
              <a:srgbClr val="00B0F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D</a:t>
              </a:r>
            </a:p>
          </p:txBody>
        </p:sp>
        <p:grpSp>
          <p:nvGrpSpPr>
            <p:cNvPr id="23" name="Group 18"/>
            <p:cNvGrpSpPr/>
            <p:nvPr/>
          </p:nvGrpSpPr>
          <p:grpSpPr bwMode="auto">
            <a:xfrm>
              <a:off x="1363612" y="4314045"/>
              <a:ext cx="5371406" cy="1404611"/>
              <a:chOff x="930" y="1661"/>
              <a:chExt cx="2359" cy="1179"/>
            </a:xfrm>
          </p:grpSpPr>
          <p:sp>
            <p:nvSpPr>
              <p:cNvPr id="52" name="Rectangle 19"/>
              <p:cNvSpPr>
                <a:spLocks noChangeArrowheads="1"/>
              </p:cNvSpPr>
              <p:nvPr/>
            </p:nvSpPr>
            <p:spPr bwMode="auto">
              <a:xfrm>
                <a:off x="930" y="1661"/>
                <a:ext cx="181" cy="1179"/>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dirty="0">
                    <a:latin typeface="微软雅黑" panose="020B0503020204020204" pitchFamily="34" charset="-122"/>
                    <a:ea typeface="微软雅黑" panose="020B0503020204020204" pitchFamily="34" charset="-122"/>
                  </a:rPr>
                  <a:t>A</a:t>
                </a:r>
              </a:p>
            </p:txBody>
          </p:sp>
          <p:sp>
            <p:nvSpPr>
              <p:cNvPr id="53" name="Rectangle 20"/>
              <p:cNvSpPr>
                <a:spLocks noChangeArrowheads="1"/>
              </p:cNvSpPr>
              <p:nvPr/>
            </p:nvSpPr>
            <p:spPr bwMode="auto">
              <a:xfrm>
                <a:off x="1656" y="1661"/>
                <a:ext cx="181" cy="1179"/>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A</a:t>
                </a:r>
              </a:p>
            </p:txBody>
          </p:sp>
          <p:sp>
            <p:nvSpPr>
              <p:cNvPr id="54" name="Rectangle 21"/>
              <p:cNvSpPr>
                <a:spLocks noChangeArrowheads="1"/>
              </p:cNvSpPr>
              <p:nvPr/>
            </p:nvSpPr>
            <p:spPr bwMode="auto">
              <a:xfrm>
                <a:off x="2382" y="1661"/>
                <a:ext cx="181" cy="1179"/>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A</a:t>
                </a:r>
              </a:p>
            </p:txBody>
          </p:sp>
          <p:sp>
            <p:nvSpPr>
              <p:cNvPr id="55" name="Rectangle 22"/>
              <p:cNvSpPr>
                <a:spLocks noChangeArrowheads="1"/>
              </p:cNvSpPr>
              <p:nvPr/>
            </p:nvSpPr>
            <p:spPr bwMode="auto">
              <a:xfrm>
                <a:off x="3108" y="1661"/>
                <a:ext cx="181" cy="1179"/>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A</a:t>
                </a:r>
              </a:p>
            </p:txBody>
          </p:sp>
        </p:grpSp>
        <p:grpSp>
          <p:nvGrpSpPr>
            <p:cNvPr id="24" name="Group 30"/>
            <p:cNvGrpSpPr/>
            <p:nvPr/>
          </p:nvGrpSpPr>
          <p:grpSpPr bwMode="auto">
            <a:xfrm>
              <a:off x="1363610" y="5773458"/>
              <a:ext cx="1650815" cy="434847"/>
              <a:chOff x="930" y="2886"/>
              <a:chExt cx="725" cy="365"/>
            </a:xfrm>
          </p:grpSpPr>
          <p:sp>
            <p:nvSpPr>
              <p:cNvPr id="50" name="Text Box 31"/>
              <p:cNvSpPr txBox="1">
                <a:spLocks noChangeArrowheads="1"/>
              </p:cNvSpPr>
              <p:nvPr/>
            </p:nvSpPr>
            <p:spPr bwMode="auto">
              <a:xfrm>
                <a:off x="1017"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51" name="AutoShape 32"/>
              <p:cNvSpPr/>
              <p:nvPr/>
            </p:nvSpPr>
            <p:spPr bwMode="auto">
              <a:xfrm rot="16200000" flipV="1">
                <a:off x="124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grpSp>
          <p:nvGrpSpPr>
            <p:cNvPr id="25" name="Group 33"/>
            <p:cNvGrpSpPr/>
            <p:nvPr/>
          </p:nvGrpSpPr>
          <p:grpSpPr bwMode="auto">
            <a:xfrm>
              <a:off x="3014425" y="5773458"/>
              <a:ext cx="1650810" cy="434847"/>
              <a:chOff x="1655" y="2886"/>
              <a:chExt cx="725" cy="365"/>
            </a:xfrm>
          </p:grpSpPr>
          <p:sp>
            <p:nvSpPr>
              <p:cNvPr id="48" name="Text Box 34"/>
              <p:cNvSpPr txBox="1">
                <a:spLocks noChangeArrowheads="1"/>
              </p:cNvSpPr>
              <p:nvPr/>
            </p:nvSpPr>
            <p:spPr bwMode="auto">
              <a:xfrm>
                <a:off x="1748"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49" name="AutoShape 35"/>
              <p:cNvSpPr/>
              <p:nvPr/>
            </p:nvSpPr>
            <p:spPr bwMode="auto">
              <a:xfrm rot="16200000" flipV="1">
                <a:off x="197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grpSp>
          <p:nvGrpSpPr>
            <p:cNvPr id="26" name="Group 36"/>
            <p:cNvGrpSpPr/>
            <p:nvPr/>
          </p:nvGrpSpPr>
          <p:grpSpPr bwMode="auto">
            <a:xfrm>
              <a:off x="4665238" y="5773458"/>
              <a:ext cx="1650815" cy="434847"/>
              <a:chOff x="2380" y="2886"/>
              <a:chExt cx="725" cy="365"/>
            </a:xfrm>
          </p:grpSpPr>
          <p:sp>
            <p:nvSpPr>
              <p:cNvPr id="46" name="Text Box 37"/>
              <p:cNvSpPr txBox="1">
                <a:spLocks noChangeArrowheads="1"/>
              </p:cNvSpPr>
              <p:nvPr/>
            </p:nvSpPr>
            <p:spPr bwMode="auto">
              <a:xfrm>
                <a:off x="2474"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47" name="AutoShape 38"/>
              <p:cNvSpPr/>
              <p:nvPr/>
            </p:nvSpPr>
            <p:spPr bwMode="auto">
              <a:xfrm rot="16200000" flipV="1">
                <a:off x="269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grpSp>
          <p:nvGrpSpPr>
            <p:cNvPr id="27" name="Group 39"/>
            <p:cNvGrpSpPr/>
            <p:nvPr/>
          </p:nvGrpSpPr>
          <p:grpSpPr bwMode="auto">
            <a:xfrm>
              <a:off x="6316055" y="5773458"/>
              <a:ext cx="1650812" cy="434847"/>
              <a:chOff x="3105" y="2886"/>
              <a:chExt cx="725" cy="365"/>
            </a:xfrm>
          </p:grpSpPr>
          <p:sp>
            <p:nvSpPr>
              <p:cNvPr id="44" name="Text Box 40"/>
              <p:cNvSpPr txBox="1">
                <a:spLocks noChangeArrowheads="1"/>
              </p:cNvSpPr>
              <p:nvPr/>
            </p:nvSpPr>
            <p:spPr bwMode="auto">
              <a:xfrm>
                <a:off x="3200"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45" name="AutoShape 41"/>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sp>
          <p:nvSpPr>
            <p:cNvPr id="28" name="Rectangle 42"/>
            <p:cNvSpPr>
              <a:spLocks noChangeArrowheads="1"/>
            </p:cNvSpPr>
            <p:nvPr/>
          </p:nvSpPr>
          <p:spPr bwMode="auto">
            <a:xfrm>
              <a:off x="8507198" y="4827270"/>
              <a:ext cx="515727" cy="25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r>
                <a:rPr kumimoji="1" lang="en-US" altLang="zh-CN" sz="1865" b="1" dirty="0">
                  <a:latin typeface="微软雅黑" panose="020B0503020204020204" pitchFamily="34" charset="-122"/>
                  <a:ea typeface="微软雅黑" panose="020B0503020204020204" pitchFamily="34" charset="-122"/>
                </a:rPr>
                <a:t>…</a:t>
              </a:r>
            </a:p>
          </p:txBody>
        </p:sp>
        <p:sp>
          <p:nvSpPr>
            <p:cNvPr id="29" name="Line 43"/>
            <p:cNvSpPr>
              <a:spLocks noChangeShapeType="1"/>
            </p:cNvSpPr>
            <p:nvPr/>
          </p:nvSpPr>
          <p:spPr bwMode="auto">
            <a:xfrm rot="16200000">
              <a:off x="249692" y="5088429"/>
              <a:ext cx="2227840" cy="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nvGrpSpPr>
            <p:cNvPr id="30" name="Group 44"/>
            <p:cNvGrpSpPr/>
            <p:nvPr/>
          </p:nvGrpSpPr>
          <p:grpSpPr bwMode="auto">
            <a:xfrm>
              <a:off x="7973700" y="5773457"/>
              <a:ext cx="1650812" cy="434847"/>
              <a:chOff x="3105" y="2886"/>
              <a:chExt cx="725" cy="365"/>
            </a:xfrm>
          </p:grpSpPr>
          <p:sp>
            <p:nvSpPr>
              <p:cNvPr id="42" name="Text Box 45"/>
              <p:cNvSpPr txBox="1">
                <a:spLocks noChangeArrowheads="1"/>
              </p:cNvSpPr>
              <p:nvPr/>
            </p:nvSpPr>
            <p:spPr bwMode="auto">
              <a:xfrm>
                <a:off x="3200"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43" name="AutoShape 46"/>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sp>
          <p:nvSpPr>
            <p:cNvPr id="31" name="Line 47"/>
            <p:cNvSpPr>
              <a:spLocks noChangeShapeType="1"/>
            </p:cNvSpPr>
            <p:nvPr/>
          </p:nvSpPr>
          <p:spPr bwMode="auto">
            <a:xfrm>
              <a:off x="3015567" y="4205631"/>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2" name="Line 48"/>
            <p:cNvSpPr>
              <a:spLocks noChangeShapeType="1"/>
            </p:cNvSpPr>
            <p:nvPr/>
          </p:nvSpPr>
          <p:spPr bwMode="auto">
            <a:xfrm>
              <a:off x="4668659" y="4205631"/>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3" name="Line 49"/>
            <p:cNvSpPr>
              <a:spLocks noChangeShapeType="1"/>
            </p:cNvSpPr>
            <p:nvPr/>
          </p:nvSpPr>
          <p:spPr bwMode="auto">
            <a:xfrm>
              <a:off x="6321748" y="4205631"/>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7974838" y="4205631"/>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5" name="Line 51"/>
            <p:cNvSpPr>
              <a:spLocks noChangeShapeType="1"/>
            </p:cNvSpPr>
            <p:nvPr/>
          </p:nvSpPr>
          <p:spPr bwMode="auto">
            <a:xfrm>
              <a:off x="1355808" y="4260434"/>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6" name="Text Box 53"/>
            <p:cNvSpPr txBox="1">
              <a:spLocks noChangeArrowheads="1"/>
            </p:cNvSpPr>
            <p:nvPr/>
          </p:nvSpPr>
          <p:spPr bwMode="auto">
            <a:xfrm>
              <a:off x="3368325" y="3652125"/>
              <a:ext cx="1498739" cy="32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865" dirty="0">
                  <a:solidFill>
                    <a:srgbClr val="C00000"/>
                  </a:solidFill>
                  <a:latin typeface="微软雅黑" panose="020B0503020204020204" pitchFamily="34" charset="-122"/>
                  <a:ea typeface="微软雅黑" panose="020B0503020204020204" pitchFamily="34" charset="-122"/>
                </a:rPr>
                <a:t>周期性出现</a:t>
              </a:r>
            </a:p>
          </p:txBody>
        </p:sp>
        <p:sp>
          <p:nvSpPr>
            <p:cNvPr id="38" name="Line 26"/>
            <p:cNvSpPr>
              <a:spLocks noChangeShapeType="1"/>
            </p:cNvSpPr>
            <p:nvPr/>
          </p:nvSpPr>
          <p:spPr bwMode="auto">
            <a:xfrm flipH="1">
              <a:off x="1568540" y="3989995"/>
              <a:ext cx="2480775" cy="270438"/>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9" name="Line 27"/>
            <p:cNvSpPr>
              <a:spLocks noChangeShapeType="1"/>
            </p:cNvSpPr>
            <p:nvPr/>
          </p:nvSpPr>
          <p:spPr bwMode="auto">
            <a:xfrm flipH="1">
              <a:off x="3212519" y="3989996"/>
              <a:ext cx="836793" cy="270439"/>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40" name="Line 28"/>
            <p:cNvSpPr>
              <a:spLocks noChangeShapeType="1"/>
            </p:cNvSpPr>
            <p:nvPr/>
          </p:nvSpPr>
          <p:spPr bwMode="auto">
            <a:xfrm>
              <a:off x="4049314" y="3989994"/>
              <a:ext cx="809468" cy="270438"/>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41" name="Line 29"/>
            <p:cNvSpPr>
              <a:spLocks noChangeShapeType="1"/>
            </p:cNvSpPr>
            <p:nvPr/>
          </p:nvSpPr>
          <p:spPr bwMode="auto">
            <a:xfrm>
              <a:off x="4049314" y="3989995"/>
              <a:ext cx="2453451" cy="270438"/>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grpSp>
      <p:sp>
        <p:nvSpPr>
          <p:cNvPr id="57" name="文本框 56"/>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时分复用</a:t>
            </a:r>
            <a:r>
              <a:rPr lang="en-US" altLang="zh-CN" dirty="0">
                <a:latin typeface="微软雅黑" panose="020B0503020204020204" pitchFamily="34" charset="-122"/>
                <a:ea typeface="微软雅黑" panose="020B0503020204020204" pitchFamily="34" charset="-122"/>
              </a:rPr>
              <a:t>(TDM</a:t>
            </a:r>
            <a:r>
              <a:rPr lang="zh-CN" altLang="en-US"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1"/>
          </p:nvPr>
        </p:nvSpPr>
        <p:spPr>
          <a:xfrm>
            <a:off x="475563" y="1428688"/>
            <a:ext cx="11449437" cy="4586694"/>
          </a:xfrm>
        </p:spPr>
        <p:txBody>
          <a:bodyPr>
            <a:normAutofit/>
          </a:bodyPr>
          <a:lstStyle/>
          <a:p>
            <a:pPr>
              <a:lnSpc>
                <a:spcPts val="3400"/>
              </a:lnSpc>
            </a:pPr>
            <a:r>
              <a:rPr lang="zh-CN" altLang="en-US" sz="2400" b="1" dirty="0">
                <a:solidFill>
                  <a:srgbClr val="7030A0"/>
                </a:solidFill>
                <a:latin typeface="微软雅黑" panose="020B0503020204020204" pitchFamily="34" charset="-122"/>
                <a:ea typeface="微软雅黑" panose="020B0503020204020204" pitchFamily="34" charset="-122"/>
              </a:rPr>
              <a:t>存在的不足：</a:t>
            </a:r>
            <a:r>
              <a:rPr lang="zh-CN" altLang="en-US" sz="2400" dirty="0">
                <a:latin typeface="微软雅黑" panose="020B0503020204020204" pitchFamily="34" charset="-122"/>
                <a:ea typeface="微软雅黑" panose="020B0503020204020204" pitchFamily="34" charset="-122"/>
              </a:rPr>
              <a:t>使用时分复用系统传送计算机数据时，由于计算机数据的突发性质，用户对分配到的子信道的利用率一般是不高的。</a:t>
            </a:r>
          </a:p>
          <a:p>
            <a:pPr>
              <a:lnSpc>
                <a:spcPts val="3400"/>
              </a:lnSpc>
            </a:pPr>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117</a:t>
            </a:fld>
            <a:endParaRPr kumimoji="1" lang="zh-CN" altLang="en-US" dirty="0"/>
          </a:p>
        </p:txBody>
      </p:sp>
      <p:sp>
        <p:nvSpPr>
          <p:cNvPr id="5" name="圆角矩形 17"/>
          <p:cNvSpPr/>
          <p:nvPr/>
        </p:nvSpPr>
        <p:spPr>
          <a:xfrm>
            <a:off x="561692" y="2795812"/>
            <a:ext cx="11154745" cy="3653852"/>
          </a:xfrm>
          <a:prstGeom prst="roundRect">
            <a:avLst>
              <a:gd name="adj" fmla="val 8269"/>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矩形 5"/>
          <p:cNvSpPr/>
          <p:nvPr/>
        </p:nvSpPr>
        <p:spPr>
          <a:xfrm>
            <a:off x="3461555" y="6040645"/>
            <a:ext cx="5109091" cy="461665"/>
          </a:xfrm>
          <a:prstGeom prst="rect">
            <a:avLst/>
          </a:prstGeom>
        </p:spPr>
        <p:txBody>
          <a:bodyPr wrap="none">
            <a:spAutoFit/>
          </a:bodyPr>
          <a:lstStyle/>
          <a:p>
            <a:pPr algn="ctr"/>
            <a:r>
              <a:rPr lang="zh-CN" altLang="zh-CN" sz="2400" dirty="0">
                <a:latin typeface="微软雅黑" panose="020B0503020204020204" pitchFamily="34" charset="-122"/>
                <a:ea typeface="微软雅黑" panose="020B0503020204020204" pitchFamily="34" charset="-122"/>
              </a:rPr>
              <a:t>时分复用可能会造成线路资源的浪费</a:t>
            </a:r>
            <a:endParaRPr lang="zh-CN" altLang="en-US" sz="2400" dirty="0">
              <a:latin typeface="微软雅黑" panose="020B0503020204020204" pitchFamily="34" charset="-122"/>
              <a:ea typeface="微软雅黑" panose="020B0503020204020204" pitchFamily="34" charset="-122"/>
            </a:endParaRPr>
          </a:p>
        </p:txBody>
      </p:sp>
      <p:sp>
        <p:nvSpPr>
          <p:cNvPr id="8" name="Freeform 3"/>
          <p:cNvSpPr/>
          <p:nvPr/>
        </p:nvSpPr>
        <p:spPr bwMode="auto">
          <a:xfrm>
            <a:off x="8016194" y="4219671"/>
            <a:ext cx="28136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 name="Freeform 4"/>
          <p:cNvSpPr/>
          <p:nvPr/>
        </p:nvSpPr>
        <p:spPr bwMode="auto">
          <a:xfrm>
            <a:off x="9139814" y="4219671"/>
            <a:ext cx="27951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0" name="Freeform 5"/>
          <p:cNvSpPr/>
          <p:nvPr/>
        </p:nvSpPr>
        <p:spPr bwMode="auto">
          <a:xfrm>
            <a:off x="9700698" y="4219671"/>
            <a:ext cx="28136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1" name="Freeform 6"/>
          <p:cNvSpPr/>
          <p:nvPr/>
        </p:nvSpPr>
        <p:spPr bwMode="auto">
          <a:xfrm>
            <a:off x="10542950" y="4219671"/>
            <a:ext cx="27951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2" name="Freeform 7"/>
          <p:cNvSpPr/>
          <p:nvPr/>
        </p:nvSpPr>
        <p:spPr bwMode="auto">
          <a:xfrm>
            <a:off x="7736678" y="4219671"/>
            <a:ext cx="27951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 name="Freeform 8"/>
          <p:cNvSpPr/>
          <p:nvPr/>
        </p:nvSpPr>
        <p:spPr bwMode="auto">
          <a:xfrm>
            <a:off x="6613058" y="4223090"/>
            <a:ext cx="281367" cy="40496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 name="Freeform 9"/>
          <p:cNvSpPr/>
          <p:nvPr/>
        </p:nvSpPr>
        <p:spPr bwMode="auto">
          <a:xfrm>
            <a:off x="6333542" y="4223090"/>
            <a:ext cx="279517" cy="40496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 name="Freeform 10"/>
          <p:cNvSpPr/>
          <p:nvPr/>
        </p:nvSpPr>
        <p:spPr bwMode="auto">
          <a:xfrm>
            <a:off x="3712379"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 name="Freeform 11"/>
          <p:cNvSpPr/>
          <p:nvPr/>
        </p:nvSpPr>
        <p:spPr bwMode="auto">
          <a:xfrm>
            <a:off x="1748359" y="3814706"/>
            <a:ext cx="131058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 name="Freeform 12"/>
          <p:cNvSpPr/>
          <p:nvPr/>
        </p:nvSpPr>
        <p:spPr bwMode="auto">
          <a:xfrm>
            <a:off x="2403648" y="4622927"/>
            <a:ext cx="1308729"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8" name="Freeform 13"/>
          <p:cNvSpPr/>
          <p:nvPr/>
        </p:nvSpPr>
        <p:spPr bwMode="auto">
          <a:xfrm>
            <a:off x="3712379" y="5432857"/>
            <a:ext cx="655291"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9" name="Text Box 14"/>
          <p:cNvSpPr txBox="1">
            <a:spLocks noChangeArrowheads="1"/>
          </p:cNvSpPr>
          <p:nvPr/>
        </p:nvSpPr>
        <p:spPr bwMode="auto">
          <a:xfrm>
            <a:off x="1250411" y="2980859"/>
            <a:ext cx="36420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A</a:t>
            </a:r>
          </a:p>
        </p:txBody>
      </p:sp>
      <p:sp>
        <p:nvSpPr>
          <p:cNvPr id="20" name="Text Box 15"/>
          <p:cNvSpPr txBox="1">
            <a:spLocks noChangeArrowheads="1"/>
          </p:cNvSpPr>
          <p:nvPr/>
        </p:nvSpPr>
        <p:spPr bwMode="auto">
          <a:xfrm>
            <a:off x="1250411" y="3790786"/>
            <a:ext cx="34817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B</a:t>
            </a:r>
          </a:p>
        </p:txBody>
      </p:sp>
      <p:sp>
        <p:nvSpPr>
          <p:cNvPr id="21" name="Text Box 16"/>
          <p:cNvSpPr txBox="1">
            <a:spLocks noChangeArrowheads="1"/>
          </p:cNvSpPr>
          <p:nvPr/>
        </p:nvSpPr>
        <p:spPr bwMode="auto">
          <a:xfrm>
            <a:off x="1250411" y="4600715"/>
            <a:ext cx="3465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solidFill>
                  <a:srgbClr val="000099"/>
                </a:solidFill>
                <a:latin typeface="微软雅黑" panose="020B0503020204020204" pitchFamily="34" charset="-122"/>
                <a:ea typeface="微软雅黑" panose="020B0503020204020204" pitchFamily="34" charset="-122"/>
              </a:rPr>
              <a:t>C</a:t>
            </a:r>
          </a:p>
        </p:txBody>
      </p:sp>
      <p:sp>
        <p:nvSpPr>
          <p:cNvPr id="22" name="Text Box 17"/>
          <p:cNvSpPr txBox="1">
            <a:spLocks noChangeArrowheads="1"/>
          </p:cNvSpPr>
          <p:nvPr/>
        </p:nvSpPr>
        <p:spPr bwMode="auto">
          <a:xfrm>
            <a:off x="1250411" y="5410641"/>
            <a:ext cx="3738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D</a:t>
            </a:r>
          </a:p>
        </p:txBody>
      </p:sp>
      <p:sp>
        <p:nvSpPr>
          <p:cNvPr id="23" name="Line 18"/>
          <p:cNvSpPr>
            <a:spLocks noChangeShapeType="1"/>
          </p:cNvSpPr>
          <p:nvPr/>
        </p:nvSpPr>
        <p:spPr bwMode="auto">
          <a:xfrm>
            <a:off x="6144729" y="4622927"/>
            <a:ext cx="4959105"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24" name="Line 19"/>
          <p:cNvSpPr>
            <a:spLocks noChangeShapeType="1"/>
          </p:cNvSpPr>
          <p:nvPr/>
        </p:nvSpPr>
        <p:spPr bwMode="auto">
          <a:xfrm>
            <a:off x="6894426"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25" name="Text Box 20"/>
          <p:cNvSpPr txBox="1">
            <a:spLocks noChangeArrowheads="1"/>
          </p:cNvSpPr>
          <p:nvPr/>
        </p:nvSpPr>
        <p:spPr bwMode="auto">
          <a:xfrm>
            <a:off x="3853060" y="2963768"/>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a</a:t>
            </a:r>
          </a:p>
        </p:txBody>
      </p:sp>
      <p:sp>
        <p:nvSpPr>
          <p:cNvPr id="26" name="Text Box 23"/>
          <p:cNvSpPr txBox="1">
            <a:spLocks noChangeArrowheads="1"/>
          </p:cNvSpPr>
          <p:nvPr/>
        </p:nvSpPr>
        <p:spPr bwMode="auto">
          <a:xfrm>
            <a:off x="1868680" y="3811291"/>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b</a:t>
            </a:r>
          </a:p>
        </p:txBody>
      </p:sp>
      <p:sp>
        <p:nvSpPr>
          <p:cNvPr id="27" name="Text Box 24"/>
          <p:cNvSpPr txBox="1">
            <a:spLocks noChangeArrowheads="1"/>
          </p:cNvSpPr>
          <p:nvPr/>
        </p:nvSpPr>
        <p:spPr bwMode="auto">
          <a:xfrm>
            <a:off x="3214434" y="459046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c</a:t>
            </a:r>
          </a:p>
        </p:txBody>
      </p:sp>
      <p:sp>
        <p:nvSpPr>
          <p:cNvPr id="28" name="Text Box 25"/>
          <p:cNvSpPr txBox="1">
            <a:spLocks noChangeArrowheads="1"/>
          </p:cNvSpPr>
          <p:nvPr/>
        </p:nvSpPr>
        <p:spPr bwMode="auto">
          <a:xfrm>
            <a:off x="3814191" y="5405519"/>
            <a:ext cx="36580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d</a:t>
            </a:r>
          </a:p>
        </p:txBody>
      </p:sp>
      <p:sp>
        <p:nvSpPr>
          <p:cNvPr id="29" name="Text Box 29"/>
          <p:cNvSpPr txBox="1">
            <a:spLocks noChangeArrowheads="1"/>
          </p:cNvSpPr>
          <p:nvPr/>
        </p:nvSpPr>
        <p:spPr bwMode="auto">
          <a:xfrm>
            <a:off x="4624972" y="2980859"/>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0" name="Text Box 30"/>
          <p:cNvSpPr txBox="1">
            <a:spLocks noChangeArrowheads="1"/>
          </p:cNvSpPr>
          <p:nvPr/>
        </p:nvSpPr>
        <p:spPr bwMode="auto">
          <a:xfrm>
            <a:off x="4624972" y="380958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1" name="Text Box 31"/>
          <p:cNvSpPr txBox="1">
            <a:spLocks noChangeArrowheads="1"/>
          </p:cNvSpPr>
          <p:nvPr/>
        </p:nvSpPr>
        <p:spPr bwMode="auto">
          <a:xfrm>
            <a:off x="4624972" y="4638306"/>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2" name="Text Box 32"/>
          <p:cNvSpPr txBox="1">
            <a:spLocks noChangeArrowheads="1"/>
          </p:cNvSpPr>
          <p:nvPr/>
        </p:nvSpPr>
        <p:spPr bwMode="auto">
          <a:xfrm>
            <a:off x="4624972" y="546703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3" name="Text Box 33"/>
          <p:cNvSpPr txBox="1">
            <a:spLocks noChangeArrowheads="1"/>
          </p:cNvSpPr>
          <p:nvPr/>
        </p:nvSpPr>
        <p:spPr bwMode="auto">
          <a:xfrm>
            <a:off x="11079770" y="4534182"/>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4" name="Line 34"/>
          <p:cNvSpPr>
            <a:spLocks noChangeShapeType="1"/>
          </p:cNvSpPr>
          <p:nvPr/>
        </p:nvSpPr>
        <p:spPr bwMode="auto">
          <a:xfrm>
            <a:off x="8858445"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5" name="Line 35"/>
          <p:cNvSpPr>
            <a:spLocks noChangeShapeType="1"/>
          </p:cNvSpPr>
          <p:nvPr/>
        </p:nvSpPr>
        <p:spPr bwMode="auto">
          <a:xfrm>
            <a:off x="2403648"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6" name="Line 36"/>
          <p:cNvSpPr>
            <a:spLocks noChangeShapeType="1"/>
          </p:cNvSpPr>
          <p:nvPr/>
        </p:nvSpPr>
        <p:spPr bwMode="auto">
          <a:xfrm>
            <a:off x="3058940" y="4927077"/>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7" name="Line 37"/>
          <p:cNvSpPr>
            <a:spLocks noChangeShapeType="1"/>
          </p:cNvSpPr>
          <p:nvPr/>
        </p:nvSpPr>
        <p:spPr bwMode="auto">
          <a:xfrm>
            <a:off x="3712378"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8" name="Line 38"/>
          <p:cNvSpPr>
            <a:spLocks noChangeShapeType="1"/>
          </p:cNvSpPr>
          <p:nvPr/>
        </p:nvSpPr>
        <p:spPr bwMode="auto">
          <a:xfrm>
            <a:off x="2403648" y="5737006"/>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9" name="Line 39"/>
          <p:cNvSpPr>
            <a:spLocks noChangeShapeType="1"/>
          </p:cNvSpPr>
          <p:nvPr/>
        </p:nvSpPr>
        <p:spPr bwMode="auto">
          <a:xfrm>
            <a:off x="4367670" y="4927077"/>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0" name="Line 40"/>
          <p:cNvSpPr>
            <a:spLocks noChangeShapeType="1"/>
          </p:cNvSpPr>
          <p:nvPr/>
        </p:nvSpPr>
        <p:spPr bwMode="auto">
          <a:xfrm>
            <a:off x="3712378" y="5737006"/>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1" name="Line 41"/>
          <p:cNvSpPr>
            <a:spLocks noChangeShapeType="1"/>
          </p:cNvSpPr>
          <p:nvPr/>
        </p:nvSpPr>
        <p:spPr bwMode="auto">
          <a:xfrm>
            <a:off x="6333541"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2" name="Line 42"/>
          <p:cNvSpPr>
            <a:spLocks noChangeShapeType="1"/>
          </p:cNvSpPr>
          <p:nvPr/>
        </p:nvSpPr>
        <p:spPr bwMode="auto">
          <a:xfrm>
            <a:off x="7455309"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3" name="Line 43"/>
          <p:cNvSpPr>
            <a:spLocks noChangeShapeType="1"/>
          </p:cNvSpPr>
          <p:nvPr/>
        </p:nvSpPr>
        <p:spPr bwMode="auto">
          <a:xfrm>
            <a:off x="8577078"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4" name="Line 44"/>
          <p:cNvSpPr>
            <a:spLocks noChangeShapeType="1"/>
          </p:cNvSpPr>
          <p:nvPr/>
        </p:nvSpPr>
        <p:spPr bwMode="auto">
          <a:xfrm>
            <a:off x="9700698"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6333542" y="4826263"/>
            <a:ext cx="1121769" cy="0"/>
          </a:xfrm>
          <a:prstGeom prst="line">
            <a:avLst/>
          </a:prstGeom>
          <a:noFill/>
          <a:ln w="12700">
            <a:solidFill>
              <a:schemeClr val="tx1"/>
            </a:solidFill>
            <a:prstDash val="solid"/>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7455310" y="4826263"/>
            <a:ext cx="11217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8577079" y="4826263"/>
            <a:ext cx="112362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8" name="Text Box 48"/>
          <p:cNvSpPr txBox="1">
            <a:spLocks noChangeArrowheads="1"/>
          </p:cNvSpPr>
          <p:nvPr/>
        </p:nvSpPr>
        <p:spPr bwMode="auto">
          <a:xfrm>
            <a:off x="7647774" y="5602018"/>
            <a:ext cx="183575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4 </a:t>
            </a:r>
            <a:r>
              <a:rPr kumimoji="1" lang="zh-CN" altLang="en-US" sz="1865" dirty="0">
                <a:latin typeface="微软雅黑" panose="020B0503020204020204" pitchFamily="34" charset="-122"/>
                <a:ea typeface="微软雅黑" panose="020B0503020204020204" pitchFamily="34" charset="-122"/>
              </a:rPr>
              <a:t>个时分复用帧</a:t>
            </a:r>
          </a:p>
        </p:txBody>
      </p:sp>
      <p:sp>
        <p:nvSpPr>
          <p:cNvPr id="49" name="Text Box 49"/>
          <p:cNvSpPr txBox="1">
            <a:spLocks noChangeArrowheads="1"/>
          </p:cNvSpPr>
          <p:nvPr/>
        </p:nvSpPr>
        <p:spPr bwMode="auto">
          <a:xfrm>
            <a:off x="6613058" y="4771586"/>
            <a:ext cx="486029" cy="3796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#1</a:t>
            </a:r>
          </a:p>
        </p:txBody>
      </p:sp>
      <p:sp>
        <p:nvSpPr>
          <p:cNvPr id="50" name="Line 50"/>
          <p:cNvSpPr>
            <a:spLocks noChangeShapeType="1"/>
          </p:cNvSpPr>
          <p:nvPr/>
        </p:nvSpPr>
        <p:spPr bwMode="auto">
          <a:xfrm>
            <a:off x="4826743" y="3467839"/>
            <a:ext cx="1225431" cy="751832"/>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1" name="Line 51"/>
          <p:cNvSpPr>
            <a:spLocks noChangeShapeType="1"/>
          </p:cNvSpPr>
          <p:nvPr/>
        </p:nvSpPr>
        <p:spPr bwMode="auto">
          <a:xfrm>
            <a:off x="4826743" y="4243592"/>
            <a:ext cx="1131024" cy="177705"/>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2" name="Line 52"/>
          <p:cNvSpPr>
            <a:spLocks noChangeShapeType="1"/>
          </p:cNvSpPr>
          <p:nvPr/>
        </p:nvSpPr>
        <p:spPr bwMode="auto">
          <a:xfrm flipV="1">
            <a:off x="4910043" y="4622927"/>
            <a:ext cx="1047724" cy="394712"/>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3" name="Line 53"/>
          <p:cNvSpPr>
            <a:spLocks noChangeShapeType="1"/>
          </p:cNvSpPr>
          <p:nvPr/>
        </p:nvSpPr>
        <p:spPr bwMode="auto">
          <a:xfrm flipV="1">
            <a:off x="4928554" y="4826263"/>
            <a:ext cx="1123619" cy="91074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4" name="Text Box 54"/>
          <p:cNvSpPr txBox="1">
            <a:spLocks noChangeArrowheads="1"/>
          </p:cNvSpPr>
          <p:nvPr/>
        </p:nvSpPr>
        <p:spPr bwMode="auto">
          <a:xfrm>
            <a:off x="4910042" y="5096241"/>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④</a:t>
            </a:r>
          </a:p>
        </p:txBody>
      </p:sp>
      <p:sp>
        <p:nvSpPr>
          <p:cNvPr id="55" name="Text Box 55"/>
          <p:cNvSpPr txBox="1">
            <a:spLocks noChangeArrowheads="1"/>
          </p:cNvSpPr>
          <p:nvPr/>
        </p:nvSpPr>
        <p:spPr bwMode="auto">
          <a:xfrm>
            <a:off x="4910042" y="4502070"/>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③</a:t>
            </a:r>
          </a:p>
        </p:txBody>
      </p:sp>
      <p:sp>
        <p:nvSpPr>
          <p:cNvPr id="56" name="Text Box 56"/>
          <p:cNvSpPr txBox="1">
            <a:spLocks noChangeArrowheads="1"/>
          </p:cNvSpPr>
          <p:nvPr/>
        </p:nvSpPr>
        <p:spPr bwMode="auto">
          <a:xfrm>
            <a:off x="4910042" y="3855716"/>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②</a:t>
            </a:r>
          </a:p>
        </p:txBody>
      </p:sp>
      <p:sp>
        <p:nvSpPr>
          <p:cNvPr id="57" name="Text Box 57"/>
          <p:cNvSpPr txBox="1">
            <a:spLocks noChangeArrowheads="1"/>
          </p:cNvSpPr>
          <p:nvPr/>
        </p:nvSpPr>
        <p:spPr bwMode="auto">
          <a:xfrm>
            <a:off x="4910042" y="3235452"/>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①</a:t>
            </a:r>
          </a:p>
        </p:txBody>
      </p:sp>
      <p:sp>
        <p:nvSpPr>
          <p:cNvPr id="58" name="Freeform 58"/>
          <p:cNvSpPr/>
          <p:nvPr/>
        </p:nvSpPr>
        <p:spPr bwMode="auto">
          <a:xfrm>
            <a:off x="1748359"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9" name="Line 59"/>
          <p:cNvSpPr>
            <a:spLocks noChangeShapeType="1"/>
          </p:cNvSpPr>
          <p:nvPr/>
        </p:nvSpPr>
        <p:spPr bwMode="auto">
          <a:xfrm>
            <a:off x="4367670"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0" name="Line 60"/>
          <p:cNvSpPr>
            <a:spLocks noChangeShapeType="1"/>
          </p:cNvSpPr>
          <p:nvPr/>
        </p:nvSpPr>
        <p:spPr bwMode="auto">
          <a:xfrm>
            <a:off x="1748359" y="5716501"/>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1" name="Text Box 61"/>
          <p:cNvSpPr txBox="1">
            <a:spLocks noChangeArrowheads="1"/>
          </p:cNvSpPr>
          <p:nvPr/>
        </p:nvSpPr>
        <p:spPr bwMode="auto">
          <a:xfrm>
            <a:off x="1868680" y="2960351"/>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a</a:t>
            </a:r>
          </a:p>
        </p:txBody>
      </p:sp>
      <p:sp>
        <p:nvSpPr>
          <p:cNvPr id="62" name="Text Box 62"/>
          <p:cNvSpPr txBox="1">
            <a:spLocks noChangeArrowheads="1"/>
          </p:cNvSpPr>
          <p:nvPr/>
        </p:nvSpPr>
        <p:spPr bwMode="auto">
          <a:xfrm>
            <a:off x="2555439" y="4576793"/>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c</a:t>
            </a:r>
          </a:p>
        </p:txBody>
      </p:sp>
      <p:sp>
        <p:nvSpPr>
          <p:cNvPr id="63" name="Text Box 63"/>
          <p:cNvSpPr txBox="1">
            <a:spLocks noChangeArrowheads="1"/>
          </p:cNvSpPr>
          <p:nvPr/>
        </p:nvSpPr>
        <p:spPr bwMode="auto">
          <a:xfrm>
            <a:off x="2586907" y="3814708"/>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b</a:t>
            </a:r>
          </a:p>
        </p:txBody>
      </p:sp>
      <p:sp>
        <p:nvSpPr>
          <p:cNvPr id="64" name="Line 64"/>
          <p:cNvSpPr>
            <a:spLocks noChangeShapeType="1"/>
          </p:cNvSpPr>
          <p:nvPr/>
        </p:nvSpPr>
        <p:spPr bwMode="auto">
          <a:xfrm>
            <a:off x="7173942"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5" name="Line 65"/>
          <p:cNvSpPr>
            <a:spLocks noChangeShapeType="1"/>
          </p:cNvSpPr>
          <p:nvPr/>
        </p:nvSpPr>
        <p:spPr bwMode="auto">
          <a:xfrm>
            <a:off x="7455309"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6" name="Line 66"/>
          <p:cNvSpPr>
            <a:spLocks noChangeShapeType="1"/>
          </p:cNvSpPr>
          <p:nvPr/>
        </p:nvSpPr>
        <p:spPr bwMode="auto">
          <a:xfrm>
            <a:off x="9700698" y="4826263"/>
            <a:ext cx="11217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7" name="Line 67"/>
          <p:cNvSpPr>
            <a:spLocks noChangeShapeType="1"/>
          </p:cNvSpPr>
          <p:nvPr/>
        </p:nvSpPr>
        <p:spPr bwMode="auto">
          <a:xfrm>
            <a:off x="10822467"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8" name="Line 68"/>
          <p:cNvSpPr>
            <a:spLocks noChangeShapeType="1"/>
          </p:cNvSpPr>
          <p:nvPr/>
        </p:nvSpPr>
        <p:spPr bwMode="auto">
          <a:xfrm>
            <a:off x="10261582"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9" name="Line 69"/>
          <p:cNvSpPr>
            <a:spLocks noChangeShapeType="1"/>
          </p:cNvSpPr>
          <p:nvPr/>
        </p:nvSpPr>
        <p:spPr bwMode="auto">
          <a:xfrm>
            <a:off x="8577078"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5060226" y="5531821"/>
            <a:ext cx="1140056"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5" dirty="0">
                <a:solidFill>
                  <a:srgbClr val="C00000"/>
                </a:solidFill>
                <a:latin typeface="微软雅黑" panose="020B0503020204020204" pitchFamily="34" charset="-122"/>
                <a:ea typeface="微软雅黑" panose="020B0503020204020204" pitchFamily="34" charset="-122"/>
              </a:rPr>
              <a:t>时分复用</a:t>
            </a:r>
          </a:p>
        </p:txBody>
      </p:sp>
      <p:sp>
        <p:nvSpPr>
          <p:cNvPr id="71" name="Text Box 73"/>
          <p:cNvSpPr txBox="1">
            <a:spLocks noChangeArrowheads="1"/>
          </p:cNvSpPr>
          <p:nvPr/>
        </p:nvSpPr>
        <p:spPr bwMode="auto">
          <a:xfrm>
            <a:off x="7736678" y="4771586"/>
            <a:ext cx="486029" cy="37965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#2</a:t>
            </a:r>
          </a:p>
        </p:txBody>
      </p:sp>
      <p:sp>
        <p:nvSpPr>
          <p:cNvPr id="72" name="Text Box 74"/>
          <p:cNvSpPr txBox="1">
            <a:spLocks noChangeArrowheads="1"/>
          </p:cNvSpPr>
          <p:nvPr/>
        </p:nvSpPr>
        <p:spPr bwMode="auto">
          <a:xfrm>
            <a:off x="8913978" y="4771586"/>
            <a:ext cx="486029" cy="37965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#3</a:t>
            </a:r>
          </a:p>
        </p:txBody>
      </p:sp>
      <p:sp>
        <p:nvSpPr>
          <p:cNvPr id="73" name="Text Box 75"/>
          <p:cNvSpPr txBox="1">
            <a:spLocks noChangeArrowheads="1"/>
          </p:cNvSpPr>
          <p:nvPr/>
        </p:nvSpPr>
        <p:spPr bwMode="auto">
          <a:xfrm>
            <a:off x="10035747" y="4771586"/>
            <a:ext cx="486029" cy="37965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#4</a:t>
            </a:r>
          </a:p>
        </p:txBody>
      </p:sp>
      <p:sp>
        <p:nvSpPr>
          <p:cNvPr id="74" name="Line 76"/>
          <p:cNvSpPr>
            <a:spLocks noChangeShapeType="1"/>
          </p:cNvSpPr>
          <p:nvPr/>
        </p:nvSpPr>
        <p:spPr bwMode="auto">
          <a:xfrm>
            <a:off x="6986982" y="5198762"/>
            <a:ext cx="1403136" cy="404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5" name="Line 77"/>
          <p:cNvSpPr>
            <a:spLocks noChangeShapeType="1"/>
          </p:cNvSpPr>
          <p:nvPr/>
        </p:nvSpPr>
        <p:spPr bwMode="auto">
          <a:xfrm>
            <a:off x="8016194" y="5198762"/>
            <a:ext cx="560883" cy="404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6" name="Line 78"/>
          <p:cNvSpPr>
            <a:spLocks noChangeShapeType="1"/>
          </p:cNvSpPr>
          <p:nvPr/>
        </p:nvSpPr>
        <p:spPr bwMode="auto">
          <a:xfrm flipH="1">
            <a:off x="8671485" y="5198762"/>
            <a:ext cx="468329" cy="404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7" name="Line 79"/>
          <p:cNvSpPr>
            <a:spLocks noChangeShapeType="1"/>
          </p:cNvSpPr>
          <p:nvPr/>
        </p:nvSpPr>
        <p:spPr bwMode="auto">
          <a:xfrm flipV="1">
            <a:off x="8858446" y="5198762"/>
            <a:ext cx="1403136" cy="404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8" name="Text Box 80"/>
          <p:cNvSpPr txBox="1">
            <a:spLocks noChangeArrowheads="1"/>
          </p:cNvSpPr>
          <p:nvPr/>
        </p:nvSpPr>
        <p:spPr bwMode="auto">
          <a:xfrm>
            <a:off x="675991" y="2964172"/>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5" dirty="0">
                <a:latin typeface="微软雅黑" panose="020B0503020204020204" pitchFamily="34" charset="-122"/>
                <a:ea typeface="微软雅黑" panose="020B0503020204020204" pitchFamily="34" charset="-122"/>
              </a:rPr>
              <a:t>用户</a:t>
            </a:r>
          </a:p>
        </p:txBody>
      </p:sp>
      <p:sp>
        <p:nvSpPr>
          <p:cNvPr id="79" name="Line 81"/>
          <p:cNvSpPr>
            <a:spLocks noChangeShapeType="1"/>
          </p:cNvSpPr>
          <p:nvPr/>
        </p:nvSpPr>
        <p:spPr bwMode="auto">
          <a:xfrm>
            <a:off x="1655804" y="3409743"/>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0" name="Line 82"/>
          <p:cNvSpPr>
            <a:spLocks noChangeShapeType="1"/>
          </p:cNvSpPr>
          <p:nvPr/>
        </p:nvSpPr>
        <p:spPr bwMode="auto">
          <a:xfrm>
            <a:off x="1655804" y="4219671"/>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1" name="Line 83"/>
          <p:cNvSpPr>
            <a:spLocks noChangeShapeType="1"/>
          </p:cNvSpPr>
          <p:nvPr/>
        </p:nvSpPr>
        <p:spPr bwMode="auto">
          <a:xfrm>
            <a:off x="1655804" y="5027890"/>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2" name="Line 84"/>
          <p:cNvSpPr>
            <a:spLocks noChangeShapeType="1"/>
          </p:cNvSpPr>
          <p:nvPr/>
        </p:nvSpPr>
        <p:spPr bwMode="auto">
          <a:xfrm>
            <a:off x="1655804" y="5837819"/>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grpSp>
        <p:nvGrpSpPr>
          <p:cNvPr id="83" name="Group 85"/>
          <p:cNvGrpSpPr/>
          <p:nvPr/>
        </p:nvGrpSpPr>
        <p:grpSpPr bwMode="auto">
          <a:xfrm>
            <a:off x="6337243" y="4011208"/>
            <a:ext cx="4489784" cy="1161923"/>
            <a:chOff x="1655" y="1570"/>
            <a:chExt cx="2919" cy="1497"/>
          </a:xfrm>
        </p:grpSpPr>
        <p:sp>
          <p:nvSpPr>
            <p:cNvPr id="92" name="Line 86"/>
            <p:cNvSpPr>
              <a:spLocks noChangeShapeType="1"/>
            </p:cNvSpPr>
            <p:nvPr/>
          </p:nvSpPr>
          <p:spPr bwMode="auto">
            <a:xfrm>
              <a:off x="1655"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3" name="Line 87"/>
            <p:cNvSpPr>
              <a:spLocks noChangeShapeType="1"/>
            </p:cNvSpPr>
            <p:nvPr/>
          </p:nvSpPr>
          <p:spPr bwMode="auto">
            <a:xfrm>
              <a:off x="2381"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4" name="Line 88"/>
            <p:cNvSpPr>
              <a:spLocks noChangeShapeType="1"/>
            </p:cNvSpPr>
            <p:nvPr/>
          </p:nvSpPr>
          <p:spPr bwMode="auto">
            <a:xfrm>
              <a:off x="3107"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5" name="Line 89"/>
            <p:cNvSpPr>
              <a:spLocks noChangeShapeType="1"/>
            </p:cNvSpPr>
            <p:nvPr/>
          </p:nvSpPr>
          <p:spPr bwMode="auto">
            <a:xfrm>
              <a:off x="3833"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6" name="Line 90"/>
            <p:cNvSpPr>
              <a:spLocks noChangeShapeType="1"/>
            </p:cNvSpPr>
            <p:nvPr/>
          </p:nvSpPr>
          <p:spPr bwMode="auto">
            <a:xfrm>
              <a:off x="4574"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grpSp>
      <p:sp>
        <p:nvSpPr>
          <p:cNvPr id="84" name="矩形 83"/>
          <p:cNvSpPr/>
          <p:nvPr/>
        </p:nvSpPr>
        <p:spPr>
          <a:xfrm>
            <a:off x="6197542" y="3055058"/>
            <a:ext cx="4905577" cy="666977"/>
          </a:xfrm>
          <a:prstGeom prst="rect">
            <a:avLst/>
          </a:prstGeom>
          <a:solidFill>
            <a:schemeClr val="bg1"/>
          </a:solidFill>
          <a:ln>
            <a:noFill/>
          </a:ln>
        </p:spPr>
        <p:txBody>
          <a:bodyPr wrap="square">
            <a:spAutoFit/>
          </a:bodyPr>
          <a:lstStyle/>
          <a:p>
            <a:r>
              <a:rPr lang="zh-CN" altLang="zh-CN" sz="1865" dirty="0">
                <a:latin typeface="微软雅黑" panose="020B0503020204020204" pitchFamily="34" charset="-122"/>
                <a:ea typeface="微软雅黑" panose="020B0503020204020204" pitchFamily="34" charset="-122"/>
              </a:rPr>
              <a:t>当某用户暂时无数据发送时，在时分复用帧中分配给该用户的时隙只能处于空闲状态</a:t>
            </a:r>
            <a:r>
              <a:rPr lang="zh-CN" altLang="en-US" sz="1865" dirty="0">
                <a:latin typeface="微软雅黑" panose="020B0503020204020204" pitchFamily="34" charset="-122"/>
                <a:ea typeface="微软雅黑" panose="020B0503020204020204" pitchFamily="34" charset="-122"/>
              </a:rPr>
              <a:t>。</a:t>
            </a:r>
          </a:p>
        </p:txBody>
      </p:sp>
      <p:sp>
        <p:nvSpPr>
          <p:cNvPr id="85" name="Text Box 21"/>
          <p:cNvSpPr txBox="1">
            <a:spLocks noChangeArrowheads="1"/>
          </p:cNvSpPr>
          <p:nvPr/>
        </p:nvSpPr>
        <p:spPr bwMode="auto">
          <a:xfrm>
            <a:off x="9665526" y="4204292"/>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a</a:t>
            </a:r>
          </a:p>
        </p:txBody>
      </p:sp>
      <p:sp>
        <p:nvSpPr>
          <p:cNvPr id="86" name="Text Box 22"/>
          <p:cNvSpPr txBox="1">
            <a:spLocks noChangeArrowheads="1"/>
          </p:cNvSpPr>
          <p:nvPr/>
        </p:nvSpPr>
        <p:spPr bwMode="auto">
          <a:xfrm>
            <a:off x="6566781" y="4204292"/>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b</a:t>
            </a:r>
          </a:p>
        </p:txBody>
      </p:sp>
      <p:sp>
        <p:nvSpPr>
          <p:cNvPr id="87" name="Text Box 26"/>
          <p:cNvSpPr txBox="1">
            <a:spLocks noChangeArrowheads="1"/>
          </p:cNvSpPr>
          <p:nvPr/>
        </p:nvSpPr>
        <p:spPr bwMode="auto">
          <a:xfrm>
            <a:off x="7697803" y="4204292"/>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b</a:t>
            </a:r>
          </a:p>
        </p:txBody>
      </p:sp>
      <p:sp>
        <p:nvSpPr>
          <p:cNvPr id="88" name="Text Box 28"/>
          <p:cNvSpPr txBox="1">
            <a:spLocks noChangeArrowheads="1"/>
          </p:cNvSpPr>
          <p:nvPr/>
        </p:nvSpPr>
        <p:spPr bwMode="auto">
          <a:xfrm>
            <a:off x="6302074" y="4204292"/>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a</a:t>
            </a:r>
          </a:p>
        </p:txBody>
      </p:sp>
      <p:sp>
        <p:nvSpPr>
          <p:cNvPr id="89" name="Text Box 71"/>
          <p:cNvSpPr txBox="1">
            <a:spLocks noChangeArrowheads="1"/>
          </p:cNvSpPr>
          <p:nvPr/>
        </p:nvSpPr>
        <p:spPr bwMode="auto">
          <a:xfrm>
            <a:off x="10496674" y="4204292"/>
            <a:ext cx="36580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d</a:t>
            </a:r>
          </a:p>
        </p:txBody>
      </p:sp>
      <p:sp>
        <p:nvSpPr>
          <p:cNvPr id="90" name="Text Box 27"/>
          <p:cNvSpPr txBox="1">
            <a:spLocks noChangeArrowheads="1"/>
          </p:cNvSpPr>
          <p:nvPr/>
        </p:nvSpPr>
        <p:spPr bwMode="auto">
          <a:xfrm>
            <a:off x="7982617" y="420429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c</a:t>
            </a:r>
          </a:p>
        </p:txBody>
      </p:sp>
      <p:sp>
        <p:nvSpPr>
          <p:cNvPr id="91" name="Text Box 70"/>
          <p:cNvSpPr txBox="1">
            <a:spLocks noChangeArrowheads="1"/>
          </p:cNvSpPr>
          <p:nvPr/>
        </p:nvSpPr>
        <p:spPr bwMode="auto">
          <a:xfrm>
            <a:off x="9090350" y="420429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c</a:t>
            </a:r>
          </a:p>
        </p:txBody>
      </p:sp>
      <p:sp>
        <p:nvSpPr>
          <p:cNvPr id="98" name="文本框 97"/>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统计时分复用 </a:t>
            </a:r>
            <a:r>
              <a:rPr lang="en-US" altLang="zh-CN" dirty="0"/>
              <a:t>(STDM)</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118</a:t>
            </a:fld>
            <a:endParaRPr kumimoji="1" lang="zh-CN" altLang="en-US" dirty="0"/>
          </a:p>
        </p:txBody>
      </p:sp>
      <p:sp>
        <p:nvSpPr>
          <p:cNvPr id="3" name="矩形 2"/>
          <p:cNvSpPr/>
          <p:nvPr/>
        </p:nvSpPr>
        <p:spPr>
          <a:xfrm>
            <a:off x="544010" y="1284701"/>
            <a:ext cx="10837557" cy="1200329"/>
          </a:xfrm>
          <a:prstGeom prst="rect">
            <a:avLst/>
          </a:prstGeom>
        </p:spPr>
        <p:txBody>
          <a:bodyPr wrap="square">
            <a:spAutoFit/>
          </a:bodyPr>
          <a:lstStyle/>
          <a:p>
            <a:pPr marL="342900" indent="-342900">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统计时分复用</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statistical time division multiplexing</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STDM</a:t>
            </a:r>
            <a:r>
              <a:rPr lang="zh-CN" altLang="en-US" sz="2400" dirty="0">
                <a:solidFill>
                  <a:srgbClr val="333333"/>
                </a:solidFill>
                <a:latin typeface="微软雅黑" panose="020B0503020204020204" pitchFamily="34" charset="-122"/>
                <a:ea typeface="微软雅黑" panose="020B0503020204020204" pitchFamily="34" charset="-122"/>
              </a:rPr>
              <a:t>）是指动态地</a:t>
            </a:r>
            <a:r>
              <a:rPr lang="zh-CN" altLang="en-US" sz="2400" dirty="0">
                <a:solidFill>
                  <a:srgbClr val="C00000"/>
                </a:solidFill>
                <a:latin typeface="微软雅黑" panose="020B0503020204020204" pitchFamily="34" charset="-122"/>
                <a:ea typeface="微软雅黑" panose="020B0503020204020204" pitchFamily="34" charset="-122"/>
              </a:rPr>
              <a:t>按需分配共用信道</a:t>
            </a:r>
            <a:r>
              <a:rPr lang="zh-CN" altLang="en-US" sz="2400" dirty="0">
                <a:solidFill>
                  <a:srgbClr val="333333"/>
                </a:solidFill>
                <a:latin typeface="微软雅黑" panose="020B0503020204020204" pitchFamily="34" charset="-122"/>
                <a:ea typeface="微软雅黑" panose="020B0503020204020204" pitchFamily="34" charset="-122"/>
              </a:rPr>
              <a:t>的时隙，只将需要传送数据的终端接入共用信道，以提高信道利用率的多路复用技术。</a:t>
            </a:r>
            <a:endParaRPr lang="zh-CN" altLang="en-US" sz="2400" dirty="0">
              <a:latin typeface="微软雅黑" panose="020B0503020204020204" pitchFamily="34" charset="-122"/>
              <a:ea typeface="微软雅黑" panose="020B0503020204020204" pitchFamily="34" charset="-122"/>
            </a:endParaRPr>
          </a:p>
        </p:txBody>
      </p:sp>
      <p:grpSp>
        <p:nvGrpSpPr>
          <p:cNvPr id="73" name="组合 72"/>
          <p:cNvGrpSpPr/>
          <p:nvPr/>
        </p:nvGrpSpPr>
        <p:grpSpPr>
          <a:xfrm>
            <a:off x="1258529" y="2646620"/>
            <a:ext cx="9901158" cy="3971214"/>
            <a:chOff x="1573161" y="2744943"/>
            <a:chExt cx="9901158" cy="3971214"/>
          </a:xfrm>
        </p:grpSpPr>
        <p:sp>
          <p:nvSpPr>
            <p:cNvPr id="5" name="圆角矩形 23"/>
            <p:cNvSpPr/>
            <p:nvPr/>
          </p:nvSpPr>
          <p:spPr>
            <a:xfrm>
              <a:off x="1573161" y="2744943"/>
              <a:ext cx="9901158" cy="3971214"/>
            </a:xfrm>
            <a:prstGeom prst="roundRect">
              <a:avLst>
                <a:gd name="adj" fmla="val 7923"/>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Freeform 85"/>
            <p:cNvSpPr/>
            <p:nvPr/>
          </p:nvSpPr>
          <p:spPr bwMode="auto">
            <a:xfrm>
              <a:off x="8866649" y="4295168"/>
              <a:ext cx="312305"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 name="Freeform 86"/>
            <p:cNvSpPr/>
            <p:nvPr/>
          </p:nvSpPr>
          <p:spPr bwMode="auto">
            <a:xfrm>
              <a:off x="10121378" y="4295168"/>
              <a:ext cx="312305"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 name="Freeform 87"/>
            <p:cNvSpPr/>
            <p:nvPr/>
          </p:nvSpPr>
          <p:spPr bwMode="auto">
            <a:xfrm>
              <a:off x="9702522" y="4295168"/>
              <a:ext cx="314143"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 name="Freeform 88"/>
            <p:cNvSpPr/>
            <p:nvPr/>
          </p:nvSpPr>
          <p:spPr bwMode="auto">
            <a:xfrm>
              <a:off x="9283666" y="4295168"/>
              <a:ext cx="314143"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0" name="Freeform 89"/>
            <p:cNvSpPr/>
            <p:nvPr/>
          </p:nvSpPr>
          <p:spPr bwMode="auto">
            <a:xfrm>
              <a:off x="8447792" y="4295168"/>
              <a:ext cx="314141"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1" name="Freeform 90"/>
            <p:cNvSpPr/>
            <p:nvPr/>
          </p:nvSpPr>
          <p:spPr bwMode="auto">
            <a:xfrm>
              <a:off x="8028935" y="4295168"/>
              <a:ext cx="314141"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2" name="Freeform 91"/>
            <p:cNvSpPr/>
            <p:nvPr/>
          </p:nvSpPr>
          <p:spPr bwMode="auto">
            <a:xfrm>
              <a:off x="7611917" y="4295168"/>
              <a:ext cx="312305"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22" name="Line 101"/>
            <p:cNvSpPr>
              <a:spLocks noChangeShapeType="1"/>
            </p:cNvSpPr>
            <p:nvPr/>
          </p:nvSpPr>
          <p:spPr bwMode="auto">
            <a:xfrm>
              <a:off x="7297776" y="4716061"/>
              <a:ext cx="3450051"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1" name="Text Box 115"/>
            <p:cNvSpPr txBox="1">
              <a:spLocks noChangeArrowheads="1"/>
            </p:cNvSpPr>
            <p:nvPr/>
          </p:nvSpPr>
          <p:spPr bwMode="auto">
            <a:xfrm>
              <a:off x="10701921" y="4585646"/>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8" name="Line 122"/>
            <p:cNvSpPr>
              <a:spLocks noChangeShapeType="1"/>
            </p:cNvSpPr>
            <p:nvPr/>
          </p:nvSpPr>
          <p:spPr bwMode="auto">
            <a:xfrm>
              <a:off x="7507203" y="4834424"/>
              <a:ext cx="0" cy="2136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9" name="Line 123"/>
            <p:cNvSpPr>
              <a:spLocks noChangeShapeType="1"/>
            </p:cNvSpPr>
            <p:nvPr/>
          </p:nvSpPr>
          <p:spPr bwMode="auto">
            <a:xfrm>
              <a:off x="8343076" y="4834424"/>
              <a:ext cx="0" cy="2136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0" name="Line 124"/>
            <p:cNvSpPr>
              <a:spLocks noChangeShapeType="1"/>
            </p:cNvSpPr>
            <p:nvPr/>
          </p:nvSpPr>
          <p:spPr bwMode="auto">
            <a:xfrm>
              <a:off x="9178952" y="4834424"/>
              <a:ext cx="0" cy="2136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1" name="Line 125"/>
            <p:cNvSpPr>
              <a:spLocks noChangeShapeType="1"/>
            </p:cNvSpPr>
            <p:nvPr/>
          </p:nvSpPr>
          <p:spPr bwMode="auto">
            <a:xfrm>
              <a:off x="7507203" y="4941256"/>
              <a:ext cx="8358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2" name="Line 126"/>
            <p:cNvSpPr>
              <a:spLocks noChangeShapeType="1"/>
            </p:cNvSpPr>
            <p:nvPr/>
          </p:nvSpPr>
          <p:spPr bwMode="auto">
            <a:xfrm>
              <a:off x="8343077" y="4941256"/>
              <a:ext cx="83587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3" name="Line 127"/>
            <p:cNvSpPr>
              <a:spLocks noChangeShapeType="1"/>
            </p:cNvSpPr>
            <p:nvPr/>
          </p:nvSpPr>
          <p:spPr bwMode="auto">
            <a:xfrm>
              <a:off x="9178952" y="4941256"/>
              <a:ext cx="8377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4" name="Text Box 128"/>
            <p:cNvSpPr txBox="1">
              <a:spLocks noChangeArrowheads="1"/>
            </p:cNvSpPr>
            <p:nvPr/>
          </p:nvSpPr>
          <p:spPr bwMode="auto">
            <a:xfrm>
              <a:off x="7778165" y="5771072"/>
              <a:ext cx="1750800" cy="37965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solidFill>
                    <a:srgbClr val="C00000"/>
                  </a:solidFill>
                  <a:latin typeface="微软雅黑" panose="020B0503020204020204" pitchFamily="34" charset="-122"/>
                  <a:ea typeface="微软雅黑" panose="020B0503020204020204" pitchFamily="34" charset="-122"/>
                </a:rPr>
                <a:t>3 </a:t>
              </a:r>
              <a:r>
                <a:rPr kumimoji="1" lang="zh-CN" altLang="en-US" sz="1865" dirty="0">
                  <a:solidFill>
                    <a:srgbClr val="C00000"/>
                  </a:solidFill>
                  <a:latin typeface="微软雅黑" panose="020B0503020204020204" pitchFamily="34" charset="-122"/>
                  <a:ea typeface="微软雅黑" panose="020B0503020204020204" pitchFamily="34" charset="-122"/>
                </a:rPr>
                <a:t>个 </a:t>
              </a:r>
              <a:r>
                <a:rPr kumimoji="1" lang="en-US" altLang="zh-CN" sz="1865" dirty="0">
                  <a:solidFill>
                    <a:srgbClr val="C00000"/>
                  </a:solidFill>
                  <a:latin typeface="微软雅黑" panose="020B0503020204020204" pitchFamily="34" charset="-122"/>
                  <a:ea typeface="微软雅黑" panose="020B0503020204020204" pitchFamily="34" charset="-122"/>
                </a:rPr>
                <a:t>STDM </a:t>
              </a:r>
              <a:r>
                <a:rPr kumimoji="1" lang="zh-CN" altLang="en-US" sz="1865" dirty="0">
                  <a:solidFill>
                    <a:srgbClr val="C00000"/>
                  </a:solidFill>
                  <a:latin typeface="微软雅黑" panose="020B0503020204020204" pitchFamily="34" charset="-122"/>
                  <a:ea typeface="微软雅黑" panose="020B0503020204020204" pitchFamily="34" charset="-122"/>
                </a:rPr>
                <a:t>帧</a:t>
              </a:r>
            </a:p>
          </p:txBody>
        </p:sp>
        <p:sp>
          <p:nvSpPr>
            <p:cNvPr id="45" name="Text Box 129"/>
            <p:cNvSpPr txBox="1">
              <a:spLocks noChangeArrowheads="1"/>
            </p:cNvSpPr>
            <p:nvPr/>
          </p:nvSpPr>
          <p:spPr bwMode="auto">
            <a:xfrm>
              <a:off x="7633963" y="4893324"/>
              <a:ext cx="48603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#1</a:t>
              </a:r>
            </a:p>
          </p:txBody>
        </p:sp>
        <p:sp>
          <p:nvSpPr>
            <p:cNvPr id="60" name="Line 144"/>
            <p:cNvSpPr>
              <a:spLocks noChangeShapeType="1"/>
            </p:cNvSpPr>
            <p:nvPr/>
          </p:nvSpPr>
          <p:spPr bwMode="auto">
            <a:xfrm>
              <a:off x="8447792" y="4619060"/>
              <a:ext cx="0" cy="1068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1" name="Line 145"/>
            <p:cNvSpPr>
              <a:spLocks noChangeShapeType="1"/>
            </p:cNvSpPr>
            <p:nvPr/>
          </p:nvSpPr>
          <p:spPr bwMode="auto">
            <a:xfrm>
              <a:off x="8761933" y="4619060"/>
              <a:ext cx="0" cy="1068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2" name="Line 146"/>
            <p:cNvSpPr>
              <a:spLocks noChangeShapeType="1"/>
            </p:cNvSpPr>
            <p:nvPr/>
          </p:nvSpPr>
          <p:spPr bwMode="auto">
            <a:xfrm>
              <a:off x="10016664" y="4834424"/>
              <a:ext cx="0" cy="2136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3" name="Line 147"/>
            <p:cNvSpPr>
              <a:spLocks noChangeShapeType="1"/>
            </p:cNvSpPr>
            <p:nvPr/>
          </p:nvSpPr>
          <p:spPr bwMode="auto">
            <a:xfrm>
              <a:off x="10016664" y="4619060"/>
              <a:ext cx="0" cy="1068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4" name="Freeform 150"/>
            <p:cNvSpPr/>
            <p:nvPr/>
          </p:nvSpPr>
          <p:spPr bwMode="auto">
            <a:xfrm>
              <a:off x="7507204"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5" name="Freeform 151"/>
            <p:cNvSpPr/>
            <p:nvPr/>
          </p:nvSpPr>
          <p:spPr bwMode="auto">
            <a:xfrm>
              <a:off x="7924220" y="4295168"/>
              <a:ext cx="104715"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6" name="Freeform 152"/>
            <p:cNvSpPr/>
            <p:nvPr/>
          </p:nvSpPr>
          <p:spPr bwMode="auto">
            <a:xfrm>
              <a:off x="8343076" y="4295168"/>
              <a:ext cx="104715"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7" name="Freeform 153"/>
            <p:cNvSpPr/>
            <p:nvPr/>
          </p:nvSpPr>
          <p:spPr bwMode="auto">
            <a:xfrm>
              <a:off x="8761932" y="4295168"/>
              <a:ext cx="104715"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8" name="Freeform 154"/>
            <p:cNvSpPr/>
            <p:nvPr/>
          </p:nvSpPr>
          <p:spPr bwMode="auto">
            <a:xfrm>
              <a:off x="9178953"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9" name="Freeform 155"/>
            <p:cNvSpPr/>
            <p:nvPr/>
          </p:nvSpPr>
          <p:spPr bwMode="auto">
            <a:xfrm>
              <a:off x="9597809"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0" name="Freeform 156"/>
            <p:cNvSpPr/>
            <p:nvPr/>
          </p:nvSpPr>
          <p:spPr bwMode="auto">
            <a:xfrm>
              <a:off x="10016665"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1" name="Text Box 157"/>
            <p:cNvSpPr txBox="1">
              <a:spLocks noChangeArrowheads="1"/>
            </p:cNvSpPr>
            <p:nvPr/>
          </p:nvSpPr>
          <p:spPr bwMode="auto">
            <a:xfrm>
              <a:off x="8447792" y="4893324"/>
              <a:ext cx="48603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#2</a:t>
              </a:r>
            </a:p>
          </p:txBody>
        </p:sp>
        <p:sp>
          <p:nvSpPr>
            <p:cNvPr id="72" name="Text Box 158"/>
            <p:cNvSpPr txBox="1">
              <a:spLocks noChangeArrowheads="1"/>
            </p:cNvSpPr>
            <p:nvPr/>
          </p:nvSpPr>
          <p:spPr bwMode="auto">
            <a:xfrm>
              <a:off x="9261620" y="4893324"/>
              <a:ext cx="48603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#3</a:t>
              </a:r>
            </a:p>
          </p:txBody>
        </p:sp>
        <p:sp>
          <p:nvSpPr>
            <p:cNvPr id="74" name="Line 160"/>
            <p:cNvSpPr>
              <a:spLocks noChangeShapeType="1"/>
            </p:cNvSpPr>
            <p:nvPr/>
          </p:nvSpPr>
          <p:spPr bwMode="auto">
            <a:xfrm>
              <a:off x="7924222" y="5263452"/>
              <a:ext cx="732997" cy="5375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5" name="Line 161"/>
            <p:cNvSpPr>
              <a:spLocks noChangeShapeType="1"/>
            </p:cNvSpPr>
            <p:nvPr/>
          </p:nvSpPr>
          <p:spPr bwMode="auto">
            <a:xfrm>
              <a:off x="8761933" y="5263452"/>
              <a:ext cx="0" cy="5375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6" name="Line 162"/>
            <p:cNvSpPr>
              <a:spLocks noChangeShapeType="1"/>
            </p:cNvSpPr>
            <p:nvPr/>
          </p:nvSpPr>
          <p:spPr bwMode="auto">
            <a:xfrm flipH="1">
              <a:off x="8971362" y="5263452"/>
              <a:ext cx="521733" cy="5375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1" name="Line 170"/>
            <p:cNvSpPr>
              <a:spLocks noChangeShapeType="1"/>
            </p:cNvSpPr>
            <p:nvPr/>
          </p:nvSpPr>
          <p:spPr bwMode="auto">
            <a:xfrm>
              <a:off x="7499853" y="3969580"/>
              <a:ext cx="0" cy="1153124"/>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2" name="Line 171"/>
            <p:cNvSpPr>
              <a:spLocks noChangeShapeType="1"/>
            </p:cNvSpPr>
            <p:nvPr/>
          </p:nvSpPr>
          <p:spPr bwMode="auto">
            <a:xfrm>
              <a:off x="8337565" y="3969580"/>
              <a:ext cx="0" cy="1153124"/>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3" name="Line 172"/>
            <p:cNvSpPr>
              <a:spLocks noChangeShapeType="1"/>
            </p:cNvSpPr>
            <p:nvPr/>
          </p:nvSpPr>
          <p:spPr bwMode="auto">
            <a:xfrm>
              <a:off x="9175277" y="3969580"/>
              <a:ext cx="0" cy="1153124"/>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4" name="Line 173"/>
            <p:cNvSpPr>
              <a:spLocks noChangeShapeType="1"/>
            </p:cNvSpPr>
            <p:nvPr/>
          </p:nvSpPr>
          <p:spPr bwMode="auto">
            <a:xfrm>
              <a:off x="10011152" y="3969580"/>
              <a:ext cx="0" cy="1153124"/>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5" name="矩形 84"/>
            <p:cNvSpPr/>
            <p:nvPr/>
          </p:nvSpPr>
          <p:spPr>
            <a:xfrm>
              <a:off x="4411922" y="6211575"/>
              <a:ext cx="3570208" cy="461665"/>
            </a:xfrm>
            <a:prstGeom prst="rect">
              <a:avLst/>
            </a:prstGeom>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统计时分复用的工作原理</a:t>
              </a:r>
            </a:p>
          </p:txBody>
        </p:sp>
        <p:sp>
          <p:nvSpPr>
            <p:cNvPr id="86" name="矩形 85"/>
            <p:cNvSpPr/>
            <p:nvPr/>
          </p:nvSpPr>
          <p:spPr>
            <a:xfrm>
              <a:off x="7361667" y="2870393"/>
              <a:ext cx="3839732" cy="954300"/>
            </a:xfrm>
            <a:prstGeom prst="rect">
              <a:avLst/>
            </a:prstGeom>
            <a:solidFill>
              <a:schemeClr val="bg1"/>
            </a:solidFill>
            <a:ln>
              <a:noFill/>
            </a:ln>
          </p:spPr>
          <p:txBody>
            <a:bodyPr wrap="square">
              <a:spAutoFit/>
            </a:bodyPr>
            <a:lstStyle/>
            <a:p>
              <a:r>
                <a:rPr lang="en-US" altLang="zh-CN" sz="1865" dirty="0">
                  <a:latin typeface="微软雅黑" panose="020B0503020204020204" pitchFamily="34" charset="-122"/>
                  <a:ea typeface="微软雅黑" panose="020B0503020204020204" pitchFamily="34" charset="-122"/>
                </a:rPr>
                <a:t>STDM </a:t>
              </a:r>
              <a:r>
                <a:rPr lang="zh-CN" altLang="en-US" sz="1865" dirty="0">
                  <a:latin typeface="微软雅黑" panose="020B0503020204020204" pitchFamily="34" charset="-122"/>
                  <a:ea typeface="微软雅黑" panose="020B0503020204020204" pitchFamily="34" charset="-122"/>
                </a:rPr>
                <a:t>帧</a:t>
              </a:r>
              <a:r>
                <a:rPr lang="zh-CN" altLang="en-US" sz="1865" dirty="0">
                  <a:solidFill>
                    <a:srgbClr val="C00000"/>
                  </a:solidFill>
                  <a:latin typeface="微软雅黑" panose="020B0503020204020204" pitchFamily="34" charset="-122"/>
                  <a:ea typeface="微软雅黑" panose="020B0503020204020204" pitchFamily="34" charset="-122"/>
                </a:rPr>
                <a:t>不是固定分配</a:t>
              </a:r>
              <a:r>
                <a:rPr lang="zh-CN" altLang="en-US" sz="1865" dirty="0">
                  <a:latin typeface="微软雅黑" panose="020B0503020204020204" pitchFamily="34" charset="-122"/>
                  <a:ea typeface="微软雅黑" panose="020B0503020204020204" pitchFamily="34" charset="-122"/>
                </a:rPr>
                <a:t>时隙，而是</a:t>
              </a:r>
              <a:r>
                <a:rPr lang="zh-CN" altLang="en-US" sz="1865" dirty="0">
                  <a:solidFill>
                    <a:srgbClr val="C00000"/>
                  </a:solidFill>
                  <a:latin typeface="微软雅黑" panose="020B0503020204020204" pitchFamily="34" charset="-122"/>
                  <a:ea typeface="微软雅黑" panose="020B0503020204020204" pitchFamily="34" charset="-122"/>
                </a:rPr>
                <a:t>按需动态地</a:t>
              </a:r>
              <a:r>
                <a:rPr lang="zh-CN" altLang="en-US" sz="1865" dirty="0">
                  <a:latin typeface="微软雅黑" panose="020B0503020204020204" pitchFamily="34" charset="-122"/>
                  <a:ea typeface="微软雅黑" panose="020B0503020204020204" pitchFamily="34" charset="-122"/>
                </a:rPr>
                <a:t>分配时隙。因此统计时分复用可以提高线路的利用率。</a:t>
              </a:r>
            </a:p>
          </p:txBody>
        </p:sp>
        <p:sp>
          <p:nvSpPr>
            <p:cNvPr id="87" name="Text Box 103"/>
            <p:cNvSpPr txBox="1">
              <a:spLocks noChangeArrowheads="1"/>
            </p:cNvSpPr>
            <p:nvPr/>
          </p:nvSpPr>
          <p:spPr bwMode="auto">
            <a:xfrm>
              <a:off x="10093821" y="4290910"/>
              <a:ext cx="32252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a</a:t>
              </a:r>
            </a:p>
          </p:txBody>
        </p:sp>
        <p:sp>
          <p:nvSpPr>
            <p:cNvPr id="88" name="Text Box 104"/>
            <p:cNvSpPr txBox="1">
              <a:spLocks noChangeArrowheads="1"/>
            </p:cNvSpPr>
            <p:nvPr/>
          </p:nvSpPr>
          <p:spPr bwMode="auto">
            <a:xfrm>
              <a:off x="8003217" y="4290910"/>
              <a:ext cx="34336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b</a:t>
              </a:r>
            </a:p>
          </p:txBody>
        </p:sp>
        <p:sp>
          <p:nvSpPr>
            <p:cNvPr id="89" name="Text Box 108"/>
            <p:cNvSpPr txBox="1">
              <a:spLocks noChangeArrowheads="1"/>
            </p:cNvSpPr>
            <p:nvPr/>
          </p:nvSpPr>
          <p:spPr bwMode="auto">
            <a:xfrm>
              <a:off x="8396353" y="4290910"/>
              <a:ext cx="34336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b</a:t>
              </a:r>
            </a:p>
          </p:txBody>
        </p:sp>
        <p:sp>
          <p:nvSpPr>
            <p:cNvPr id="90" name="Text Box 109"/>
            <p:cNvSpPr txBox="1">
              <a:spLocks noChangeArrowheads="1"/>
            </p:cNvSpPr>
            <p:nvPr/>
          </p:nvSpPr>
          <p:spPr bwMode="auto">
            <a:xfrm>
              <a:off x="8813372" y="4290910"/>
              <a:ext cx="30809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c</a:t>
              </a:r>
            </a:p>
          </p:txBody>
        </p:sp>
        <p:sp>
          <p:nvSpPr>
            <p:cNvPr id="91" name="Text Box 110"/>
            <p:cNvSpPr txBox="1">
              <a:spLocks noChangeArrowheads="1"/>
            </p:cNvSpPr>
            <p:nvPr/>
          </p:nvSpPr>
          <p:spPr bwMode="auto">
            <a:xfrm>
              <a:off x="7577011" y="4290910"/>
              <a:ext cx="32252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latin typeface="微软雅黑" panose="020B0503020204020204" pitchFamily="34" charset="-122"/>
                  <a:ea typeface="微软雅黑" panose="020B0503020204020204" pitchFamily="34" charset="-122"/>
                </a:rPr>
                <a:t>a</a:t>
              </a:r>
            </a:p>
          </p:txBody>
        </p:sp>
        <p:sp>
          <p:nvSpPr>
            <p:cNvPr id="92" name="Text Box 148"/>
            <p:cNvSpPr txBox="1">
              <a:spLocks noChangeArrowheads="1"/>
            </p:cNvSpPr>
            <p:nvPr/>
          </p:nvSpPr>
          <p:spPr bwMode="auto">
            <a:xfrm>
              <a:off x="9245086" y="4290910"/>
              <a:ext cx="30809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c</a:t>
              </a:r>
            </a:p>
          </p:txBody>
        </p:sp>
        <p:sp>
          <p:nvSpPr>
            <p:cNvPr id="93" name="Text Box 149"/>
            <p:cNvSpPr txBox="1">
              <a:spLocks noChangeArrowheads="1"/>
            </p:cNvSpPr>
            <p:nvPr/>
          </p:nvSpPr>
          <p:spPr bwMode="auto">
            <a:xfrm>
              <a:off x="9651083" y="4290910"/>
              <a:ext cx="34336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d</a:t>
              </a:r>
            </a:p>
          </p:txBody>
        </p:sp>
        <p:sp>
          <p:nvSpPr>
            <p:cNvPr id="137" name="Freeform 10"/>
            <p:cNvSpPr/>
            <p:nvPr/>
          </p:nvSpPr>
          <p:spPr bwMode="auto">
            <a:xfrm>
              <a:off x="4872587"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8" name="Freeform 11"/>
            <p:cNvSpPr/>
            <p:nvPr/>
          </p:nvSpPr>
          <p:spPr bwMode="auto">
            <a:xfrm>
              <a:off x="2908567" y="3814706"/>
              <a:ext cx="131058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9" name="Freeform 12"/>
            <p:cNvSpPr/>
            <p:nvPr/>
          </p:nvSpPr>
          <p:spPr bwMode="auto">
            <a:xfrm>
              <a:off x="3563856" y="4622927"/>
              <a:ext cx="1308729"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0" name="Freeform 13"/>
            <p:cNvSpPr/>
            <p:nvPr/>
          </p:nvSpPr>
          <p:spPr bwMode="auto">
            <a:xfrm>
              <a:off x="4872587" y="5432857"/>
              <a:ext cx="655291"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1" name="Text Box 14"/>
            <p:cNvSpPr txBox="1">
              <a:spLocks noChangeArrowheads="1"/>
            </p:cNvSpPr>
            <p:nvPr/>
          </p:nvSpPr>
          <p:spPr bwMode="auto">
            <a:xfrm>
              <a:off x="2410619" y="2980859"/>
              <a:ext cx="36420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A</a:t>
              </a:r>
            </a:p>
          </p:txBody>
        </p:sp>
        <p:sp>
          <p:nvSpPr>
            <p:cNvPr id="142" name="Text Box 15"/>
            <p:cNvSpPr txBox="1">
              <a:spLocks noChangeArrowheads="1"/>
            </p:cNvSpPr>
            <p:nvPr/>
          </p:nvSpPr>
          <p:spPr bwMode="auto">
            <a:xfrm>
              <a:off x="2410619" y="3790786"/>
              <a:ext cx="34817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B</a:t>
              </a:r>
            </a:p>
          </p:txBody>
        </p:sp>
        <p:sp>
          <p:nvSpPr>
            <p:cNvPr id="143" name="Text Box 16"/>
            <p:cNvSpPr txBox="1">
              <a:spLocks noChangeArrowheads="1"/>
            </p:cNvSpPr>
            <p:nvPr/>
          </p:nvSpPr>
          <p:spPr bwMode="auto">
            <a:xfrm>
              <a:off x="2410619" y="4600715"/>
              <a:ext cx="3465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solidFill>
                    <a:srgbClr val="000099"/>
                  </a:solidFill>
                  <a:latin typeface="微软雅黑" panose="020B0503020204020204" pitchFamily="34" charset="-122"/>
                  <a:ea typeface="微软雅黑" panose="020B0503020204020204" pitchFamily="34" charset="-122"/>
                </a:rPr>
                <a:t>C</a:t>
              </a:r>
            </a:p>
          </p:txBody>
        </p:sp>
        <p:sp>
          <p:nvSpPr>
            <p:cNvPr id="144" name="Text Box 17"/>
            <p:cNvSpPr txBox="1">
              <a:spLocks noChangeArrowheads="1"/>
            </p:cNvSpPr>
            <p:nvPr/>
          </p:nvSpPr>
          <p:spPr bwMode="auto">
            <a:xfrm>
              <a:off x="2410619" y="5410641"/>
              <a:ext cx="3738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D</a:t>
              </a:r>
            </a:p>
          </p:txBody>
        </p:sp>
        <p:sp>
          <p:nvSpPr>
            <p:cNvPr id="145" name="Text Box 20"/>
            <p:cNvSpPr txBox="1">
              <a:spLocks noChangeArrowheads="1"/>
            </p:cNvSpPr>
            <p:nvPr/>
          </p:nvSpPr>
          <p:spPr bwMode="auto">
            <a:xfrm>
              <a:off x="5013268" y="2963768"/>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a</a:t>
              </a:r>
            </a:p>
          </p:txBody>
        </p:sp>
        <p:sp>
          <p:nvSpPr>
            <p:cNvPr id="146" name="Text Box 23"/>
            <p:cNvSpPr txBox="1">
              <a:spLocks noChangeArrowheads="1"/>
            </p:cNvSpPr>
            <p:nvPr/>
          </p:nvSpPr>
          <p:spPr bwMode="auto">
            <a:xfrm>
              <a:off x="3028888" y="3811291"/>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b</a:t>
              </a:r>
            </a:p>
          </p:txBody>
        </p:sp>
        <p:sp>
          <p:nvSpPr>
            <p:cNvPr id="147" name="Text Box 24"/>
            <p:cNvSpPr txBox="1">
              <a:spLocks noChangeArrowheads="1"/>
            </p:cNvSpPr>
            <p:nvPr/>
          </p:nvSpPr>
          <p:spPr bwMode="auto">
            <a:xfrm>
              <a:off x="4374642" y="459046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c</a:t>
              </a:r>
            </a:p>
          </p:txBody>
        </p:sp>
        <p:sp>
          <p:nvSpPr>
            <p:cNvPr id="148" name="Text Box 25"/>
            <p:cNvSpPr txBox="1">
              <a:spLocks noChangeArrowheads="1"/>
            </p:cNvSpPr>
            <p:nvPr/>
          </p:nvSpPr>
          <p:spPr bwMode="auto">
            <a:xfrm>
              <a:off x="4974399" y="5405519"/>
              <a:ext cx="36580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d</a:t>
              </a:r>
            </a:p>
          </p:txBody>
        </p:sp>
        <p:sp>
          <p:nvSpPr>
            <p:cNvPr id="149" name="Text Box 29"/>
            <p:cNvSpPr txBox="1">
              <a:spLocks noChangeArrowheads="1"/>
            </p:cNvSpPr>
            <p:nvPr/>
          </p:nvSpPr>
          <p:spPr bwMode="auto">
            <a:xfrm>
              <a:off x="5785180" y="2980859"/>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150" name="Text Box 30"/>
            <p:cNvSpPr txBox="1">
              <a:spLocks noChangeArrowheads="1"/>
            </p:cNvSpPr>
            <p:nvPr/>
          </p:nvSpPr>
          <p:spPr bwMode="auto">
            <a:xfrm>
              <a:off x="5785180" y="380958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151" name="Text Box 31"/>
            <p:cNvSpPr txBox="1">
              <a:spLocks noChangeArrowheads="1"/>
            </p:cNvSpPr>
            <p:nvPr/>
          </p:nvSpPr>
          <p:spPr bwMode="auto">
            <a:xfrm>
              <a:off x="5785180" y="4638306"/>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152" name="Text Box 32"/>
            <p:cNvSpPr txBox="1">
              <a:spLocks noChangeArrowheads="1"/>
            </p:cNvSpPr>
            <p:nvPr/>
          </p:nvSpPr>
          <p:spPr bwMode="auto">
            <a:xfrm>
              <a:off x="5785180" y="546703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153" name="Line 35"/>
            <p:cNvSpPr>
              <a:spLocks noChangeShapeType="1"/>
            </p:cNvSpPr>
            <p:nvPr/>
          </p:nvSpPr>
          <p:spPr bwMode="auto">
            <a:xfrm>
              <a:off x="3563856"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4" name="Line 36"/>
            <p:cNvSpPr>
              <a:spLocks noChangeShapeType="1"/>
            </p:cNvSpPr>
            <p:nvPr/>
          </p:nvSpPr>
          <p:spPr bwMode="auto">
            <a:xfrm>
              <a:off x="4219148" y="4927077"/>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5" name="Line 37"/>
            <p:cNvSpPr>
              <a:spLocks noChangeShapeType="1"/>
            </p:cNvSpPr>
            <p:nvPr/>
          </p:nvSpPr>
          <p:spPr bwMode="auto">
            <a:xfrm>
              <a:off x="4872586"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6" name="Line 38"/>
            <p:cNvSpPr>
              <a:spLocks noChangeShapeType="1"/>
            </p:cNvSpPr>
            <p:nvPr/>
          </p:nvSpPr>
          <p:spPr bwMode="auto">
            <a:xfrm>
              <a:off x="3563856" y="5737006"/>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7" name="Line 39"/>
            <p:cNvSpPr>
              <a:spLocks noChangeShapeType="1"/>
            </p:cNvSpPr>
            <p:nvPr/>
          </p:nvSpPr>
          <p:spPr bwMode="auto">
            <a:xfrm>
              <a:off x="5527878" y="4927077"/>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8" name="Line 40"/>
            <p:cNvSpPr>
              <a:spLocks noChangeShapeType="1"/>
            </p:cNvSpPr>
            <p:nvPr/>
          </p:nvSpPr>
          <p:spPr bwMode="auto">
            <a:xfrm>
              <a:off x="4872586" y="5737006"/>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9" name="Line 50"/>
            <p:cNvSpPr>
              <a:spLocks noChangeShapeType="1"/>
            </p:cNvSpPr>
            <p:nvPr/>
          </p:nvSpPr>
          <p:spPr bwMode="auto">
            <a:xfrm>
              <a:off x="5986951" y="3467839"/>
              <a:ext cx="1225431" cy="751832"/>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0" name="Line 51"/>
            <p:cNvSpPr>
              <a:spLocks noChangeShapeType="1"/>
            </p:cNvSpPr>
            <p:nvPr/>
          </p:nvSpPr>
          <p:spPr bwMode="auto">
            <a:xfrm>
              <a:off x="5986951" y="4243592"/>
              <a:ext cx="1131024" cy="177705"/>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1" name="Line 52"/>
            <p:cNvSpPr>
              <a:spLocks noChangeShapeType="1"/>
            </p:cNvSpPr>
            <p:nvPr/>
          </p:nvSpPr>
          <p:spPr bwMode="auto">
            <a:xfrm flipV="1">
              <a:off x="6070251" y="4622927"/>
              <a:ext cx="1047724" cy="394712"/>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2" name="Line 53"/>
            <p:cNvSpPr>
              <a:spLocks noChangeShapeType="1"/>
            </p:cNvSpPr>
            <p:nvPr/>
          </p:nvSpPr>
          <p:spPr bwMode="auto">
            <a:xfrm flipV="1">
              <a:off x="6088762" y="4826263"/>
              <a:ext cx="1123619" cy="91074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3" name="Text Box 54"/>
            <p:cNvSpPr txBox="1">
              <a:spLocks noChangeArrowheads="1"/>
            </p:cNvSpPr>
            <p:nvPr/>
          </p:nvSpPr>
          <p:spPr bwMode="auto">
            <a:xfrm>
              <a:off x="6070250" y="5096241"/>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④</a:t>
              </a:r>
            </a:p>
          </p:txBody>
        </p:sp>
        <p:sp>
          <p:nvSpPr>
            <p:cNvPr id="164" name="Text Box 55"/>
            <p:cNvSpPr txBox="1">
              <a:spLocks noChangeArrowheads="1"/>
            </p:cNvSpPr>
            <p:nvPr/>
          </p:nvSpPr>
          <p:spPr bwMode="auto">
            <a:xfrm>
              <a:off x="6070250" y="4502070"/>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③</a:t>
              </a:r>
            </a:p>
          </p:txBody>
        </p:sp>
        <p:sp>
          <p:nvSpPr>
            <p:cNvPr id="165" name="Text Box 56"/>
            <p:cNvSpPr txBox="1">
              <a:spLocks noChangeArrowheads="1"/>
            </p:cNvSpPr>
            <p:nvPr/>
          </p:nvSpPr>
          <p:spPr bwMode="auto">
            <a:xfrm>
              <a:off x="6070250" y="3855716"/>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②</a:t>
              </a:r>
            </a:p>
          </p:txBody>
        </p:sp>
        <p:sp>
          <p:nvSpPr>
            <p:cNvPr id="166" name="Text Box 57"/>
            <p:cNvSpPr txBox="1">
              <a:spLocks noChangeArrowheads="1"/>
            </p:cNvSpPr>
            <p:nvPr/>
          </p:nvSpPr>
          <p:spPr bwMode="auto">
            <a:xfrm>
              <a:off x="6070250" y="3235452"/>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①</a:t>
              </a:r>
            </a:p>
          </p:txBody>
        </p:sp>
        <p:sp>
          <p:nvSpPr>
            <p:cNvPr id="167" name="Freeform 58"/>
            <p:cNvSpPr/>
            <p:nvPr/>
          </p:nvSpPr>
          <p:spPr bwMode="auto">
            <a:xfrm>
              <a:off x="2908567"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8" name="Line 59"/>
            <p:cNvSpPr>
              <a:spLocks noChangeShapeType="1"/>
            </p:cNvSpPr>
            <p:nvPr/>
          </p:nvSpPr>
          <p:spPr bwMode="auto">
            <a:xfrm>
              <a:off x="5527878"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9" name="Line 60"/>
            <p:cNvSpPr>
              <a:spLocks noChangeShapeType="1"/>
            </p:cNvSpPr>
            <p:nvPr/>
          </p:nvSpPr>
          <p:spPr bwMode="auto">
            <a:xfrm>
              <a:off x="2908567" y="5716501"/>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0" name="Text Box 61"/>
            <p:cNvSpPr txBox="1">
              <a:spLocks noChangeArrowheads="1"/>
            </p:cNvSpPr>
            <p:nvPr/>
          </p:nvSpPr>
          <p:spPr bwMode="auto">
            <a:xfrm>
              <a:off x="3028888" y="2960351"/>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a</a:t>
              </a:r>
            </a:p>
          </p:txBody>
        </p:sp>
        <p:sp>
          <p:nvSpPr>
            <p:cNvPr id="171" name="Text Box 62"/>
            <p:cNvSpPr txBox="1">
              <a:spLocks noChangeArrowheads="1"/>
            </p:cNvSpPr>
            <p:nvPr/>
          </p:nvSpPr>
          <p:spPr bwMode="auto">
            <a:xfrm>
              <a:off x="3715647" y="4576793"/>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c</a:t>
              </a:r>
            </a:p>
          </p:txBody>
        </p:sp>
        <p:sp>
          <p:nvSpPr>
            <p:cNvPr id="172" name="Text Box 63"/>
            <p:cNvSpPr txBox="1">
              <a:spLocks noChangeArrowheads="1"/>
            </p:cNvSpPr>
            <p:nvPr/>
          </p:nvSpPr>
          <p:spPr bwMode="auto">
            <a:xfrm>
              <a:off x="3747115" y="3814708"/>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b</a:t>
              </a:r>
            </a:p>
          </p:txBody>
        </p:sp>
        <p:sp>
          <p:nvSpPr>
            <p:cNvPr id="173" name="Text Box 72"/>
            <p:cNvSpPr txBox="1">
              <a:spLocks noChangeArrowheads="1"/>
            </p:cNvSpPr>
            <p:nvPr/>
          </p:nvSpPr>
          <p:spPr bwMode="auto">
            <a:xfrm>
              <a:off x="6220434" y="5531821"/>
              <a:ext cx="161775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5" dirty="0">
                  <a:solidFill>
                    <a:srgbClr val="C00000"/>
                  </a:solidFill>
                  <a:latin typeface="微软雅黑" panose="020B0503020204020204" pitchFamily="34" charset="-122"/>
                  <a:ea typeface="微软雅黑" panose="020B0503020204020204" pitchFamily="34" charset="-122"/>
                </a:rPr>
                <a:t>统计时分复用</a:t>
              </a:r>
            </a:p>
          </p:txBody>
        </p:sp>
        <p:sp>
          <p:nvSpPr>
            <p:cNvPr id="174" name="Text Box 80"/>
            <p:cNvSpPr txBox="1">
              <a:spLocks noChangeArrowheads="1"/>
            </p:cNvSpPr>
            <p:nvPr/>
          </p:nvSpPr>
          <p:spPr bwMode="auto">
            <a:xfrm>
              <a:off x="1836199" y="2964172"/>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5" dirty="0">
                  <a:latin typeface="微软雅黑" panose="020B0503020204020204" pitchFamily="34" charset="-122"/>
                  <a:ea typeface="微软雅黑" panose="020B0503020204020204" pitchFamily="34" charset="-122"/>
                </a:rPr>
                <a:t>用户</a:t>
              </a:r>
            </a:p>
          </p:txBody>
        </p:sp>
        <p:sp>
          <p:nvSpPr>
            <p:cNvPr id="175" name="Line 81"/>
            <p:cNvSpPr>
              <a:spLocks noChangeShapeType="1"/>
            </p:cNvSpPr>
            <p:nvPr/>
          </p:nvSpPr>
          <p:spPr bwMode="auto">
            <a:xfrm>
              <a:off x="2816012" y="3409743"/>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6" name="Line 82"/>
            <p:cNvSpPr>
              <a:spLocks noChangeShapeType="1"/>
            </p:cNvSpPr>
            <p:nvPr/>
          </p:nvSpPr>
          <p:spPr bwMode="auto">
            <a:xfrm>
              <a:off x="2816012" y="4219671"/>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7" name="Line 83"/>
            <p:cNvSpPr>
              <a:spLocks noChangeShapeType="1"/>
            </p:cNvSpPr>
            <p:nvPr/>
          </p:nvSpPr>
          <p:spPr bwMode="auto">
            <a:xfrm>
              <a:off x="2816012" y="5027890"/>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8" name="Line 84"/>
            <p:cNvSpPr>
              <a:spLocks noChangeShapeType="1"/>
            </p:cNvSpPr>
            <p:nvPr/>
          </p:nvSpPr>
          <p:spPr bwMode="auto">
            <a:xfrm>
              <a:off x="2816012" y="5837819"/>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grpSp>
      <p:sp>
        <p:nvSpPr>
          <p:cNvPr id="96" name="文本框 95"/>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t>波分复用</a:t>
            </a:r>
            <a:r>
              <a:rPr lang="en-US" altLang="zh-CN" dirty="0"/>
              <a:t>(WDM)</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119</a:t>
            </a:fld>
            <a:endParaRPr kumimoji="1" lang="zh-CN" altLang="en-US" dirty="0"/>
          </a:p>
        </p:txBody>
      </p:sp>
      <p:sp>
        <p:nvSpPr>
          <p:cNvPr id="3" name="矩形 2"/>
          <p:cNvSpPr/>
          <p:nvPr/>
        </p:nvSpPr>
        <p:spPr>
          <a:xfrm>
            <a:off x="555962" y="1213708"/>
            <a:ext cx="11493284" cy="1135054"/>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波分复用</a:t>
            </a:r>
            <a:r>
              <a:rPr lang="zh-CN" altLang="en-US" sz="2400" dirty="0">
                <a:solidFill>
                  <a:srgbClr val="202122"/>
                </a:solidFill>
                <a:latin typeface="微软雅黑" panose="020B0503020204020204" pitchFamily="34" charset="-122"/>
                <a:ea typeface="微软雅黑" panose="020B0503020204020204" pitchFamily="34" charset="-122"/>
              </a:rPr>
              <a:t>（</a:t>
            </a:r>
            <a:r>
              <a:rPr lang="en-US" altLang="zh-CN" sz="2400" dirty="0">
                <a:solidFill>
                  <a:srgbClr val="202122"/>
                </a:solidFill>
                <a:latin typeface="微软雅黑" panose="020B0503020204020204" pitchFamily="34" charset="-122"/>
                <a:ea typeface="微软雅黑" panose="020B0503020204020204" pitchFamily="34" charset="-122"/>
              </a:rPr>
              <a:t>Wavelength Division Multiplexing</a:t>
            </a:r>
            <a:r>
              <a:rPr lang="zh-CN" altLang="en-US" sz="2400" dirty="0">
                <a:solidFill>
                  <a:srgbClr val="202122"/>
                </a:solidFill>
                <a:latin typeface="微软雅黑" panose="020B0503020204020204" pitchFamily="34" charset="-122"/>
                <a:ea typeface="微软雅黑" panose="020B0503020204020204" pitchFamily="34" charset="-122"/>
              </a:rPr>
              <a:t>，</a:t>
            </a:r>
            <a:r>
              <a:rPr lang="en-US" altLang="zh-CN" sz="2400" dirty="0">
                <a:solidFill>
                  <a:srgbClr val="202122"/>
                </a:solidFill>
                <a:latin typeface="微软雅黑" panose="020B0503020204020204" pitchFamily="34" charset="-122"/>
                <a:ea typeface="微软雅黑" panose="020B0503020204020204" pitchFamily="34" charset="-122"/>
              </a:rPr>
              <a:t>WDM</a:t>
            </a:r>
            <a:r>
              <a:rPr lang="zh-CN" altLang="en-US" sz="2400" dirty="0">
                <a:solidFill>
                  <a:srgbClr val="202122"/>
                </a:solidFill>
                <a:latin typeface="微软雅黑" panose="020B0503020204020204" pitchFamily="34" charset="-122"/>
                <a:ea typeface="微软雅黑" panose="020B0503020204020204" pitchFamily="34" charset="-122"/>
              </a:rPr>
              <a:t>）是利用多个激光器在单条</a:t>
            </a:r>
            <a:r>
              <a:rPr lang="zh-CN" altLang="en-US" sz="2400" dirty="0">
                <a:solidFill>
                  <a:srgbClr val="C00000"/>
                </a:solidFill>
                <a:latin typeface="微软雅黑" panose="020B0503020204020204" pitchFamily="34" charset="-122"/>
                <a:ea typeface="微软雅黑" panose="020B0503020204020204" pitchFamily="34" charset="-122"/>
              </a:rPr>
              <a:t>光纤</a:t>
            </a:r>
            <a:r>
              <a:rPr lang="zh-CN" altLang="en-US" sz="2400" dirty="0">
                <a:solidFill>
                  <a:srgbClr val="202122"/>
                </a:solidFill>
                <a:latin typeface="微软雅黑" panose="020B0503020204020204" pitchFamily="34" charset="-122"/>
                <a:ea typeface="微软雅黑" panose="020B0503020204020204" pitchFamily="34" charset="-122"/>
              </a:rPr>
              <a:t>上同时发送多束不同</a:t>
            </a:r>
            <a:r>
              <a:rPr lang="zh-CN" altLang="en-US" sz="2400" dirty="0">
                <a:solidFill>
                  <a:srgbClr val="C00000"/>
                </a:solidFill>
                <a:latin typeface="微软雅黑" panose="020B0503020204020204" pitchFamily="34" charset="-122"/>
                <a:ea typeface="微软雅黑" panose="020B0503020204020204" pitchFamily="34" charset="-122"/>
              </a:rPr>
              <a:t>波长</a:t>
            </a:r>
            <a:r>
              <a:rPr lang="zh-CN" altLang="en-US" sz="2400" dirty="0">
                <a:solidFill>
                  <a:srgbClr val="202122"/>
                </a:solidFill>
                <a:latin typeface="微软雅黑" panose="020B0503020204020204" pitchFamily="34" charset="-122"/>
                <a:ea typeface="微软雅黑" panose="020B0503020204020204" pitchFamily="34" charset="-122"/>
              </a:rPr>
              <a:t>激光的技术</a:t>
            </a:r>
            <a:endParaRPr lang="zh-CN" altLang="en-US" sz="2400" dirty="0">
              <a:latin typeface="微软雅黑" panose="020B0503020204020204" pitchFamily="34" charset="-122"/>
              <a:ea typeface="微软雅黑" panose="020B0503020204020204" pitchFamily="34" charset="-122"/>
            </a:endParaRPr>
          </a:p>
        </p:txBody>
      </p:sp>
      <p:grpSp>
        <p:nvGrpSpPr>
          <p:cNvPr id="66" name="组合 65"/>
          <p:cNvGrpSpPr/>
          <p:nvPr/>
        </p:nvGrpSpPr>
        <p:grpSpPr>
          <a:xfrm>
            <a:off x="838200" y="2364605"/>
            <a:ext cx="10626943" cy="4107721"/>
            <a:chOff x="728858" y="2364605"/>
            <a:chExt cx="10736285" cy="4243921"/>
          </a:xfrm>
        </p:grpSpPr>
        <p:sp>
          <p:nvSpPr>
            <p:cNvPr id="5" name="圆角矩形 62"/>
            <p:cNvSpPr/>
            <p:nvPr/>
          </p:nvSpPr>
          <p:spPr>
            <a:xfrm>
              <a:off x="728858" y="2364605"/>
              <a:ext cx="10736285" cy="4243921"/>
            </a:xfrm>
            <a:prstGeom prst="roundRect">
              <a:avLst>
                <a:gd name="adj" fmla="val 6576"/>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Text Box 2"/>
            <p:cNvSpPr txBox="1">
              <a:spLocks noChangeArrowheads="1"/>
            </p:cNvSpPr>
            <p:nvPr/>
          </p:nvSpPr>
          <p:spPr bwMode="auto">
            <a:xfrm flipH="1">
              <a:off x="8060038" y="3211515"/>
              <a:ext cx="2005677" cy="24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265"/>
                </a:lnSpc>
              </a:pPr>
              <a:r>
                <a:rPr kumimoji="1" lang="en-US" altLang="zh-CN" sz="1600" b="1" dirty="0">
                  <a:latin typeface="微软雅黑" panose="020B0503020204020204" pitchFamily="34" charset="-122"/>
                  <a:ea typeface="微软雅黑" panose="020B0503020204020204" pitchFamily="34" charset="-122"/>
                </a:rPr>
                <a:t> 1550 nm           0 </a:t>
              </a:r>
            </a:p>
            <a:p>
              <a:pPr>
                <a:lnSpc>
                  <a:spcPts val="2265"/>
                </a:lnSpc>
              </a:pPr>
              <a:r>
                <a:rPr kumimoji="1" lang="en-US" altLang="zh-CN" sz="1600" b="1" dirty="0">
                  <a:latin typeface="微软雅黑" panose="020B0503020204020204" pitchFamily="34" charset="-122"/>
                  <a:ea typeface="微软雅黑" panose="020B0503020204020204" pitchFamily="34" charset="-122"/>
                </a:rPr>
                <a:t> 1551 nm           1</a:t>
              </a:r>
            </a:p>
            <a:p>
              <a:pPr>
                <a:lnSpc>
                  <a:spcPts val="2265"/>
                </a:lnSpc>
              </a:pPr>
              <a:r>
                <a:rPr kumimoji="1" lang="en-US" altLang="zh-CN" sz="1600" b="1" dirty="0">
                  <a:latin typeface="微软雅黑" panose="020B0503020204020204" pitchFamily="34" charset="-122"/>
                  <a:ea typeface="微软雅黑" panose="020B0503020204020204" pitchFamily="34" charset="-122"/>
                </a:rPr>
                <a:t> 1552 nm           2</a:t>
              </a:r>
            </a:p>
            <a:p>
              <a:pPr>
                <a:lnSpc>
                  <a:spcPts val="2265"/>
                </a:lnSpc>
              </a:pPr>
              <a:r>
                <a:rPr kumimoji="1" lang="en-US" altLang="zh-CN" sz="1600" b="1" dirty="0">
                  <a:latin typeface="微软雅黑" panose="020B0503020204020204" pitchFamily="34" charset="-122"/>
                  <a:ea typeface="微软雅黑" panose="020B0503020204020204" pitchFamily="34" charset="-122"/>
                </a:rPr>
                <a:t> 1553 nm           3</a:t>
              </a:r>
            </a:p>
            <a:p>
              <a:pPr>
                <a:lnSpc>
                  <a:spcPts val="2265"/>
                </a:lnSpc>
              </a:pPr>
              <a:r>
                <a:rPr kumimoji="1" lang="en-US" altLang="zh-CN" sz="1600" b="1" dirty="0">
                  <a:latin typeface="微软雅黑" panose="020B0503020204020204" pitchFamily="34" charset="-122"/>
                  <a:ea typeface="微软雅黑" panose="020B0503020204020204" pitchFamily="34" charset="-122"/>
                </a:rPr>
                <a:t> 1554 nm           4</a:t>
              </a:r>
            </a:p>
            <a:p>
              <a:pPr>
                <a:lnSpc>
                  <a:spcPts val="2265"/>
                </a:lnSpc>
              </a:pPr>
              <a:r>
                <a:rPr kumimoji="1" lang="en-US" altLang="zh-CN" sz="1600" b="1" dirty="0">
                  <a:latin typeface="微软雅黑" panose="020B0503020204020204" pitchFamily="34" charset="-122"/>
                  <a:ea typeface="微软雅黑" panose="020B0503020204020204" pitchFamily="34" charset="-122"/>
                </a:rPr>
                <a:t> 1555 nm           5</a:t>
              </a:r>
            </a:p>
            <a:p>
              <a:pPr>
                <a:lnSpc>
                  <a:spcPts val="2265"/>
                </a:lnSpc>
              </a:pPr>
              <a:r>
                <a:rPr kumimoji="1" lang="en-US" altLang="zh-CN" sz="1600" b="1" dirty="0">
                  <a:latin typeface="微软雅黑" panose="020B0503020204020204" pitchFamily="34" charset="-122"/>
                  <a:ea typeface="微软雅黑" panose="020B0503020204020204" pitchFamily="34" charset="-122"/>
                </a:rPr>
                <a:t> 1556 nm           6</a:t>
              </a:r>
            </a:p>
            <a:p>
              <a:pPr>
                <a:lnSpc>
                  <a:spcPts val="2265"/>
                </a:lnSpc>
              </a:pPr>
              <a:r>
                <a:rPr kumimoji="1" lang="en-US" altLang="zh-CN" sz="1600" b="1" dirty="0">
                  <a:latin typeface="微软雅黑" panose="020B0503020204020204" pitchFamily="34" charset="-122"/>
                  <a:ea typeface="微软雅黑" panose="020B0503020204020204" pitchFamily="34" charset="-122"/>
                </a:rPr>
                <a:t> 1557 nm           7</a:t>
              </a:r>
            </a:p>
          </p:txBody>
        </p:sp>
        <p:sp>
          <p:nvSpPr>
            <p:cNvPr id="7" name="Text Box 3"/>
            <p:cNvSpPr txBox="1">
              <a:spLocks noChangeArrowheads="1"/>
            </p:cNvSpPr>
            <p:nvPr/>
          </p:nvSpPr>
          <p:spPr bwMode="auto">
            <a:xfrm>
              <a:off x="2051830" y="3216557"/>
              <a:ext cx="2188420" cy="24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265"/>
                </a:lnSpc>
              </a:pPr>
              <a:r>
                <a:rPr kumimoji="1" lang="en-US" altLang="zh-CN" sz="1600" b="1" dirty="0">
                  <a:latin typeface="微软雅黑" panose="020B0503020204020204" pitchFamily="34" charset="-122"/>
                  <a:ea typeface="微软雅黑" panose="020B0503020204020204" pitchFamily="34" charset="-122"/>
                </a:rPr>
                <a:t>0            1550 nm    </a:t>
              </a:r>
            </a:p>
            <a:p>
              <a:pPr>
                <a:lnSpc>
                  <a:spcPts val="2265"/>
                </a:lnSpc>
              </a:pPr>
              <a:r>
                <a:rPr kumimoji="1" lang="en-US" altLang="zh-CN" sz="1600" b="1" dirty="0">
                  <a:latin typeface="微软雅黑" panose="020B0503020204020204" pitchFamily="34" charset="-122"/>
                  <a:ea typeface="微软雅黑" panose="020B0503020204020204" pitchFamily="34" charset="-122"/>
                </a:rPr>
                <a:t>1            1551 nm  </a:t>
              </a:r>
            </a:p>
            <a:p>
              <a:pPr>
                <a:lnSpc>
                  <a:spcPts val="2265"/>
                </a:lnSpc>
              </a:pPr>
              <a:r>
                <a:rPr kumimoji="1" lang="en-US" altLang="zh-CN" sz="1600" b="1" dirty="0">
                  <a:latin typeface="微软雅黑" panose="020B0503020204020204" pitchFamily="34" charset="-122"/>
                  <a:ea typeface="微软雅黑" panose="020B0503020204020204" pitchFamily="34" charset="-122"/>
                </a:rPr>
                <a:t>2            1552 nm  </a:t>
              </a:r>
            </a:p>
            <a:p>
              <a:pPr>
                <a:lnSpc>
                  <a:spcPts val="2265"/>
                </a:lnSpc>
              </a:pPr>
              <a:r>
                <a:rPr kumimoji="1" lang="en-US" altLang="zh-CN" sz="1600" b="1" dirty="0">
                  <a:latin typeface="微软雅黑" panose="020B0503020204020204" pitchFamily="34" charset="-122"/>
                  <a:ea typeface="微软雅黑" panose="020B0503020204020204" pitchFamily="34" charset="-122"/>
                </a:rPr>
                <a:t>3            1553 nm  </a:t>
              </a:r>
            </a:p>
            <a:p>
              <a:pPr>
                <a:lnSpc>
                  <a:spcPts val="2265"/>
                </a:lnSpc>
              </a:pPr>
              <a:r>
                <a:rPr kumimoji="1" lang="en-US" altLang="zh-CN" sz="1600" b="1" dirty="0">
                  <a:latin typeface="微软雅黑" panose="020B0503020204020204" pitchFamily="34" charset="-122"/>
                  <a:ea typeface="微软雅黑" panose="020B0503020204020204" pitchFamily="34" charset="-122"/>
                </a:rPr>
                <a:t>4            1554 nm  </a:t>
              </a:r>
            </a:p>
            <a:p>
              <a:pPr>
                <a:lnSpc>
                  <a:spcPts val="2265"/>
                </a:lnSpc>
              </a:pPr>
              <a:r>
                <a:rPr kumimoji="1" lang="en-US" altLang="zh-CN" sz="1600" b="1" dirty="0">
                  <a:latin typeface="微软雅黑" panose="020B0503020204020204" pitchFamily="34" charset="-122"/>
                  <a:ea typeface="微软雅黑" panose="020B0503020204020204" pitchFamily="34" charset="-122"/>
                </a:rPr>
                <a:t>5            1555 nm  </a:t>
              </a:r>
            </a:p>
            <a:p>
              <a:pPr>
                <a:lnSpc>
                  <a:spcPts val="2265"/>
                </a:lnSpc>
              </a:pPr>
              <a:r>
                <a:rPr kumimoji="1" lang="en-US" altLang="zh-CN" sz="1600" b="1" dirty="0">
                  <a:latin typeface="微软雅黑" panose="020B0503020204020204" pitchFamily="34" charset="-122"/>
                  <a:ea typeface="微软雅黑" panose="020B0503020204020204" pitchFamily="34" charset="-122"/>
                </a:rPr>
                <a:t>6            1556 nm  </a:t>
              </a:r>
            </a:p>
            <a:p>
              <a:pPr>
                <a:lnSpc>
                  <a:spcPts val="2265"/>
                </a:lnSpc>
              </a:pPr>
              <a:r>
                <a:rPr kumimoji="1" lang="en-US" altLang="zh-CN" sz="1600" b="1" dirty="0">
                  <a:latin typeface="微软雅黑" panose="020B0503020204020204" pitchFamily="34" charset="-122"/>
                  <a:ea typeface="微软雅黑" panose="020B0503020204020204" pitchFamily="34" charset="-122"/>
                </a:rPr>
                <a:t>7            1557 nm  </a:t>
              </a:r>
            </a:p>
          </p:txBody>
        </p:sp>
        <p:sp>
          <p:nvSpPr>
            <p:cNvPr id="8" name="Text Box 6"/>
            <p:cNvSpPr txBox="1">
              <a:spLocks noChangeArrowheads="1"/>
            </p:cNvSpPr>
            <p:nvPr/>
          </p:nvSpPr>
          <p:spPr bwMode="auto">
            <a:xfrm>
              <a:off x="2120987" y="5805349"/>
              <a:ext cx="1965330" cy="666977"/>
            </a:xfrm>
            <a:prstGeom prst="rect">
              <a:avLst/>
            </a:prstGeom>
            <a:solidFill>
              <a:schemeClr val="bg1"/>
            </a:solidFill>
            <a:ln w="19050">
              <a:solidFill>
                <a:srgbClr val="333399"/>
              </a:solidFill>
              <a:miter lim="800000"/>
            </a:ln>
            <a:effectLst/>
          </p:spPr>
          <p:txBody>
            <a:bodyPr wrap="square">
              <a:spAutoFit/>
            </a:bodyPr>
            <a:lstStyle/>
            <a:p>
              <a:r>
                <a:rPr kumimoji="1" lang="en-US" altLang="zh-CN" sz="1865" b="1" dirty="0">
                  <a:ea typeface="黑体" panose="02010609060101010101" pitchFamily="49" charset="-122"/>
                </a:rPr>
                <a:t>8 </a:t>
              </a:r>
              <a:r>
                <a:rPr kumimoji="1" lang="en-US" altLang="zh-CN" sz="1865" b="1" dirty="0">
                  <a:ea typeface="黑体" panose="02010609060101010101" pitchFamily="49" charset="-122"/>
                  <a:sym typeface="Symbol" panose="05050102010706020507" pitchFamily="2" charset="2"/>
                </a:rPr>
                <a:t> </a:t>
              </a:r>
              <a:r>
                <a:rPr kumimoji="1" lang="en-US" altLang="zh-CN" sz="1865" b="1" dirty="0">
                  <a:ea typeface="黑体" panose="02010609060101010101" pitchFamily="49" charset="-122"/>
                </a:rPr>
                <a:t>2.5 </a:t>
              </a:r>
              <a:r>
                <a:rPr kumimoji="1" lang="en-US" altLang="zh-CN" sz="1865" b="1" dirty="0" err="1">
                  <a:ea typeface="黑体" panose="02010609060101010101" pitchFamily="49" charset="-122"/>
                </a:rPr>
                <a:t>Gbit</a:t>
              </a:r>
              <a:r>
                <a:rPr kumimoji="1" lang="en-US" altLang="zh-CN" sz="1865" b="1" dirty="0">
                  <a:ea typeface="黑体" panose="02010609060101010101" pitchFamily="49" charset="-122"/>
                </a:rPr>
                <a:t>/s</a:t>
              </a:r>
            </a:p>
            <a:p>
              <a:r>
                <a:rPr kumimoji="1" lang="en-US" altLang="zh-CN" sz="1865" b="1" dirty="0">
                  <a:ea typeface="黑体" panose="02010609060101010101" pitchFamily="49" charset="-122"/>
                </a:rPr>
                <a:t>1310 nm</a:t>
              </a:r>
            </a:p>
          </p:txBody>
        </p:sp>
        <p:sp>
          <p:nvSpPr>
            <p:cNvPr id="9" name="Line 7"/>
            <p:cNvSpPr>
              <a:spLocks noChangeShapeType="1"/>
            </p:cNvSpPr>
            <p:nvPr/>
          </p:nvSpPr>
          <p:spPr bwMode="auto">
            <a:xfrm>
              <a:off x="8200148" y="3516223"/>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0" name="Line 8"/>
            <p:cNvSpPr>
              <a:spLocks noChangeShapeType="1"/>
            </p:cNvSpPr>
            <p:nvPr/>
          </p:nvSpPr>
          <p:spPr bwMode="auto">
            <a:xfrm>
              <a:off x="8200148" y="3808737"/>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1" name="Line 9"/>
            <p:cNvSpPr>
              <a:spLocks noChangeShapeType="1"/>
            </p:cNvSpPr>
            <p:nvPr/>
          </p:nvSpPr>
          <p:spPr bwMode="auto">
            <a:xfrm>
              <a:off x="8200148" y="4099928"/>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2" name="Line 10"/>
            <p:cNvSpPr>
              <a:spLocks noChangeShapeType="1"/>
            </p:cNvSpPr>
            <p:nvPr/>
          </p:nvSpPr>
          <p:spPr bwMode="auto">
            <a:xfrm>
              <a:off x="8200148" y="4393765"/>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3" name="Line 11"/>
            <p:cNvSpPr>
              <a:spLocks noChangeShapeType="1"/>
            </p:cNvSpPr>
            <p:nvPr/>
          </p:nvSpPr>
          <p:spPr bwMode="auto">
            <a:xfrm>
              <a:off x="8200148" y="4684955"/>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4" name="Line 12"/>
            <p:cNvSpPr>
              <a:spLocks noChangeShapeType="1"/>
            </p:cNvSpPr>
            <p:nvPr/>
          </p:nvSpPr>
          <p:spPr bwMode="auto">
            <a:xfrm>
              <a:off x="8200148" y="4978792"/>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5" name="Line 13"/>
            <p:cNvSpPr>
              <a:spLocks noChangeShapeType="1"/>
            </p:cNvSpPr>
            <p:nvPr/>
          </p:nvSpPr>
          <p:spPr bwMode="auto">
            <a:xfrm>
              <a:off x="8200148" y="5269983"/>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6" name="Line 14"/>
            <p:cNvSpPr>
              <a:spLocks noChangeShapeType="1"/>
            </p:cNvSpPr>
            <p:nvPr/>
          </p:nvSpPr>
          <p:spPr bwMode="auto">
            <a:xfrm>
              <a:off x="8200148" y="5563820"/>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7" name="Line 15"/>
            <p:cNvSpPr>
              <a:spLocks noChangeShapeType="1"/>
            </p:cNvSpPr>
            <p:nvPr/>
          </p:nvSpPr>
          <p:spPr bwMode="auto">
            <a:xfrm>
              <a:off x="2153432" y="3516223"/>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8" name="Line 16"/>
            <p:cNvSpPr>
              <a:spLocks noChangeShapeType="1"/>
            </p:cNvSpPr>
            <p:nvPr/>
          </p:nvSpPr>
          <p:spPr bwMode="auto">
            <a:xfrm>
              <a:off x="2153432" y="3808737"/>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9" name="Line 17"/>
            <p:cNvSpPr>
              <a:spLocks noChangeShapeType="1"/>
            </p:cNvSpPr>
            <p:nvPr/>
          </p:nvSpPr>
          <p:spPr bwMode="auto">
            <a:xfrm>
              <a:off x="2153432" y="4099928"/>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0" name="Line 18"/>
            <p:cNvSpPr>
              <a:spLocks noChangeShapeType="1"/>
            </p:cNvSpPr>
            <p:nvPr/>
          </p:nvSpPr>
          <p:spPr bwMode="auto">
            <a:xfrm>
              <a:off x="2153432" y="4393765"/>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1" name="Line 19"/>
            <p:cNvSpPr>
              <a:spLocks noChangeShapeType="1"/>
            </p:cNvSpPr>
            <p:nvPr/>
          </p:nvSpPr>
          <p:spPr bwMode="auto">
            <a:xfrm>
              <a:off x="2153432" y="4684955"/>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2" name="Line 20"/>
            <p:cNvSpPr>
              <a:spLocks noChangeShapeType="1"/>
            </p:cNvSpPr>
            <p:nvPr/>
          </p:nvSpPr>
          <p:spPr bwMode="auto">
            <a:xfrm>
              <a:off x="2153432" y="4978792"/>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3" name="Line 21"/>
            <p:cNvSpPr>
              <a:spLocks noChangeShapeType="1"/>
            </p:cNvSpPr>
            <p:nvPr/>
          </p:nvSpPr>
          <p:spPr bwMode="auto">
            <a:xfrm>
              <a:off x="2153432" y="5269983"/>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4" name="Line 22"/>
            <p:cNvSpPr>
              <a:spLocks noChangeShapeType="1"/>
            </p:cNvSpPr>
            <p:nvPr/>
          </p:nvSpPr>
          <p:spPr bwMode="auto">
            <a:xfrm>
              <a:off x="2153432" y="5563820"/>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5" name="Line 23"/>
            <p:cNvSpPr>
              <a:spLocks noChangeShapeType="1"/>
            </p:cNvSpPr>
            <p:nvPr/>
          </p:nvSpPr>
          <p:spPr bwMode="auto">
            <a:xfrm>
              <a:off x="4086317" y="4535389"/>
              <a:ext cx="406364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26" name="AutoShape 24"/>
            <p:cNvSpPr>
              <a:spLocks noChangeArrowheads="1"/>
            </p:cNvSpPr>
            <p:nvPr/>
          </p:nvSpPr>
          <p:spPr bwMode="auto">
            <a:xfrm rot="5400000">
              <a:off x="4861444" y="4398013"/>
              <a:ext cx="295161" cy="268137"/>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27" name="Rectangle 25"/>
            <p:cNvSpPr>
              <a:spLocks noChangeArrowheads="1"/>
            </p:cNvSpPr>
            <p:nvPr/>
          </p:nvSpPr>
          <p:spPr bwMode="auto">
            <a:xfrm>
              <a:off x="2563523" y="3435484"/>
              <a:ext cx="448807" cy="164125"/>
            </a:xfrm>
            <a:prstGeom prst="rect">
              <a:avLst/>
            </a:prstGeom>
            <a:solidFill>
              <a:srgbClr val="FFFFCC"/>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28" name="Rectangle 26"/>
            <p:cNvSpPr>
              <a:spLocks noChangeArrowheads="1"/>
            </p:cNvSpPr>
            <p:nvPr/>
          </p:nvSpPr>
          <p:spPr bwMode="auto">
            <a:xfrm>
              <a:off x="2563523" y="3726676"/>
              <a:ext cx="448807" cy="162801"/>
            </a:xfrm>
            <a:prstGeom prst="rect">
              <a:avLst/>
            </a:prstGeom>
            <a:solidFill>
              <a:srgbClr val="CCFF99"/>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29" name="Rectangle 27"/>
            <p:cNvSpPr>
              <a:spLocks noChangeArrowheads="1"/>
            </p:cNvSpPr>
            <p:nvPr/>
          </p:nvSpPr>
          <p:spPr bwMode="auto">
            <a:xfrm>
              <a:off x="2563523" y="4019189"/>
              <a:ext cx="448807" cy="162803"/>
            </a:xfrm>
            <a:prstGeom prst="rect">
              <a:avLst/>
            </a:prstGeom>
            <a:solidFill>
              <a:srgbClr val="CCCC00"/>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0" name="Rectangle 28"/>
            <p:cNvSpPr>
              <a:spLocks noChangeArrowheads="1"/>
            </p:cNvSpPr>
            <p:nvPr/>
          </p:nvSpPr>
          <p:spPr bwMode="auto">
            <a:xfrm>
              <a:off x="2563523" y="4311704"/>
              <a:ext cx="448807" cy="162801"/>
            </a:xfrm>
            <a:prstGeom prst="rect">
              <a:avLst/>
            </a:prstGeom>
            <a:solidFill>
              <a:srgbClr val="00CC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1" name="Rectangle 29"/>
            <p:cNvSpPr>
              <a:spLocks noChangeArrowheads="1"/>
            </p:cNvSpPr>
            <p:nvPr/>
          </p:nvSpPr>
          <p:spPr bwMode="auto">
            <a:xfrm>
              <a:off x="2563523" y="4604216"/>
              <a:ext cx="448807" cy="162803"/>
            </a:xfrm>
            <a:prstGeom prst="rect">
              <a:avLst/>
            </a:prstGeom>
            <a:solidFill>
              <a:srgbClr val="FF99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2" name="Rectangle 30"/>
            <p:cNvSpPr>
              <a:spLocks noChangeArrowheads="1"/>
            </p:cNvSpPr>
            <p:nvPr/>
          </p:nvSpPr>
          <p:spPr bwMode="auto">
            <a:xfrm>
              <a:off x="2563523" y="4896730"/>
              <a:ext cx="448807" cy="162801"/>
            </a:xfrm>
            <a:prstGeom prst="rect">
              <a:avLst/>
            </a:prstGeom>
            <a:solidFill>
              <a:srgbClr val="00CC00"/>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3" name="Rectangle 31"/>
            <p:cNvSpPr>
              <a:spLocks noChangeArrowheads="1"/>
            </p:cNvSpPr>
            <p:nvPr/>
          </p:nvSpPr>
          <p:spPr bwMode="auto">
            <a:xfrm>
              <a:off x="2563523" y="5189244"/>
              <a:ext cx="448807" cy="162803"/>
            </a:xfrm>
            <a:prstGeom prst="rect">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4" name="Rectangle 32"/>
            <p:cNvSpPr>
              <a:spLocks noChangeArrowheads="1"/>
            </p:cNvSpPr>
            <p:nvPr/>
          </p:nvSpPr>
          <p:spPr bwMode="auto">
            <a:xfrm>
              <a:off x="2563523" y="5480434"/>
              <a:ext cx="448807" cy="164125"/>
            </a:xfrm>
            <a:prstGeom prst="rect">
              <a:avLst/>
            </a:prstGeom>
            <a:solidFill>
              <a:srgbClr val="3399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5" name="Text Box 33"/>
            <p:cNvSpPr txBox="1">
              <a:spLocks noChangeArrowheads="1"/>
            </p:cNvSpPr>
            <p:nvPr/>
          </p:nvSpPr>
          <p:spPr bwMode="auto">
            <a:xfrm>
              <a:off x="5068529" y="3663143"/>
              <a:ext cx="117852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ea typeface="黑体" panose="02010609060101010101" pitchFamily="49" charset="-122"/>
                </a:rPr>
                <a:t>20 </a:t>
              </a:r>
              <a:r>
                <a:rPr kumimoji="1" lang="en-US" altLang="zh-CN" sz="1865" b="1" dirty="0" err="1">
                  <a:ea typeface="黑体" panose="02010609060101010101" pitchFamily="49" charset="-122"/>
                </a:rPr>
                <a:t>Gbit</a:t>
              </a:r>
              <a:r>
                <a:rPr kumimoji="1" lang="en-US" altLang="zh-CN" sz="1865" b="1" dirty="0">
                  <a:ea typeface="黑体" panose="02010609060101010101" pitchFamily="49" charset="-122"/>
                </a:rPr>
                <a:t>/s</a:t>
              </a:r>
            </a:p>
          </p:txBody>
        </p:sp>
        <p:sp>
          <p:nvSpPr>
            <p:cNvPr id="36" name="AutoShape 34"/>
            <p:cNvSpPr>
              <a:spLocks noChangeArrowheads="1"/>
            </p:cNvSpPr>
            <p:nvPr/>
          </p:nvSpPr>
          <p:spPr bwMode="auto">
            <a:xfrm rot="16200000">
              <a:off x="2825925" y="4314901"/>
              <a:ext cx="2701451" cy="450243"/>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99FF99"/>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7" name="AutoShape 35"/>
            <p:cNvSpPr>
              <a:spLocks noChangeArrowheads="1"/>
            </p:cNvSpPr>
            <p:nvPr/>
          </p:nvSpPr>
          <p:spPr bwMode="auto">
            <a:xfrm rot="5400000" flipH="1">
              <a:off x="6625020" y="4315619"/>
              <a:ext cx="2701451" cy="448807"/>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00FFCC"/>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8" name="Rectangle 36"/>
            <p:cNvSpPr>
              <a:spLocks noChangeArrowheads="1"/>
            </p:cNvSpPr>
            <p:nvPr/>
          </p:nvSpPr>
          <p:spPr bwMode="auto">
            <a:xfrm>
              <a:off x="9203871" y="3435484"/>
              <a:ext cx="448808" cy="164125"/>
            </a:xfrm>
            <a:prstGeom prst="rect">
              <a:avLst/>
            </a:prstGeom>
            <a:solidFill>
              <a:srgbClr val="FFFFCC"/>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9" name="Rectangle 37"/>
            <p:cNvSpPr>
              <a:spLocks noChangeArrowheads="1"/>
            </p:cNvSpPr>
            <p:nvPr/>
          </p:nvSpPr>
          <p:spPr bwMode="auto">
            <a:xfrm>
              <a:off x="9203871" y="3726676"/>
              <a:ext cx="448808" cy="162801"/>
            </a:xfrm>
            <a:prstGeom prst="rect">
              <a:avLst/>
            </a:prstGeom>
            <a:solidFill>
              <a:srgbClr val="CCFF99"/>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0" name="Rectangle 38"/>
            <p:cNvSpPr>
              <a:spLocks noChangeArrowheads="1"/>
            </p:cNvSpPr>
            <p:nvPr/>
          </p:nvSpPr>
          <p:spPr bwMode="auto">
            <a:xfrm>
              <a:off x="9203871" y="4019189"/>
              <a:ext cx="448808" cy="162803"/>
            </a:xfrm>
            <a:prstGeom prst="rect">
              <a:avLst/>
            </a:prstGeom>
            <a:solidFill>
              <a:srgbClr val="CCCC00"/>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1" name="Rectangle 39"/>
            <p:cNvSpPr>
              <a:spLocks noChangeArrowheads="1"/>
            </p:cNvSpPr>
            <p:nvPr/>
          </p:nvSpPr>
          <p:spPr bwMode="auto">
            <a:xfrm>
              <a:off x="9203871" y="4311704"/>
              <a:ext cx="448808" cy="162801"/>
            </a:xfrm>
            <a:prstGeom prst="rect">
              <a:avLst/>
            </a:prstGeom>
            <a:solidFill>
              <a:srgbClr val="00CC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2" name="Rectangle 40"/>
            <p:cNvSpPr>
              <a:spLocks noChangeArrowheads="1"/>
            </p:cNvSpPr>
            <p:nvPr/>
          </p:nvSpPr>
          <p:spPr bwMode="auto">
            <a:xfrm>
              <a:off x="9203871" y="4604216"/>
              <a:ext cx="448808" cy="162803"/>
            </a:xfrm>
            <a:prstGeom prst="rect">
              <a:avLst/>
            </a:prstGeom>
            <a:solidFill>
              <a:srgbClr val="FF99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3" name="Rectangle 41"/>
            <p:cNvSpPr>
              <a:spLocks noChangeArrowheads="1"/>
            </p:cNvSpPr>
            <p:nvPr/>
          </p:nvSpPr>
          <p:spPr bwMode="auto">
            <a:xfrm>
              <a:off x="9203871" y="4896730"/>
              <a:ext cx="448808" cy="162801"/>
            </a:xfrm>
            <a:prstGeom prst="rect">
              <a:avLst/>
            </a:prstGeom>
            <a:solidFill>
              <a:srgbClr val="00CC00"/>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4" name="Rectangle 42"/>
            <p:cNvSpPr>
              <a:spLocks noChangeArrowheads="1"/>
            </p:cNvSpPr>
            <p:nvPr/>
          </p:nvSpPr>
          <p:spPr bwMode="auto">
            <a:xfrm>
              <a:off x="9203871" y="5189244"/>
              <a:ext cx="448808" cy="162803"/>
            </a:xfrm>
            <a:prstGeom prst="rect">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5" name="Rectangle 43"/>
            <p:cNvSpPr>
              <a:spLocks noChangeArrowheads="1"/>
            </p:cNvSpPr>
            <p:nvPr/>
          </p:nvSpPr>
          <p:spPr bwMode="auto">
            <a:xfrm>
              <a:off x="9203871" y="5480434"/>
              <a:ext cx="448808" cy="164125"/>
            </a:xfrm>
            <a:prstGeom prst="rect">
              <a:avLst/>
            </a:prstGeom>
            <a:solidFill>
              <a:srgbClr val="3399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6" name="AutoShape 44"/>
            <p:cNvSpPr>
              <a:spLocks noChangeArrowheads="1"/>
            </p:cNvSpPr>
            <p:nvPr/>
          </p:nvSpPr>
          <p:spPr bwMode="auto">
            <a:xfrm rot="5400000">
              <a:off x="5923240" y="4398729"/>
              <a:ext cx="295161" cy="266704"/>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7" name="AutoShape 45"/>
            <p:cNvSpPr>
              <a:spLocks noChangeArrowheads="1"/>
            </p:cNvSpPr>
            <p:nvPr/>
          </p:nvSpPr>
          <p:spPr bwMode="auto">
            <a:xfrm rot="5400000">
              <a:off x="7018016" y="4398013"/>
              <a:ext cx="295161" cy="268137"/>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8" name="Line 46"/>
            <p:cNvSpPr>
              <a:spLocks noChangeShapeType="1"/>
            </p:cNvSpPr>
            <p:nvPr/>
          </p:nvSpPr>
          <p:spPr bwMode="auto">
            <a:xfrm flipH="1">
              <a:off x="5386854" y="4008599"/>
              <a:ext cx="116145" cy="518848"/>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49" name="Text Box 47"/>
            <p:cNvSpPr txBox="1">
              <a:spLocks noChangeArrowheads="1"/>
            </p:cNvSpPr>
            <p:nvPr/>
          </p:nvSpPr>
          <p:spPr bwMode="auto">
            <a:xfrm>
              <a:off x="3923671" y="4077963"/>
              <a:ext cx="458780" cy="1077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135" b="1" dirty="0">
                  <a:latin typeface="微软雅黑" panose="020B0503020204020204" pitchFamily="34" charset="-122"/>
                  <a:ea typeface="微软雅黑" panose="020B0503020204020204" pitchFamily="34" charset="-122"/>
                </a:rPr>
                <a:t>复</a:t>
              </a:r>
            </a:p>
            <a:p>
              <a:pPr algn="l"/>
              <a:r>
                <a:rPr kumimoji="1" lang="zh-CN" altLang="en-US" sz="2135" b="1" dirty="0">
                  <a:latin typeface="微软雅黑" panose="020B0503020204020204" pitchFamily="34" charset="-122"/>
                  <a:ea typeface="微软雅黑" panose="020B0503020204020204" pitchFamily="34" charset="-122"/>
                </a:rPr>
                <a:t>用</a:t>
              </a:r>
            </a:p>
            <a:p>
              <a:pPr algn="l"/>
              <a:r>
                <a:rPr kumimoji="1" lang="zh-CN" altLang="en-US" sz="2135" b="1" dirty="0">
                  <a:latin typeface="微软雅黑" panose="020B0503020204020204" pitchFamily="34" charset="-122"/>
                  <a:ea typeface="微软雅黑" panose="020B0503020204020204" pitchFamily="34" charset="-122"/>
                </a:rPr>
                <a:t>器</a:t>
              </a:r>
            </a:p>
          </p:txBody>
        </p:sp>
        <p:sp>
          <p:nvSpPr>
            <p:cNvPr id="50" name="Text Box 48"/>
            <p:cNvSpPr txBox="1">
              <a:spLocks noChangeArrowheads="1"/>
            </p:cNvSpPr>
            <p:nvPr/>
          </p:nvSpPr>
          <p:spPr bwMode="auto">
            <a:xfrm>
              <a:off x="7713651" y="4077963"/>
              <a:ext cx="458780" cy="1077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135" b="1" dirty="0">
                  <a:latin typeface="微软雅黑" panose="020B0503020204020204" pitchFamily="34" charset="-122"/>
                  <a:ea typeface="微软雅黑" panose="020B0503020204020204" pitchFamily="34" charset="-122"/>
                </a:rPr>
                <a:t>分</a:t>
              </a:r>
            </a:p>
            <a:p>
              <a:pPr algn="l"/>
              <a:r>
                <a:rPr kumimoji="1" lang="zh-CN" altLang="en-US" sz="2135" b="1" dirty="0">
                  <a:latin typeface="微软雅黑" panose="020B0503020204020204" pitchFamily="34" charset="-122"/>
                  <a:ea typeface="微软雅黑" panose="020B0503020204020204" pitchFamily="34" charset="-122"/>
                </a:rPr>
                <a:t>用</a:t>
              </a:r>
            </a:p>
            <a:p>
              <a:pPr algn="l"/>
              <a:r>
                <a:rPr kumimoji="1" lang="zh-CN" altLang="en-US" sz="2135" b="1" dirty="0">
                  <a:latin typeface="微软雅黑" panose="020B0503020204020204" pitchFamily="34" charset="-122"/>
                  <a:ea typeface="微软雅黑" panose="020B0503020204020204" pitchFamily="34" charset="-122"/>
                </a:rPr>
                <a:t>器</a:t>
              </a:r>
            </a:p>
          </p:txBody>
        </p:sp>
        <p:sp>
          <p:nvSpPr>
            <p:cNvPr id="51" name="Text Box 49"/>
            <p:cNvSpPr txBox="1">
              <a:spLocks noChangeArrowheads="1"/>
            </p:cNvSpPr>
            <p:nvPr/>
          </p:nvSpPr>
          <p:spPr bwMode="auto">
            <a:xfrm>
              <a:off x="6132478" y="3746529"/>
              <a:ext cx="184731"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kumimoji="1" lang="en-US" altLang="zh-CN" sz="1865" b="1" dirty="0">
                <a:ea typeface="黑体" panose="02010609060101010101" pitchFamily="49" charset="-122"/>
              </a:endParaRPr>
            </a:p>
            <a:p>
              <a:pPr algn="l"/>
              <a:endParaRPr kumimoji="1" lang="en-US" altLang="zh-CN" sz="1865" b="1" dirty="0">
                <a:ea typeface="黑体" panose="02010609060101010101" pitchFamily="49" charset="-122"/>
              </a:endParaRPr>
            </a:p>
          </p:txBody>
        </p:sp>
        <p:sp>
          <p:nvSpPr>
            <p:cNvPr id="52" name="Line 50"/>
            <p:cNvSpPr>
              <a:spLocks noChangeShapeType="1"/>
            </p:cNvSpPr>
            <p:nvPr/>
          </p:nvSpPr>
          <p:spPr bwMode="auto">
            <a:xfrm flipH="1">
              <a:off x="6096629" y="4089340"/>
              <a:ext cx="395755" cy="36001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53" name="Line 51"/>
            <p:cNvSpPr>
              <a:spLocks noChangeShapeType="1"/>
            </p:cNvSpPr>
            <p:nvPr/>
          </p:nvSpPr>
          <p:spPr bwMode="auto">
            <a:xfrm>
              <a:off x="4963856" y="4744516"/>
              <a:ext cx="0" cy="164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54" name="Line 52"/>
            <p:cNvSpPr>
              <a:spLocks noChangeShapeType="1"/>
            </p:cNvSpPr>
            <p:nvPr/>
          </p:nvSpPr>
          <p:spPr bwMode="auto">
            <a:xfrm>
              <a:off x="6042143" y="4744516"/>
              <a:ext cx="0" cy="164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55" name="Line 53"/>
            <p:cNvSpPr>
              <a:spLocks noChangeShapeType="1"/>
            </p:cNvSpPr>
            <p:nvPr/>
          </p:nvSpPr>
          <p:spPr bwMode="auto">
            <a:xfrm>
              <a:off x="4960988" y="4825256"/>
              <a:ext cx="1079720"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56" name="Text Box 55"/>
            <p:cNvSpPr txBox="1">
              <a:spLocks noChangeArrowheads="1"/>
            </p:cNvSpPr>
            <p:nvPr/>
          </p:nvSpPr>
          <p:spPr bwMode="auto">
            <a:xfrm>
              <a:off x="2256054" y="2683879"/>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dirty="0">
                  <a:latin typeface="微软雅黑" panose="020B0503020204020204" pitchFamily="34" charset="-122"/>
                  <a:ea typeface="微软雅黑" panose="020B0503020204020204" pitchFamily="34" charset="-122"/>
                </a:rPr>
                <a:t>光调制器</a:t>
              </a:r>
            </a:p>
          </p:txBody>
        </p:sp>
        <p:sp>
          <p:nvSpPr>
            <p:cNvPr id="57" name="Line 56"/>
            <p:cNvSpPr>
              <a:spLocks noChangeShapeType="1"/>
            </p:cNvSpPr>
            <p:nvPr/>
          </p:nvSpPr>
          <p:spPr bwMode="auto">
            <a:xfrm>
              <a:off x="2785971" y="3008313"/>
              <a:ext cx="0" cy="4271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58" name="Text Box 57"/>
            <p:cNvSpPr txBox="1">
              <a:spLocks noChangeArrowheads="1"/>
            </p:cNvSpPr>
            <p:nvPr/>
          </p:nvSpPr>
          <p:spPr bwMode="auto">
            <a:xfrm>
              <a:off x="8897249" y="2696579"/>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dirty="0">
                  <a:latin typeface="微软雅黑" panose="020B0503020204020204" pitchFamily="34" charset="-122"/>
                  <a:ea typeface="微软雅黑" panose="020B0503020204020204" pitchFamily="34" charset="-122"/>
                </a:rPr>
                <a:t>光解调器</a:t>
              </a:r>
            </a:p>
          </p:txBody>
        </p:sp>
        <p:sp>
          <p:nvSpPr>
            <p:cNvPr id="59" name="Line 58"/>
            <p:cNvSpPr>
              <a:spLocks noChangeShapeType="1"/>
            </p:cNvSpPr>
            <p:nvPr/>
          </p:nvSpPr>
          <p:spPr bwMode="auto">
            <a:xfrm>
              <a:off x="9418935" y="3008313"/>
              <a:ext cx="0" cy="4271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60" name="Text Box 6"/>
            <p:cNvSpPr txBox="1">
              <a:spLocks noChangeArrowheads="1"/>
            </p:cNvSpPr>
            <p:nvPr/>
          </p:nvSpPr>
          <p:spPr bwMode="auto">
            <a:xfrm>
              <a:off x="8695024" y="5805349"/>
              <a:ext cx="1888435" cy="666977"/>
            </a:xfrm>
            <a:prstGeom prst="rect">
              <a:avLst/>
            </a:prstGeom>
            <a:solidFill>
              <a:schemeClr val="bg1"/>
            </a:solidFill>
            <a:ln w="19050">
              <a:solidFill>
                <a:srgbClr val="333399"/>
              </a:solidFill>
              <a:miter lim="800000"/>
            </a:ln>
            <a:effectLst/>
          </p:spPr>
          <p:txBody>
            <a:bodyPr wrap="square">
              <a:spAutoFit/>
            </a:bodyPr>
            <a:lstStyle/>
            <a:p>
              <a:r>
                <a:rPr kumimoji="1" lang="en-US" altLang="zh-CN" sz="1865" b="1" dirty="0">
                  <a:ea typeface="黑体" panose="02010609060101010101" pitchFamily="49" charset="-122"/>
                </a:rPr>
                <a:t>8 </a:t>
              </a:r>
              <a:r>
                <a:rPr kumimoji="1" lang="en-US" altLang="zh-CN" sz="1865" b="1" dirty="0">
                  <a:ea typeface="黑体" panose="02010609060101010101" pitchFamily="49" charset="-122"/>
                  <a:sym typeface="Symbol" panose="05050102010706020507" pitchFamily="2" charset="2"/>
                </a:rPr>
                <a:t> </a:t>
              </a:r>
              <a:r>
                <a:rPr kumimoji="1" lang="en-US" altLang="zh-CN" sz="1865" b="1" dirty="0">
                  <a:ea typeface="黑体" panose="02010609060101010101" pitchFamily="49" charset="-122"/>
                </a:rPr>
                <a:t>2.5 </a:t>
              </a:r>
              <a:r>
                <a:rPr kumimoji="1" lang="en-US" altLang="zh-CN" sz="1865" b="1" dirty="0" err="1">
                  <a:ea typeface="黑体" panose="02010609060101010101" pitchFamily="49" charset="-122"/>
                </a:rPr>
                <a:t>Gbit</a:t>
              </a:r>
              <a:r>
                <a:rPr kumimoji="1" lang="en-US" altLang="zh-CN" sz="1865" b="1" dirty="0">
                  <a:ea typeface="黑体" panose="02010609060101010101" pitchFamily="49" charset="-122"/>
                </a:rPr>
                <a:t>/s</a:t>
              </a:r>
            </a:p>
            <a:p>
              <a:r>
                <a:rPr kumimoji="1" lang="en-US" altLang="zh-CN" sz="1865" b="1" dirty="0">
                  <a:ea typeface="黑体" panose="02010609060101010101" pitchFamily="49" charset="-122"/>
                </a:rPr>
                <a:t>1310 nm</a:t>
              </a:r>
            </a:p>
          </p:txBody>
        </p:sp>
        <p:sp>
          <p:nvSpPr>
            <p:cNvPr id="61" name="矩形 60"/>
            <p:cNvSpPr/>
            <p:nvPr/>
          </p:nvSpPr>
          <p:spPr>
            <a:xfrm>
              <a:off x="5027476" y="6066114"/>
              <a:ext cx="2339102" cy="461665"/>
            </a:xfrm>
            <a:prstGeom prst="rect">
              <a:avLst/>
            </a:prstGeom>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波分复用的概念</a:t>
              </a:r>
            </a:p>
          </p:txBody>
        </p:sp>
        <p:sp>
          <p:nvSpPr>
            <p:cNvPr id="62" name="矩形 61"/>
            <p:cNvSpPr/>
            <p:nvPr/>
          </p:nvSpPr>
          <p:spPr>
            <a:xfrm>
              <a:off x="3951529" y="2522930"/>
              <a:ext cx="4260543" cy="707886"/>
            </a:xfrm>
            <a:prstGeom prst="rect">
              <a:avLst/>
            </a:prstGeom>
            <a:solidFill>
              <a:schemeClr val="bg1"/>
            </a:solidFill>
            <a:ln>
              <a:no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波分复用就是光的频分复用。使用一根光纤来同时传输多个光载波信号。</a:t>
              </a:r>
            </a:p>
          </p:txBody>
        </p:sp>
        <p:sp>
          <p:nvSpPr>
            <p:cNvPr id="63" name="Text Box 54"/>
            <p:cNvSpPr txBox="1">
              <a:spLocks noChangeArrowheads="1"/>
            </p:cNvSpPr>
            <p:nvPr/>
          </p:nvSpPr>
          <p:spPr bwMode="auto">
            <a:xfrm>
              <a:off x="5016297" y="4828822"/>
              <a:ext cx="986167"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ea typeface="黑体" panose="02010609060101010101" pitchFamily="49" charset="-122"/>
                </a:rPr>
                <a:t>120 km</a:t>
              </a:r>
            </a:p>
          </p:txBody>
        </p:sp>
        <p:sp>
          <p:nvSpPr>
            <p:cNvPr id="64" name="Text Box 33"/>
            <p:cNvSpPr txBox="1">
              <a:spLocks noChangeArrowheads="1"/>
            </p:cNvSpPr>
            <p:nvPr/>
          </p:nvSpPr>
          <p:spPr bwMode="auto">
            <a:xfrm>
              <a:off x="6188050" y="3652335"/>
              <a:ext cx="76014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65" b="1" dirty="0">
                  <a:ea typeface="黑体" panose="02010609060101010101" pitchFamily="49" charset="-122"/>
                </a:rPr>
                <a:t>EDFA</a:t>
              </a:r>
            </a:p>
          </p:txBody>
        </p:sp>
      </p:grpSp>
      <p:sp>
        <p:nvSpPr>
          <p:cNvPr id="67" name="文本框 66"/>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solidFill>
                  <a:srgbClr val="C00000"/>
                </a:solidFill>
              </a:rPr>
              <a:t>2.2 </a:t>
            </a:r>
            <a:r>
              <a:rPr lang="zh-CN" altLang="en-US" dirty="0">
                <a:solidFill>
                  <a:srgbClr val="C00000"/>
                </a:solidFill>
              </a:rPr>
              <a:t>数据通信基础</a:t>
            </a:r>
            <a:endParaRPr lang="en-US" altLang="zh-CN" dirty="0">
              <a:solidFill>
                <a:srgbClr val="C00000"/>
              </a:solidFill>
            </a:endParaRPr>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a:t>
            </a:fld>
            <a:endParaRPr kumimoji="1" lang="zh-CN" altLang="en-US" dirty="0"/>
          </a:p>
        </p:txBody>
      </p:sp>
      <p:sp>
        <p:nvSpPr>
          <p:cNvPr id="5" name="矩形标注 4"/>
          <p:cNvSpPr/>
          <p:nvPr/>
        </p:nvSpPr>
        <p:spPr>
          <a:xfrm>
            <a:off x="5891284" y="1975090"/>
            <a:ext cx="3814781" cy="2340877"/>
          </a:xfrm>
          <a:prstGeom prst="wedgeRectCallout">
            <a:avLst>
              <a:gd name="adj1" fmla="val -91436"/>
              <a:gd name="adj2" fmla="val -2077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数据通信基础理论</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基本概念与术语</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传输方式</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性能度量</a:t>
            </a: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548832" y="3392441"/>
            <a:ext cx="11442539" cy="3057223"/>
          </a:xfrm>
          <a:prstGeom prst="roundRect">
            <a:avLst>
              <a:gd name="adj" fmla="val 526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vert="horz" lIns="91440" tIns="45720" rIns="91440" bIns="45720" rtlCol="0" anchor="ctr">
            <a:normAutofit/>
          </a:bodyPr>
          <a:lstStyle/>
          <a:p>
            <a:r>
              <a:rPr lang="zh-CN" altLang="en-US" dirty="0"/>
              <a:t>码分复用</a:t>
            </a:r>
            <a:r>
              <a:rPr lang="en-US" altLang="zh-CN" dirty="0"/>
              <a:t>(CDMA)</a:t>
            </a:r>
            <a:endParaRPr lang="zh-CN" altLang="en-US" dirty="0"/>
          </a:p>
        </p:txBody>
      </p:sp>
      <p:sp>
        <p:nvSpPr>
          <p:cNvPr id="3" name="内容占位符 2"/>
          <p:cNvSpPr>
            <a:spLocks noGrp="1"/>
          </p:cNvSpPr>
          <p:nvPr>
            <p:ph idx="1"/>
          </p:nvPr>
        </p:nvSpPr>
        <p:spPr>
          <a:xfrm>
            <a:off x="548832" y="1348712"/>
            <a:ext cx="11442539" cy="4586694"/>
          </a:xfrm>
        </p:spPr>
        <p:txBody>
          <a:bodyPr>
            <a:normAutofit/>
          </a:bodyPr>
          <a:lstStyle/>
          <a:p>
            <a:pPr>
              <a:lnSpc>
                <a:spcPts val="3400"/>
              </a:lnSpc>
            </a:pPr>
            <a:r>
              <a:rPr lang="zh-CN" altLang="en-US" sz="2400" dirty="0">
                <a:solidFill>
                  <a:srgbClr val="C00000"/>
                </a:solidFill>
                <a:latin typeface="微软雅黑" panose="020B0503020204020204" pitchFamily="34" charset="-122"/>
                <a:ea typeface="微软雅黑" panose="020B0503020204020204" pitchFamily="34" charset="-122"/>
              </a:rPr>
              <a:t>码分多址</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(Code Division Multiple Access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CDMA)</a:t>
            </a:r>
            <a:r>
              <a:rPr lang="zh-CN" altLang="en-US" sz="2400" dirty="0"/>
              <a:t>是指利用</a:t>
            </a:r>
            <a:r>
              <a:rPr lang="zh-CN" altLang="en-US" sz="2400" dirty="0">
                <a:solidFill>
                  <a:srgbClr val="C00000"/>
                </a:solidFill>
              </a:rPr>
              <a:t>码序列</a:t>
            </a:r>
            <a:r>
              <a:rPr lang="zh-CN" altLang="en-US" sz="2400" dirty="0"/>
              <a:t>相关性实现的</a:t>
            </a:r>
            <a:r>
              <a:rPr lang="zh-CN" altLang="en-US" sz="2400" dirty="0">
                <a:solidFill>
                  <a:srgbClr val="C00000"/>
                </a:solidFill>
              </a:rPr>
              <a:t>多址</a:t>
            </a:r>
            <a:r>
              <a:rPr lang="zh-CN" altLang="en-US" sz="2400" dirty="0"/>
              <a:t>通信 </a:t>
            </a:r>
            <a:r>
              <a:rPr lang="en-US" altLang="zh-CN" sz="2400" dirty="0"/>
              <a:t>, </a:t>
            </a:r>
            <a:r>
              <a:rPr lang="zh-CN" altLang="en-US" sz="2400" dirty="0"/>
              <a:t>基本思想是靠不同的</a:t>
            </a:r>
            <a:r>
              <a:rPr lang="zh-CN" altLang="en-US" sz="2400" dirty="0">
                <a:solidFill>
                  <a:srgbClr val="C00000"/>
                </a:solidFill>
              </a:rPr>
              <a:t>地址码</a:t>
            </a:r>
            <a:r>
              <a:rPr lang="zh-CN" altLang="en-US" sz="2400" dirty="0"/>
              <a:t>来区分的地址</a:t>
            </a:r>
            <a:endParaRPr lang="zh-CN" altLang="en-US" sz="2400" dirty="0">
              <a:latin typeface="微软雅黑" panose="020B0503020204020204" pitchFamily="34" charset="-122"/>
              <a:ea typeface="微软雅黑" panose="020B0503020204020204" pitchFamily="34" charset="-122"/>
            </a:endParaRPr>
          </a:p>
          <a:p>
            <a:pPr>
              <a:lnSpc>
                <a:spcPts val="3400"/>
              </a:lnSpc>
            </a:pPr>
            <a:r>
              <a:rPr lang="zh-CN" altLang="en-US" sz="2400" dirty="0">
                <a:latin typeface="微软雅黑" panose="020B0503020204020204" pitchFamily="34" charset="-122"/>
                <a:ea typeface="微软雅黑" panose="020B0503020204020204" pitchFamily="34" charset="-122"/>
              </a:rPr>
              <a:t>各用户使用经过特殊挑选的不同码型，因此彼此不会造成干扰</a:t>
            </a:r>
          </a:p>
          <a:p>
            <a:pPr>
              <a:lnSpc>
                <a:spcPts val="3400"/>
              </a:lnSpc>
            </a:pPr>
            <a:r>
              <a:rPr lang="zh-CN" altLang="en-US" sz="2400" dirty="0">
                <a:latin typeface="微软雅黑" panose="020B0503020204020204" pitchFamily="34" charset="-122"/>
                <a:ea typeface="微软雅黑" panose="020B0503020204020204" pitchFamily="34" charset="-122"/>
              </a:rPr>
              <a:t>这种系统发送的信号有很强的抗干扰能力，其频谱类似于白噪声，不易被敌人发现</a:t>
            </a:r>
          </a:p>
          <a:p>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120</a:t>
            </a:fld>
            <a:endParaRPr kumimoji="1" lang="zh-CN" altLang="en-US" dirty="0"/>
          </a:p>
        </p:txBody>
      </p:sp>
      <p:sp>
        <p:nvSpPr>
          <p:cNvPr id="5" name="内容占位符 2"/>
          <p:cNvSpPr txBox="1"/>
          <p:nvPr/>
        </p:nvSpPr>
        <p:spPr>
          <a:xfrm>
            <a:off x="3685571" y="3642059"/>
            <a:ext cx="10515600"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
              <a:lnSpc>
                <a:spcPts val="3000"/>
              </a:lnSpc>
              <a:spcBef>
                <a:spcPts val="0"/>
              </a:spcBef>
            </a:pPr>
            <a:r>
              <a:rPr lang="zh-CN" altLang="en-US" sz="2000" dirty="0"/>
              <a:t>每一个比特时间划分为 </a:t>
            </a:r>
            <a:r>
              <a:rPr lang="en-US" altLang="zh-CN" sz="2000" dirty="0"/>
              <a:t>m </a:t>
            </a:r>
            <a:r>
              <a:rPr lang="zh-CN" altLang="en-US" sz="2000" dirty="0"/>
              <a:t>个短的间隔，称为</a:t>
            </a:r>
            <a:r>
              <a:rPr lang="zh-CN" altLang="en-US" sz="2000" dirty="0">
                <a:solidFill>
                  <a:srgbClr val="C00000"/>
                </a:solidFill>
              </a:rPr>
              <a:t>码片</a:t>
            </a:r>
            <a:r>
              <a:rPr lang="zh-CN" altLang="en-US" sz="2000" dirty="0"/>
              <a:t> </a:t>
            </a:r>
            <a:r>
              <a:rPr lang="en-US" altLang="zh-CN" sz="2000" dirty="0"/>
              <a:t>(chip)</a:t>
            </a:r>
            <a:r>
              <a:rPr lang="zh-CN" altLang="en-US" sz="2000" dirty="0"/>
              <a:t>。</a:t>
            </a:r>
          </a:p>
          <a:p>
            <a:pPr marL="36195">
              <a:lnSpc>
                <a:spcPts val="3000"/>
              </a:lnSpc>
              <a:spcBef>
                <a:spcPts val="0"/>
              </a:spcBef>
            </a:pPr>
            <a:r>
              <a:rPr lang="zh-CN" altLang="en-US" sz="2000" dirty="0"/>
              <a:t>每个站被指派一个唯一的 </a:t>
            </a:r>
            <a:r>
              <a:rPr lang="en-US" altLang="zh-CN" sz="2000" dirty="0"/>
              <a:t>m bit </a:t>
            </a:r>
            <a:r>
              <a:rPr lang="zh-CN" altLang="en-US" sz="2000" dirty="0">
                <a:solidFill>
                  <a:srgbClr val="C00000"/>
                </a:solidFill>
              </a:rPr>
              <a:t>码片序列</a:t>
            </a:r>
            <a:r>
              <a:rPr lang="zh-CN" altLang="en-US" sz="2000" dirty="0"/>
              <a:t>。</a:t>
            </a:r>
          </a:p>
          <a:p>
            <a:pPr marL="950595" lvl="3" indent="-457200">
              <a:lnSpc>
                <a:spcPts val="3000"/>
              </a:lnSpc>
              <a:spcBef>
                <a:spcPts val="0"/>
              </a:spcBef>
              <a:buFont typeface="+mj-lt"/>
              <a:buAutoNum type="arabicPeriod"/>
            </a:pPr>
            <a:r>
              <a:rPr lang="zh-CN" altLang="en-US" sz="2000" dirty="0"/>
              <a:t>如发送比特 </a:t>
            </a:r>
            <a:r>
              <a:rPr lang="en-US" altLang="zh-CN" sz="2000" dirty="0"/>
              <a:t>1</a:t>
            </a:r>
            <a:r>
              <a:rPr lang="zh-CN" altLang="en-US" sz="2000" dirty="0"/>
              <a:t>，则发送自己的 </a:t>
            </a:r>
            <a:r>
              <a:rPr lang="en-US" altLang="zh-CN" sz="2000" dirty="0"/>
              <a:t>m bit </a:t>
            </a:r>
            <a:r>
              <a:rPr lang="zh-CN" altLang="en-US" sz="2000" dirty="0"/>
              <a:t>码片序列。</a:t>
            </a:r>
          </a:p>
          <a:p>
            <a:pPr marL="950595" lvl="3" indent="-457200">
              <a:lnSpc>
                <a:spcPts val="3000"/>
              </a:lnSpc>
              <a:spcBef>
                <a:spcPts val="0"/>
              </a:spcBef>
              <a:buFont typeface="+mj-lt"/>
              <a:buAutoNum type="arabicPeriod"/>
            </a:pPr>
            <a:r>
              <a:rPr lang="zh-CN" altLang="en-US" sz="2000" dirty="0"/>
              <a:t>如发送比特 </a:t>
            </a:r>
            <a:r>
              <a:rPr lang="en-US" altLang="zh-CN" sz="2000" dirty="0"/>
              <a:t>0</a:t>
            </a:r>
            <a:r>
              <a:rPr lang="zh-CN" altLang="en-US" sz="2000" dirty="0"/>
              <a:t>，则发送该码片序列的二进制反码。 </a:t>
            </a:r>
          </a:p>
          <a:p>
            <a:pPr marL="36195">
              <a:lnSpc>
                <a:spcPts val="3000"/>
              </a:lnSpc>
              <a:spcBef>
                <a:spcPts val="0"/>
              </a:spcBef>
            </a:pPr>
            <a:r>
              <a:rPr lang="zh-CN" altLang="en-US" sz="2000" dirty="0"/>
              <a:t>例如，</a:t>
            </a:r>
            <a:r>
              <a:rPr lang="en-US" altLang="zh-CN" sz="2000" dirty="0"/>
              <a:t>S </a:t>
            </a:r>
            <a:r>
              <a:rPr lang="zh-CN" altLang="en-US" sz="2000" dirty="0"/>
              <a:t>站的 </a:t>
            </a:r>
            <a:r>
              <a:rPr lang="en-US" altLang="zh-CN" sz="2000" dirty="0"/>
              <a:t>8 bit </a:t>
            </a:r>
            <a:r>
              <a:rPr lang="zh-CN" altLang="en-US" sz="2000" dirty="0"/>
              <a:t>码片序列是 </a:t>
            </a:r>
            <a:r>
              <a:rPr lang="en-US" altLang="zh-CN" sz="2000" dirty="0"/>
              <a:t>00011011</a:t>
            </a:r>
            <a:r>
              <a:rPr lang="zh-CN" altLang="en-US" sz="2000" dirty="0"/>
              <a:t>。</a:t>
            </a:r>
          </a:p>
          <a:p>
            <a:pPr marL="950595" lvl="3" indent="-457200">
              <a:lnSpc>
                <a:spcPts val="3000"/>
              </a:lnSpc>
              <a:spcBef>
                <a:spcPts val="0"/>
              </a:spcBef>
              <a:buFont typeface="+mj-lt"/>
              <a:buAutoNum type="arabicPeriod"/>
            </a:pPr>
            <a:r>
              <a:rPr lang="zh-CN" altLang="en-US" sz="2000" dirty="0"/>
              <a:t>发送比特 </a:t>
            </a:r>
            <a:r>
              <a:rPr lang="en-US" altLang="zh-CN" sz="2000" dirty="0"/>
              <a:t>1 </a:t>
            </a:r>
            <a:r>
              <a:rPr lang="zh-CN" altLang="en-US" sz="2000" dirty="0"/>
              <a:t>时，就发送序列 </a:t>
            </a:r>
            <a:r>
              <a:rPr lang="en-US" altLang="zh-CN" sz="2000" dirty="0"/>
              <a:t>00011011</a:t>
            </a:r>
            <a:r>
              <a:rPr lang="zh-CN" altLang="en-US" sz="2000" dirty="0"/>
              <a:t>，</a:t>
            </a:r>
          </a:p>
          <a:p>
            <a:pPr marL="950595" lvl="3" indent="-457200">
              <a:lnSpc>
                <a:spcPts val="3000"/>
              </a:lnSpc>
              <a:spcBef>
                <a:spcPts val="0"/>
              </a:spcBef>
              <a:buFont typeface="+mj-lt"/>
              <a:buAutoNum type="arabicPeriod"/>
            </a:pPr>
            <a:r>
              <a:rPr lang="zh-CN" altLang="en-US" sz="2000" dirty="0"/>
              <a:t>发送比特 </a:t>
            </a:r>
            <a:r>
              <a:rPr lang="en-US" altLang="zh-CN" sz="2000" dirty="0"/>
              <a:t>0 </a:t>
            </a:r>
            <a:r>
              <a:rPr lang="zh-CN" altLang="en-US" sz="2000" dirty="0"/>
              <a:t>时，就发送序列 </a:t>
            </a:r>
            <a:r>
              <a:rPr lang="en-US" altLang="zh-CN" sz="2000" dirty="0"/>
              <a:t>11100100</a:t>
            </a:r>
            <a:r>
              <a:rPr lang="zh-CN" altLang="en-US" sz="2000" dirty="0"/>
              <a:t>。</a:t>
            </a:r>
          </a:p>
        </p:txBody>
      </p:sp>
      <p:sp>
        <p:nvSpPr>
          <p:cNvPr id="7" name="文本框 6"/>
          <p:cNvSpPr txBox="1"/>
          <p:nvPr/>
        </p:nvSpPr>
        <p:spPr>
          <a:xfrm>
            <a:off x="200629" y="4364714"/>
            <a:ext cx="3792637" cy="954107"/>
          </a:xfrm>
          <a:prstGeom prst="rect">
            <a:avLst/>
          </a:prstGeom>
          <a:noFill/>
        </p:spPr>
        <p:txBody>
          <a:bodyPr wrap="square">
            <a:spAutoFit/>
          </a:bodyPr>
          <a:lstStyle/>
          <a:p>
            <a:pPr algn="ctr"/>
            <a:r>
              <a:rPr lang="zh-CN" altLang="en-US" sz="2800" b="1" dirty="0"/>
              <a:t>码片序列</a:t>
            </a:r>
            <a:endParaRPr lang="en-US" altLang="zh-CN" sz="2800" b="1" dirty="0"/>
          </a:p>
          <a:p>
            <a:pPr algn="ctr"/>
            <a:r>
              <a:rPr lang="en-US" altLang="zh-CN" sz="2800" b="1" dirty="0"/>
              <a:t>(chip sequence) </a:t>
            </a:r>
            <a:endParaRPr lang="zh-CN" altLang="en-US" sz="2800" b="1" dirty="0"/>
          </a:p>
        </p:txBody>
      </p:sp>
      <p:sp>
        <p:nvSpPr>
          <p:cNvPr id="10" name="文本框 9"/>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3775" y="1141558"/>
            <a:ext cx="8220812" cy="879086"/>
          </a:xfrm>
        </p:spPr>
        <p:txBody>
          <a:bodyPr>
            <a:normAutofit/>
          </a:bodyPr>
          <a:lstStyle/>
          <a:p>
            <a:r>
              <a:rPr lang="zh-CN" altLang="en-US" sz="2800" b="1" dirty="0">
                <a:solidFill>
                  <a:srgbClr val="7030A0"/>
                </a:solidFill>
              </a:rPr>
              <a:t>码片序列的正交关系 </a:t>
            </a:r>
          </a:p>
        </p:txBody>
      </p:sp>
      <p:sp>
        <p:nvSpPr>
          <p:cNvPr id="3" name="内容占位符 2"/>
          <p:cNvSpPr>
            <a:spLocks noGrp="1"/>
          </p:cNvSpPr>
          <p:nvPr>
            <p:ph idx="1"/>
          </p:nvPr>
        </p:nvSpPr>
        <p:spPr>
          <a:xfrm>
            <a:off x="563775" y="1769656"/>
            <a:ext cx="11835650" cy="4586694"/>
          </a:xfrm>
        </p:spPr>
        <p:txBody>
          <a:bodyPr>
            <a:normAutofit/>
          </a:bodyPr>
          <a:lstStyle/>
          <a:p>
            <a:pPr eaLnBrk="0" hangingPunct="0">
              <a:lnSpc>
                <a:spcPts val="3100"/>
              </a:lnSpc>
              <a:spcBef>
                <a:spcPts val="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每个站分配的码片序列不仅必须</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各不相同</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，并且还必须</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互相正交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(orthogonal)</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eaLnBrk="0" hangingPunct="0">
              <a:lnSpc>
                <a:spcPts val="3100"/>
              </a:lnSpc>
              <a:spcBef>
                <a:spcPts val="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在实用的系统中是使用</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伪随机码序列</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eaLnBrk="0" hangingPunct="0">
              <a:lnSpc>
                <a:spcPts val="3100"/>
              </a:lnSpc>
              <a:spcBef>
                <a:spcPts val="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令向量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表示站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的码片向量，令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表示其他任何站的码片向量 </a:t>
            </a:r>
          </a:p>
          <a:p>
            <a:pPr eaLnBrk="0" hangingPunct="0">
              <a:lnSpc>
                <a:spcPts val="3100"/>
              </a:lnSpc>
              <a:spcBef>
                <a:spcPts val="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两个不同站的码片序列正交，就是向量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的规格化</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内积</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(inner product)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等于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p>
          <a:p>
            <a:pPr eaLnBrk="0" hangingPunct="0">
              <a:lnSpc>
                <a:spcPts val="3100"/>
              </a:lnSpc>
              <a:spcBef>
                <a:spcPts val="0"/>
              </a:spcBef>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3100"/>
              </a:lnSpc>
              <a:spcBef>
                <a:spcPts val="0"/>
              </a:spcBef>
            </a:pP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121</a:t>
            </a:fld>
            <a:endParaRPr kumimoji="1" lang="zh-CN" altLang="en-US" dirty="0"/>
          </a:p>
        </p:txBody>
      </p:sp>
      <p:pic>
        <p:nvPicPr>
          <p:cNvPr id="5" name="图片 4"/>
          <p:cNvPicPr>
            <a:picLocks noChangeAspect="1"/>
          </p:cNvPicPr>
          <p:nvPr/>
        </p:nvPicPr>
        <p:blipFill>
          <a:blip r:embed="rId3">
            <a:duotone>
              <a:prstClr val="black"/>
              <a:schemeClr val="accent5">
                <a:tint val="45000"/>
                <a:satMod val="400000"/>
              </a:schemeClr>
            </a:duotone>
          </a:blip>
          <a:stretch>
            <a:fillRect/>
          </a:stretch>
        </p:blipFill>
        <p:spPr>
          <a:xfrm>
            <a:off x="2904807" y="3530180"/>
            <a:ext cx="3141516" cy="982854"/>
          </a:xfrm>
          <a:prstGeom prst="rect">
            <a:avLst/>
          </a:prstGeom>
          <a:ln>
            <a:noFill/>
          </a:ln>
          <a:effectLst>
            <a:outerShdw blurRad="292100" dist="139700" dir="2700000" algn="tl" rotWithShape="0">
              <a:srgbClr val="333333">
                <a:alpha val="65000"/>
              </a:srgbClr>
            </a:outerShdw>
          </a:effectLst>
        </p:spPr>
      </p:pic>
      <p:sp>
        <p:nvSpPr>
          <p:cNvPr id="6" name="标题 1"/>
          <p:cNvSpPr txBox="1"/>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码分复用</a:t>
            </a:r>
            <a:r>
              <a:rPr lang="en-US" altLang="zh-CN" dirty="0"/>
              <a:t>(CDMA)</a:t>
            </a:r>
            <a:endParaRPr lang="zh-CN" altLang="en-US" dirty="0"/>
          </a:p>
        </p:txBody>
      </p:sp>
      <p:sp>
        <p:nvSpPr>
          <p:cNvPr id="9" name="文本框 8"/>
          <p:cNvSpPr txBox="1"/>
          <p:nvPr/>
        </p:nvSpPr>
        <p:spPr>
          <a:xfrm>
            <a:off x="647165" y="4639157"/>
            <a:ext cx="8546071" cy="1938992"/>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任何一个码片向量和该码片向量自己的规格化内积都是 </a:t>
            </a:r>
            <a:r>
              <a:rPr lang="en-US" altLang="zh-CN" sz="2400" dirty="0">
                <a:latin typeface="微软雅黑" panose="020B0503020204020204" pitchFamily="34" charset="-122"/>
                <a:ea typeface="微软雅黑" panose="020B0503020204020204" pitchFamily="34" charset="-122"/>
              </a:rPr>
              <a:t>1</a:t>
            </a:r>
          </a:p>
          <a:p>
            <a:pPr marL="342900" indent="-34290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一个码片向量和该码片反码的向量的规格化内积值是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a:t>
            </a:r>
          </a:p>
        </p:txBody>
      </p:sp>
      <p:pic>
        <p:nvPicPr>
          <p:cNvPr id="10" name="图片 9"/>
          <p:cNvPicPr>
            <a:picLocks noChangeAspect="1"/>
          </p:cNvPicPr>
          <p:nvPr/>
        </p:nvPicPr>
        <p:blipFill>
          <a:blip r:embed="rId4">
            <a:duotone>
              <a:prstClr val="black"/>
              <a:schemeClr val="accent5">
                <a:tint val="45000"/>
                <a:satMod val="400000"/>
              </a:schemeClr>
            </a:duotone>
          </a:blip>
          <a:stretch>
            <a:fillRect/>
          </a:stretch>
        </p:blipFill>
        <p:spPr>
          <a:xfrm>
            <a:off x="2869466" y="5119537"/>
            <a:ext cx="6760672" cy="978232"/>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7238028" y="3530180"/>
            <a:ext cx="3927059" cy="1015663"/>
          </a:xfrm>
          <a:prstGeom prst="rect">
            <a:avLst/>
          </a:prstGeom>
          <a:ln>
            <a:solidFill>
              <a:srgbClr val="002060"/>
            </a:solidFill>
          </a:ln>
        </p:spPr>
        <p:txBody>
          <a:bodyPr wrap="square">
            <a:spAutoFit/>
          </a:bodyPr>
          <a:lstStyle/>
          <a:p>
            <a:r>
              <a:rPr kumimoji="1" lang="zh-CN" altLang="en-US" sz="2000" dirty="0">
                <a:latin typeface="微软雅黑" panose="020B0503020204020204" pitchFamily="34" charset="-122"/>
                <a:ea typeface="微软雅黑" panose="020B0503020204020204" pitchFamily="34" charset="-122"/>
              </a:rPr>
              <a:t>例如：</a:t>
            </a:r>
            <a:br>
              <a:rPr kumimoji="1" lang="en-US" altLang="zh-CN" sz="2000" dirty="0">
                <a:latin typeface="微软雅黑" panose="020B0503020204020204" pitchFamily="34" charset="-122"/>
                <a:ea typeface="微软雅黑" panose="020B0503020204020204" pitchFamily="34" charset="-122"/>
              </a:rPr>
            </a:br>
            <a:r>
              <a:rPr kumimoji="1" lang="en-US" altLang="zh-CN" sz="2000" dirty="0">
                <a:latin typeface="微软雅黑" panose="020B0503020204020204" pitchFamily="34" charset="-122"/>
                <a:ea typeface="微软雅黑" panose="020B0503020204020204" pitchFamily="34" charset="-122"/>
              </a:rPr>
              <a:t>S:</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-1 -1 -1 +1 +1 -1 +1 +1</a:t>
            </a:r>
            <a:r>
              <a:rPr kumimoji="1" lang="zh-CN" altLang="en-US" sz="2000" dirty="0">
                <a:latin typeface="微软雅黑" panose="020B0503020204020204" pitchFamily="34" charset="-122"/>
                <a:ea typeface="微软雅黑" panose="020B0503020204020204" pitchFamily="34" charset="-122"/>
              </a:rPr>
              <a:t>） </a:t>
            </a:r>
            <a:endParaRPr kumimoji="1" lang="en-US" altLang="zh-CN" sz="2000" dirty="0">
              <a:latin typeface="微软雅黑" panose="020B0503020204020204" pitchFamily="34" charset="-122"/>
              <a:ea typeface="微软雅黑" panose="020B0503020204020204" pitchFamily="34" charset="-122"/>
            </a:endParaRPr>
          </a:p>
          <a:p>
            <a:r>
              <a:rPr kumimoji="1" lang="en-US" altLang="zh-CN" sz="2000" dirty="0">
                <a:latin typeface="微软雅黑" panose="020B0503020204020204" pitchFamily="34" charset="-122"/>
                <a:ea typeface="微软雅黑" panose="020B0503020204020204" pitchFamily="34" charset="-122"/>
              </a:rPr>
              <a:t>T:</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-1 -1 +1 -1 +1 +1 +1 -1</a:t>
            </a:r>
            <a:r>
              <a:rPr kumimoji="1" lang="zh-CN" altLang="en-US" sz="20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码分复用举例</a:t>
            </a:r>
          </a:p>
        </p:txBody>
      </p:sp>
      <p:sp>
        <p:nvSpPr>
          <p:cNvPr id="3" name="内容占位符 2"/>
          <p:cNvSpPr>
            <a:spLocks noGrp="1"/>
          </p:cNvSpPr>
          <p:nvPr>
            <p:ph idx="1"/>
          </p:nvPr>
        </p:nvSpPr>
        <p:spPr>
          <a:xfrm>
            <a:off x="752856" y="1364453"/>
            <a:ext cx="10515600" cy="5357021"/>
          </a:xfrm>
        </p:spPr>
        <p:txBody>
          <a:bodyPr>
            <a:normAutofit/>
          </a:bodyPr>
          <a:lstStyle/>
          <a:p>
            <a:r>
              <a:rPr kumimoji="1" lang="zh-CN" altLang="en-US" dirty="0"/>
              <a:t>共有四个站进行码分多址</a:t>
            </a:r>
            <a:r>
              <a:rPr kumimoji="1" lang="en-US" altLang="zh-CN" dirty="0"/>
              <a:t>CDMA</a:t>
            </a:r>
            <a:r>
              <a:rPr kumimoji="1" lang="zh-CN" altLang="en-US" dirty="0"/>
              <a:t>通信。四个站的码片分别为</a:t>
            </a:r>
          </a:p>
          <a:p>
            <a:pPr lvl="1"/>
            <a:r>
              <a:rPr kumimoji="1" lang="en-US" altLang="zh-CN" sz="2000" dirty="0"/>
              <a:t>A:</a:t>
            </a:r>
            <a:r>
              <a:rPr kumimoji="1" lang="zh-CN" altLang="en-US" sz="2000" dirty="0"/>
              <a:t>（</a:t>
            </a:r>
            <a:r>
              <a:rPr kumimoji="1" lang="en-US" altLang="zh-CN" sz="2000" dirty="0"/>
              <a:t>-1 -1 -1 +1 +1 -1 +1 +1</a:t>
            </a:r>
            <a:r>
              <a:rPr kumimoji="1" lang="zh-CN" altLang="en-US" sz="2000" dirty="0"/>
              <a:t>） </a:t>
            </a:r>
            <a:r>
              <a:rPr kumimoji="1" lang="en-US" altLang="zh-CN" sz="2000" dirty="0"/>
              <a:t>B:</a:t>
            </a:r>
            <a:r>
              <a:rPr kumimoji="1" lang="zh-CN" altLang="en-US" sz="2000" dirty="0"/>
              <a:t>（</a:t>
            </a:r>
            <a:r>
              <a:rPr kumimoji="1" lang="en-US" altLang="zh-CN" sz="2000" dirty="0"/>
              <a:t>-1 -1 +1 -1 +1 +1 +1 -1</a:t>
            </a:r>
            <a:r>
              <a:rPr kumimoji="1" lang="zh-CN" altLang="en-US" sz="2000" dirty="0"/>
              <a:t>）</a:t>
            </a:r>
          </a:p>
          <a:p>
            <a:pPr lvl="1"/>
            <a:r>
              <a:rPr kumimoji="1" lang="en-US" altLang="zh-CN" sz="2000" dirty="0"/>
              <a:t>C:</a:t>
            </a:r>
            <a:r>
              <a:rPr kumimoji="1" lang="zh-CN" altLang="en-US" sz="2000" dirty="0"/>
              <a:t>（</a:t>
            </a:r>
            <a:r>
              <a:rPr kumimoji="1" lang="en-US" altLang="zh-CN" sz="2000" dirty="0"/>
              <a:t>-1 +1 -1 +1 +1 +1 -1 -1</a:t>
            </a:r>
            <a:r>
              <a:rPr kumimoji="1" lang="zh-CN" altLang="en-US" sz="2000" dirty="0"/>
              <a:t>） </a:t>
            </a:r>
            <a:r>
              <a:rPr kumimoji="1" lang="en-US" altLang="zh-CN" sz="2000" dirty="0"/>
              <a:t>D:</a:t>
            </a:r>
            <a:r>
              <a:rPr kumimoji="1" lang="zh-CN" altLang="en-US" sz="2000" dirty="0"/>
              <a:t>（</a:t>
            </a:r>
            <a:r>
              <a:rPr kumimoji="1" lang="en-US" altLang="zh-CN" sz="2000" dirty="0"/>
              <a:t>-1 +1 -1 -1 -1 -1 +1 -1 </a:t>
            </a:r>
            <a:r>
              <a:rPr kumimoji="1" lang="zh-CN" altLang="en-US" sz="2000" dirty="0"/>
              <a:t>）</a:t>
            </a:r>
          </a:p>
          <a:p>
            <a:r>
              <a:rPr kumimoji="1" lang="zh-CN" altLang="en-US" dirty="0"/>
              <a:t>问题</a:t>
            </a:r>
            <a:endParaRPr kumimoji="1" lang="en-US" altLang="zh-CN" dirty="0"/>
          </a:p>
          <a:p>
            <a:pPr lvl="1"/>
            <a:r>
              <a:rPr kumimoji="1" lang="zh-CN" altLang="en-US" dirty="0"/>
              <a:t>现收到这样的码片序列：</a:t>
            </a:r>
            <a:r>
              <a:rPr kumimoji="1" lang="en-US" altLang="zh-CN" dirty="0"/>
              <a:t>M=</a:t>
            </a:r>
            <a:r>
              <a:rPr kumimoji="1" lang="zh-CN" altLang="en-US" dirty="0"/>
              <a:t>（</a:t>
            </a:r>
            <a:r>
              <a:rPr kumimoji="1" lang="en-US" altLang="zh-CN" dirty="0"/>
              <a:t>-1 +1 -3 +1 -1 -3 +1 +1</a:t>
            </a:r>
            <a:r>
              <a:rPr kumimoji="1" lang="zh-CN" altLang="en-US" dirty="0"/>
              <a:t>）</a:t>
            </a:r>
            <a:endParaRPr kumimoji="1" lang="en-US" altLang="zh-CN" dirty="0"/>
          </a:p>
          <a:p>
            <a:pPr lvl="1"/>
            <a:r>
              <a:rPr kumimoji="1" lang="zh-CN" altLang="en-US" dirty="0"/>
              <a:t>问哪个站发送数据了？</a:t>
            </a:r>
            <a:endParaRPr kumimoji="1" lang="en-US" altLang="zh-CN" dirty="0"/>
          </a:p>
          <a:p>
            <a:pPr lvl="1"/>
            <a:r>
              <a:rPr kumimoji="1" lang="zh-CN" altLang="en-US" dirty="0"/>
              <a:t>发送数据的站发送的</a:t>
            </a:r>
            <a:r>
              <a:rPr kumimoji="1" lang="en-US" altLang="zh-CN" dirty="0"/>
              <a:t>1</a:t>
            </a:r>
            <a:r>
              <a:rPr kumimoji="1" lang="zh-CN" altLang="en-US" dirty="0"/>
              <a:t>还是</a:t>
            </a:r>
            <a:r>
              <a:rPr kumimoji="1" lang="en-US" altLang="zh-CN" dirty="0"/>
              <a:t>0</a:t>
            </a:r>
            <a:r>
              <a:rPr kumimoji="1" lang="zh-CN" altLang="en-US" dirty="0"/>
              <a:t>？</a:t>
            </a:r>
            <a:endParaRPr kumimoji="1" lang="en-US" altLang="zh-CN" dirty="0"/>
          </a:p>
          <a:p>
            <a:r>
              <a:rPr kumimoji="1" lang="zh-CN" altLang="en-US" dirty="0"/>
              <a:t>求解</a:t>
            </a:r>
            <a:endParaRPr kumimoji="1" lang="en-US" altLang="zh-CN" dirty="0"/>
          </a:p>
          <a:p>
            <a:pPr lvl="1"/>
            <a:r>
              <a:rPr kumimoji="1" lang="en-US" altLang="zh-CN" dirty="0"/>
              <a:t>A</a:t>
            </a:r>
            <a:r>
              <a:rPr kumimoji="1" lang="zh-CN" altLang="en-US" dirty="0"/>
              <a:t>*</a:t>
            </a:r>
            <a:r>
              <a:rPr kumimoji="1" lang="en-US" altLang="zh-CN" dirty="0"/>
              <a:t>M=1/8</a:t>
            </a:r>
            <a:r>
              <a:rPr kumimoji="1" lang="zh-CN" altLang="en-US" dirty="0"/>
              <a:t>*</a:t>
            </a:r>
            <a:r>
              <a:rPr kumimoji="1" lang="en-US" altLang="zh-CN" dirty="0"/>
              <a:t>(1-1+3+1-1+3+1+1)=1</a:t>
            </a:r>
            <a:r>
              <a:rPr kumimoji="1" lang="zh-CN" altLang="en-US" dirty="0"/>
              <a:t>因此</a:t>
            </a:r>
            <a:r>
              <a:rPr kumimoji="1" lang="en-US" altLang="zh-CN" dirty="0"/>
              <a:t>A</a:t>
            </a:r>
            <a:r>
              <a:rPr kumimoji="1" lang="zh-CN" altLang="en-US" dirty="0"/>
              <a:t>发送了</a:t>
            </a:r>
            <a:r>
              <a:rPr kumimoji="1" lang="en-US" altLang="zh-CN" dirty="0"/>
              <a:t>1</a:t>
            </a:r>
          </a:p>
          <a:p>
            <a:pPr lvl="1"/>
            <a:r>
              <a:rPr kumimoji="1" lang="zh-CN" altLang="en-US" dirty="0"/>
              <a:t>同理，</a:t>
            </a:r>
            <a:r>
              <a:rPr kumimoji="1" lang="en-US" altLang="zh-CN" dirty="0"/>
              <a:t>B*M=-1</a:t>
            </a:r>
            <a:r>
              <a:rPr kumimoji="1" lang="zh-CN" altLang="en-US" dirty="0"/>
              <a:t>，</a:t>
            </a:r>
            <a:r>
              <a:rPr kumimoji="1" lang="en-US" altLang="zh-CN" dirty="0"/>
              <a:t>C</a:t>
            </a:r>
            <a:r>
              <a:rPr kumimoji="1" lang="zh-CN" altLang="en-US" dirty="0"/>
              <a:t>*</a:t>
            </a:r>
            <a:r>
              <a:rPr kumimoji="1" lang="en-US" altLang="zh-CN" dirty="0"/>
              <a:t>M=0</a:t>
            </a:r>
            <a:r>
              <a:rPr kumimoji="1" lang="zh-CN" altLang="en-US" dirty="0"/>
              <a:t>，</a:t>
            </a:r>
            <a:r>
              <a:rPr kumimoji="1" lang="en-US" altLang="zh-CN" dirty="0"/>
              <a:t>D</a:t>
            </a:r>
            <a:r>
              <a:rPr kumimoji="1" lang="zh-CN" altLang="en-US" dirty="0"/>
              <a:t>*</a:t>
            </a:r>
            <a:r>
              <a:rPr kumimoji="1" lang="en-US" altLang="zh-CN" dirty="0"/>
              <a:t>M=1</a:t>
            </a:r>
          </a:p>
          <a:p>
            <a:pPr lvl="1"/>
            <a:r>
              <a:rPr kumimoji="1" lang="zh-CN" altLang="en-US" dirty="0"/>
              <a:t>即</a:t>
            </a:r>
            <a:r>
              <a:rPr kumimoji="1" lang="en-US" altLang="zh-CN" dirty="0"/>
              <a:t>A</a:t>
            </a:r>
            <a:r>
              <a:rPr kumimoji="1" lang="zh-CN" altLang="en-US" dirty="0"/>
              <a:t>、</a:t>
            </a:r>
            <a:r>
              <a:rPr kumimoji="1" lang="en-US" altLang="zh-CN" dirty="0"/>
              <a:t>D</a:t>
            </a:r>
            <a:r>
              <a:rPr kumimoji="1" lang="zh-CN" altLang="en-US" dirty="0"/>
              <a:t>发送了</a:t>
            </a:r>
            <a:r>
              <a:rPr kumimoji="1" lang="en-US" altLang="zh-CN" dirty="0"/>
              <a:t>1</a:t>
            </a:r>
            <a:r>
              <a:rPr kumimoji="1" lang="zh-CN" altLang="en-US" dirty="0"/>
              <a:t>，</a:t>
            </a:r>
            <a:r>
              <a:rPr kumimoji="1" lang="en-US" altLang="zh-CN" dirty="0"/>
              <a:t>B</a:t>
            </a:r>
            <a:r>
              <a:rPr kumimoji="1" lang="zh-CN" altLang="en-US" dirty="0"/>
              <a:t>发送了</a:t>
            </a:r>
            <a:r>
              <a:rPr kumimoji="1" lang="en-US" altLang="zh-CN" dirty="0"/>
              <a:t>0</a:t>
            </a:r>
            <a:r>
              <a:rPr kumimoji="1" lang="zh-CN" altLang="en-US" dirty="0"/>
              <a:t>，</a:t>
            </a:r>
            <a:r>
              <a:rPr kumimoji="1" lang="en-US" altLang="zh-CN" dirty="0"/>
              <a:t>C</a:t>
            </a:r>
            <a:r>
              <a:rPr kumimoji="1" lang="zh-CN" altLang="en-US" dirty="0"/>
              <a:t>未发数据</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122</a:t>
            </a:fld>
            <a:endParaRPr kumimoji="1" lang="zh-CN" altLang="en-US" dirty="0"/>
          </a:p>
        </p:txBody>
      </p:sp>
      <p:pic>
        <p:nvPicPr>
          <p:cNvPr id="6" name="图片 5"/>
          <p:cNvPicPr>
            <a:picLocks noChangeAspect="1"/>
          </p:cNvPicPr>
          <p:nvPr/>
        </p:nvPicPr>
        <p:blipFill>
          <a:blip r:embed="rId2">
            <a:duotone>
              <a:prstClr val="black"/>
              <a:schemeClr val="accent5">
                <a:tint val="45000"/>
                <a:satMod val="400000"/>
              </a:schemeClr>
            </a:duotone>
          </a:blip>
          <a:stretch>
            <a:fillRect/>
          </a:stretch>
        </p:blipFill>
        <p:spPr>
          <a:xfrm>
            <a:off x="6389852" y="3746608"/>
            <a:ext cx="3141516" cy="98285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123</a:t>
            </a:fld>
            <a:endParaRPr kumimoji="1" lang="zh-CN" altLang="en-US" dirty="0"/>
          </a:p>
        </p:txBody>
      </p:sp>
      <p:sp>
        <p:nvSpPr>
          <p:cNvPr id="117" name="圆角矩形 1"/>
          <p:cNvSpPr/>
          <p:nvPr/>
        </p:nvSpPr>
        <p:spPr>
          <a:xfrm>
            <a:off x="838200" y="1821095"/>
            <a:ext cx="10320736" cy="4671779"/>
          </a:xfrm>
          <a:prstGeom prst="roundRect">
            <a:avLst>
              <a:gd name="adj" fmla="val 2019"/>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8" name="Rectangle 6"/>
          <p:cNvSpPr>
            <a:spLocks noChangeArrowheads="1"/>
          </p:cNvSpPr>
          <p:nvPr/>
        </p:nvSpPr>
        <p:spPr bwMode="auto">
          <a:xfrm>
            <a:off x="768519" y="3160429"/>
            <a:ext cx="289806" cy="46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9" name="Line 10"/>
          <p:cNvSpPr>
            <a:spLocks noChangeShapeType="1"/>
          </p:cNvSpPr>
          <p:nvPr/>
        </p:nvSpPr>
        <p:spPr bwMode="auto">
          <a:xfrm>
            <a:off x="4667211" y="2776447"/>
            <a:ext cx="182977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0" name="Text Box 11"/>
          <p:cNvSpPr txBox="1">
            <a:spLocks noChangeArrowheads="1"/>
          </p:cNvSpPr>
          <p:nvPr/>
        </p:nvSpPr>
        <p:spPr bwMode="auto">
          <a:xfrm>
            <a:off x="1903089" y="2970142"/>
            <a:ext cx="2482597" cy="27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85000"/>
              </a:lnSpc>
            </a:pPr>
            <a:r>
              <a:rPr kumimoji="1" lang="en-US" altLang="zh-CN" sz="1400" dirty="0">
                <a:latin typeface="微软雅黑" panose="020B0503020204020204" pitchFamily="34" charset="-122"/>
                <a:ea typeface="微软雅黑" panose="020B0503020204020204" pitchFamily="34" charset="-122"/>
              </a:rPr>
              <a:t>S </a:t>
            </a:r>
            <a:r>
              <a:rPr kumimoji="1" lang="zh-CN" altLang="en-US" sz="1400" dirty="0">
                <a:latin typeface="微软雅黑" panose="020B0503020204020204" pitchFamily="34" charset="-122"/>
                <a:ea typeface="微软雅黑" panose="020B0503020204020204" pitchFamily="34" charset="-122"/>
              </a:rPr>
              <a:t>站的码片序列 </a:t>
            </a:r>
            <a:r>
              <a:rPr kumimoji="1" lang="en-US" altLang="zh-CN" sz="1400" i="1" dirty="0">
                <a:latin typeface="微软雅黑" panose="020B0503020204020204" pitchFamily="34" charset="-122"/>
                <a:ea typeface="微软雅黑" panose="020B0503020204020204" pitchFamily="34" charset="-122"/>
              </a:rPr>
              <a:t>S</a:t>
            </a:r>
          </a:p>
        </p:txBody>
      </p:sp>
      <p:sp>
        <p:nvSpPr>
          <p:cNvPr id="121" name="Line 12"/>
          <p:cNvSpPr>
            <a:spLocks noChangeShapeType="1"/>
          </p:cNvSpPr>
          <p:nvPr/>
        </p:nvSpPr>
        <p:spPr bwMode="auto">
          <a:xfrm>
            <a:off x="4669064" y="2052552"/>
            <a:ext cx="0" cy="44820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Line 13"/>
          <p:cNvSpPr>
            <a:spLocks noChangeShapeType="1"/>
          </p:cNvSpPr>
          <p:nvPr/>
        </p:nvSpPr>
        <p:spPr bwMode="auto">
          <a:xfrm>
            <a:off x="6511813" y="2052552"/>
            <a:ext cx="0" cy="44820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3" name="Line 14"/>
          <p:cNvSpPr>
            <a:spLocks noChangeShapeType="1"/>
          </p:cNvSpPr>
          <p:nvPr/>
        </p:nvSpPr>
        <p:spPr bwMode="auto">
          <a:xfrm>
            <a:off x="8354561" y="2052551"/>
            <a:ext cx="0" cy="448207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4" name="Line 15"/>
          <p:cNvSpPr>
            <a:spLocks noChangeShapeType="1"/>
          </p:cNvSpPr>
          <p:nvPr/>
        </p:nvSpPr>
        <p:spPr bwMode="auto">
          <a:xfrm>
            <a:off x="10197309" y="2052551"/>
            <a:ext cx="0" cy="448207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Freeform 16"/>
          <p:cNvSpPr/>
          <p:nvPr/>
        </p:nvSpPr>
        <p:spPr bwMode="auto">
          <a:xfrm>
            <a:off x="4669064" y="3016104"/>
            <a:ext cx="1842749" cy="32993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6" name="Freeform 17"/>
          <p:cNvSpPr/>
          <p:nvPr/>
        </p:nvSpPr>
        <p:spPr bwMode="auto">
          <a:xfrm>
            <a:off x="6511813" y="3016104"/>
            <a:ext cx="1842749" cy="32993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7" name="Freeform 18"/>
          <p:cNvSpPr/>
          <p:nvPr/>
        </p:nvSpPr>
        <p:spPr bwMode="auto">
          <a:xfrm>
            <a:off x="4669064" y="4143802"/>
            <a:ext cx="1842749" cy="321732"/>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8" name="Freeform 19"/>
          <p:cNvSpPr/>
          <p:nvPr/>
        </p:nvSpPr>
        <p:spPr bwMode="auto">
          <a:xfrm>
            <a:off x="6511813" y="4143802"/>
            <a:ext cx="1842749" cy="321732"/>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9" name="Freeform 20"/>
          <p:cNvSpPr/>
          <p:nvPr/>
        </p:nvSpPr>
        <p:spPr bwMode="auto">
          <a:xfrm flipV="1">
            <a:off x="8354561" y="4143802"/>
            <a:ext cx="1842749" cy="321732"/>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66FFFF"/>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0" name="Freeform 21"/>
          <p:cNvSpPr/>
          <p:nvPr/>
        </p:nvSpPr>
        <p:spPr bwMode="auto">
          <a:xfrm>
            <a:off x="4669064" y="5977342"/>
            <a:ext cx="1842749" cy="323372"/>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1" name="Freeform 22"/>
          <p:cNvSpPr/>
          <p:nvPr/>
        </p:nvSpPr>
        <p:spPr bwMode="auto">
          <a:xfrm>
            <a:off x="6511813" y="5977342"/>
            <a:ext cx="1842749" cy="323372"/>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2" name="Freeform 23"/>
          <p:cNvSpPr/>
          <p:nvPr/>
        </p:nvSpPr>
        <p:spPr bwMode="auto">
          <a:xfrm flipV="1">
            <a:off x="8354561" y="5977342"/>
            <a:ext cx="1842749" cy="323372"/>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3" name="Freeform 24"/>
          <p:cNvSpPr/>
          <p:nvPr/>
        </p:nvSpPr>
        <p:spPr bwMode="auto">
          <a:xfrm>
            <a:off x="4669064" y="5430728"/>
            <a:ext cx="5528245" cy="325014"/>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Lst>
            <a:ahLst/>
            <a:cxnLst>
              <a:cxn ang="0">
                <a:pos x="T0" y="T1"/>
              </a:cxn>
              <a:cxn ang="0">
                <a:pos x="T2" y="T3"/>
              </a:cxn>
              <a:cxn ang="0">
                <a:pos x="T4" y="T5"/>
              </a:cxn>
              <a:cxn ang="0">
                <a:pos x="T6" y="T7"/>
              </a:cxn>
              <a:cxn ang="0">
                <a:pos x="T8" y="T9"/>
              </a:cxn>
              <a:cxn ang="0">
                <a:pos x="T10" y="T11"/>
              </a:cxn>
            </a:cxnLst>
            <a:rect l="0" t="0" r="r" b="b"/>
            <a:pathLst>
              <a:path w="2827" h="194">
                <a:moveTo>
                  <a:pt x="0" y="96"/>
                </a:moveTo>
                <a:lnTo>
                  <a:pt x="0" y="0"/>
                </a:lnTo>
                <a:lnTo>
                  <a:pt x="1886" y="2"/>
                </a:lnTo>
                <a:lnTo>
                  <a:pt x="1886" y="194"/>
                </a:lnTo>
                <a:lnTo>
                  <a:pt x="2826" y="192"/>
                </a:lnTo>
                <a:lnTo>
                  <a:pt x="2827" y="96"/>
                </a:lnTo>
              </a:path>
            </a:pathLst>
          </a:custGeom>
          <a:solidFill>
            <a:srgbClr val="00FFCC"/>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4" name="Freeform 25"/>
          <p:cNvSpPr/>
          <p:nvPr/>
        </p:nvSpPr>
        <p:spPr bwMode="auto">
          <a:xfrm>
            <a:off x="4669064" y="2292208"/>
            <a:ext cx="5528245" cy="323373"/>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Lst>
            <a:ahLst/>
            <a:cxnLst>
              <a:cxn ang="0">
                <a:pos x="T0" y="T1"/>
              </a:cxn>
              <a:cxn ang="0">
                <a:pos x="T2" y="T3"/>
              </a:cxn>
              <a:cxn ang="0">
                <a:pos x="T4" y="T5"/>
              </a:cxn>
              <a:cxn ang="0">
                <a:pos x="T6" y="T7"/>
              </a:cxn>
              <a:cxn ang="0">
                <a:pos x="T8" y="T9"/>
              </a:cxn>
              <a:cxn ang="0">
                <a:pos x="T10" y="T11"/>
              </a:cxn>
            </a:cxnLst>
            <a:rect l="0" t="0" r="r" b="b"/>
            <a:pathLst>
              <a:path w="2304" h="192">
                <a:moveTo>
                  <a:pt x="0" y="96"/>
                </a:moveTo>
                <a:lnTo>
                  <a:pt x="0" y="0"/>
                </a:lnTo>
                <a:lnTo>
                  <a:pt x="1536" y="0"/>
                </a:lnTo>
                <a:lnTo>
                  <a:pt x="1536" y="192"/>
                </a:lnTo>
                <a:lnTo>
                  <a:pt x="2304" y="192"/>
                </a:lnTo>
                <a:lnTo>
                  <a:pt x="2304" y="96"/>
                </a:lnTo>
              </a:path>
            </a:pathLst>
          </a:custGeom>
          <a:solidFill>
            <a:srgbClr val="FFFF00"/>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5" name="Line 26"/>
          <p:cNvSpPr>
            <a:spLocks noChangeShapeType="1"/>
          </p:cNvSpPr>
          <p:nvPr/>
        </p:nvSpPr>
        <p:spPr bwMode="auto">
          <a:xfrm>
            <a:off x="6511813" y="2172382"/>
            <a:ext cx="0" cy="1608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6" name="Text Box 27"/>
          <p:cNvSpPr txBox="1">
            <a:spLocks noChangeArrowheads="1"/>
          </p:cNvSpPr>
          <p:nvPr/>
        </p:nvSpPr>
        <p:spPr bwMode="auto">
          <a:xfrm>
            <a:off x="5362413" y="1950779"/>
            <a:ext cx="438077" cy="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200" b="1" dirty="0">
                <a:latin typeface="微软雅黑" panose="020B0503020204020204" pitchFamily="34" charset="-122"/>
                <a:ea typeface="微软雅黑" panose="020B0503020204020204" pitchFamily="34" charset="-122"/>
              </a:rPr>
              <a:t>1</a:t>
            </a:r>
          </a:p>
        </p:txBody>
      </p:sp>
      <p:sp>
        <p:nvSpPr>
          <p:cNvPr id="137" name="Line 28"/>
          <p:cNvSpPr>
            <a:spLocks noChangeShapeType="1"/>
          </p:cNvSpPr>
          <p:nvPr/>
        </p:nvSpPr>
        <p:spPr bwMode="auto">
          <a:xfrm>
            <a:off x="4487385" y="4303028"/>
            <a:ext cx="6171538" cy="0"/>
          </a:xfrm>
          <a:prstGeom prst="line">
            <a:avLst/>
          </a:prstGeom>
          <a:noFill/>
          <a:ln w="19050">
            <a:solidFill>
              <a:schemeClr val="tx1"/>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8" name="Line 29"/>
          <p:cNvSpPr>
            <a:spLocks noChangeShapeType="1"/>
          </p:cNvSpPr>
          <p:nvPr/>
        </p:nvSpPr>
        <p:spPr bwMode="auto">
          <a:xfrm>
            <a:off x="4487385" y="5591592"/>
            <a:ext cx="6171538"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9" name="Line 30"/>
          <p:cNvSpPr>
            <a:spLocks noChangeShapeType="1"/>
          </p:cNvSpPr>
          <p:nvPr/>
        </p:nvSpPr>
        <p:spPr bwMode="auto">
          <a:xfrm flipV="1">
            <a:off x="4487385" y="6139848"/>
            <a:ext cx="6171538" cy="14774"/>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0" name="Freeform 31"/>
          <p:cNvSpPr/>
          <p:nvPr/>
        </p:nvSpPr>
        <p:spPr bwMode="auto">
          <a:xfrm>
            <a:off x="4669064" y="4626399"/>
            <a:ext cx="1842749" cy="643462"/>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1" name="Freeform 32"/>
          <p:cNvSpPr/>
          <p:nvPr/>
        </p:nvSpPr>
        <p:spPr bwMode="auto">
          <a:xfrm>
            <a:off x="6511813" y="4626399"/>
            <a:ext cx="1842749" cy="643462"/>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2" name="Freeform 33"/>
          <p:cNvSpPr/>
          <p:nvPr/>
        </p:nvSpPr>
        <p:spPr bwMode="auto">
          <a:xfrm flipV="1">
            <a:off x="8354561" y="4626399"/>
            <a:ext cx="1842749" cy="643462"/>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3" name="Line 34"/>
          <p:cNvSpPr>
            <a:spLocks noChangeShapeType="1"/>
          </p:cNvSpPr>
          <p:nvPr/>
        </p:nvSpPr>
        <p:spPr bwMode="auto">
          <a:xfrm>
            <a:off x="4487385" y="4946490"/>
            <a:ext cx="617153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4" name="Line 35"/>
          <p:cNvSpPr>
            <a:spLocks noChangeShapeType="1"/>
          </p:cNvSpPr>
          <p:nvPr/>
        </p:nvSpPr>
        <p:spPr bwMode="auto">
          <a:xfrm>
            <a:off x="4511486" y="2454715"/>
            <a:ext cx="614743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5" name="Text Box 36"/>
          <p:cNvSpPr txBox="1">
            <a:spLocks noChangeArrowheads="1"/>
          </p:cNvSpPr>
          <p:nvPr/>
        </p:nvSpPr>
        <p:spPr bwMode="auto">
          <a:xfrm>
            <a:off x="7216283" y="1950779"/>
            <a:ext cx="438077" cy="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200" b="1">
                <a:latin typeface="微软雅黑" panose="020B0503020204020204" pitchFamily="34" charset="-122"/>
                <a:ea typeface="微软雅黑" panose="020B0503020204020204" pitchFamily="34" charset="-122"/>
              </a:rPr>
              <a:t>1</a:t>
            </a:r>
          </a:p>
        </p:txBody>
      </p:sp>
      <p:sp>
        <p:nvSpPr>
          <p:cNvPr id="146" name="Text Box 37"/>
          <p:cNvSpPr txBox="1">
            <a:spLocks noChangeArrowheads="1"/>
          </p:cNvSpPr>
          <p:nvPr/>
        </p:nvSpPr>
        <p:spPr bwMode="auto">
          <a:xfrm>
            <a:off x="9064595" y="1950779"/>
            <a:ext cx="438077" cy="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200" b="1">
                <a:latin typeface="微软雅黑" panose="020B0503020204020204" pitchFamily="34" charset="-122"/>
                <a:ea typeface="微软雅黑" panose="020B0503020204020204" pitchFamily="34" charset="-122"/>
              </a:rPr>
              <a:t>0</a:t>
            </a:r>
          </a:p>
        </p:txBody>
      </p:sp>
      <p:sp>
        <p:nvSpPr>
          <p:cNvPr id="147" name="Text Box 38"/>
          <p:cNvSpPr txBox="1">
            <a:spLocks noChangeArrowheads="1"/>
          </p:cNvSpPr>
          <p:nvPr/>
        </p:nvSpPr>
        <p:spPr bwMode="auto">
          <a:xfrm>
            <a:off x="10660777" y="2187154"/>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48" name="Text Box 39"/>
          <p:cNvSpPr txBox="1">
            <a:spLocks noChangeArrowheads="1"/>
          </p:cNvSpPr>
          <p:nvPr/>
        </p:nvSpPr>
        <p:spPr bwMode="auto">
          <a:xfrm>
            <a:off x="10660777" y="2924182"/>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49" name="Text Box 40"/>
          <p:cNvSpPr txBox="1">
            <a:spLocks noChangeArrowheads="1"/>
          </p:cNvSpPr>
          <p:nvPr/>
        </p:nvSpPr>
        <p:spPr bwMode="auto">
          <a:xfrm>
            <a:off x="10660777" y="4066655"/>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50" name="Text Box 41"/>
          <p:cNvSpPr txBox="1">
            <a:spLocks noChangeArrowheads="1"/>
          </p:cNvSpPr>
          <p:nvPr/>
        </p:nvSpPr>
        <p:spPr bwMode="auto">
          <a:xfrm>
            <a:off x="10660777" y="4695342"/>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51" name="Text Box 42"/>
          <p:cNvSpPr txBox="1">
            <a:spLocks noChangeArrowheads="1"/>
          </p:cNvSpPr>
          <p:nvPr/>
        </p:nvSpPr>
        <p:spPr bwMode="auto">
          <a:xfrm>
            <a:off x="10660777" y="5338804"/>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52" name="Text Box 43"/>
          <p:cNvSpPr txBox="1">
            <a:spLocks noChangeArrowheads="1"/>
          </p:cNvSpPr>
          <p:nvPr/>
        </p:nvSpPr>
        <p:spPr bwMode="auto">
          <a:xfrm>
            <a:off x="10660777" y="5885420"/>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53" name="Rectangle 44"/>
          <p:cNvSpPr>
            <a:spLocks noChangeArrowheads="1"/>
          </p:cNvSpPr>
          <p:nvPr/>
        </p:nvSpPr>
        <p:spPr bwMode="auto">
          <a:xfrm>
            <a:off x="4980516" y="2615581"/>
            <a:ext cx="1234678" cy="2823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4" name="Text Box 45"/>
          <p:cNvSpPr txBox="1">
            <a:spLocks noChangeArrowheads="1"/>
          </p:cNvSpPr>
          <p:nvPr/>
        </p:nvSpPr>
        <p:spPr bwMode="auto">
          <a:xfrm>
            <a:off x="4967539" y="2515452"/>
            <a:ext cx="1323282" cy="30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800"/>
              </a:lnSpc>
            </a:pPr>
            <a:r>
              <a:rPr kumimoji="1" lang="en-US" altLang="zh-CN" sz="1200" b="1" i="1" dirty="0">
                <a:solidFill>
                  <a:srgbClr val="C00000"/>
                </a:solidFill>
                <a:latin typeface="微软雅黑" panose="020B0503020204020204" pitchFamily="34" charset="-122"/>
                <a:ea typeface="微软雅黑" panose="020B0503020204020204" pitchFamily="34" charset="-122"/>
              </a:rPr>
              <a:t>m</a:t>
            </a:r>
            <a:r>
              <a:rPr kumimoji="1" lang="en-US" altLang="zh-CN" sz="1200" b="1" dirty="0">
                <a:solidFill>
                  <a:srgbClr val="C00000"/>
                </a:solidFill>
                <a:latin typeface="微软雅黑" panose="020B0503020204020204" pitchFamily="34" charset="-122"/>
                <a:ea typeface="微软雅黑" panose="020B0503020204020204" pitchFamily="34" charset="-122"/>
              </a:rPr>
              <a:t> </a:t>
            </a:r>
            <a:r>
              <a:rPr kumimoji="1" lang="zh-CN" altLang="en-US" sz="1200" b="1" dirty="0">
                <a:solidFill>
                  <a:srgbClr val="C00000"/>
                </a:solidFill>
                <a:latin typeface="微软雅黑" panose="020B0503020204020204" pitchFamily="34" charset="-122"/>
                <a:ea typeface="微软雅黑" panose="020B0503020204020204" pitchFamily="34" charset="-122"/>
              </a:rPr>
              <a:t>个码片</a:t>
            </a:r>
          </a:p>
        </p:txBody>
      </p:sp>
      <p:sp>
        <p:nvSpPr>
          <p:cNvPr id="155" name="Freeform 46"/>
          <p:cNvSpPr/>
          <p:nvPr/>
        </p:nvSpPr>
        <p:spPr bwMode="auto">
          <a:xfrm>
            <a:off x="4669064" y="3574208"/>
            <a:ext cx="1842749" cy="32829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6" name="Freeform 47"/>
          <p:cNvSpPr/>
          <p:nvPr/>
        </p:nvSpPr>
        <p:spPr bwMode="auto">
          <a:xfrm>
            <a:off x="6511813" y="3574208"/>
            <a:ext cx="1842749" cy="32829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7" name="Freeform 48"/>
          <p:cNvSpPr/>
          <p:nvPr/>
        </p:nvSpPr>
        <p:spPr bwMode="auto">
          <a:xfrm flipV="1">
            <a:off x="8354561" y="3574208"/>
            <a:ext cx="1842749" cy="32829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6699"/>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8" name="Line 49"/>
          <p:cNvSpPr>
            <a:spLocks noChangeShapeType="1"/>
          </p:cNvSpPr>
          <p:nvPr/>
        </p:nvSpPr>
        <p:spPr bwMode="auto">
          <a:xfrm flipV="1">
            <a:off x="4487385" y="3735074"/>
            <a:ext cx="6171538" cy="6566"/>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9" name="Text Box 50"/>
          <p:cNvSpPr txBox="1">
            <a:spLocks noChangeArrowheads="1"/>
          </p:cNvSpPr>
          <p:nvPr/>
        </p:nvSpPr>
        <p:spPr bwMode="auto">
          <a:xfrm>
            <a:off x="10660777" y="3479002"/>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kumimoji="1" lang="en-US" altLang="zh-CN" sz="1400" i="1" dirty="0">
                <a:latin typeface="微软雅黑" panose="020B0503020204020204" pitchFamily="34" charset="-122"/>
                <a:ea typeface="微软雅黑" panose="020B0503020204020204" pitchFamily="34" charset="-122"/>
              </a:rPr>
              <a:t>t</a:t>
            </a:r>
          </a:p>
        </p:txBody>
      </p:sp>
      <p:sp>
        <p:nvSpPr>
          <p:cNvPr id="160" name="Freeform 51"/>
          <p:cNvSpPr/>
          <p:nvPr/>
        </p:nvSpPr>
        <p:spPr bwMode="auto">
          <a:xfrm>
            <a:off x="8360123" y="3016104"/>
            <a:ext cx="1842749" cy="32993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1" name="Line 52"/>
          <p:cNvSpPr>
            <a:spLocks noChangeShapeType="1"/>
          </p:cNvSpPr>
          <p:nvPr/>
        </p:nvSpPr>
        <p:spPr bwMode="auto">
          <a:xfrm>
            <a:off x="4511486" y="3178610"/>
            <a:ext cx="614743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2" name="Text Box 53"/>
          <p:cNvSpPr txBox="1">
            <a:spLocks noChangeArrowheads="1"/>
          </p:cNvSpPr>
          <p:nvPr/>
        </p:nvSpPr>
        <p:spPr bwMode="auto">
          <a:xfrm>
            <a:off x="1903087" y="3465869"/>
            <a:ext cx="25932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dirty="0">
                <a:latin typeface="微软雅黑" panose="020B0503020204020204" pitchFamily="34" charset="-122"/>
                <a:ea typeface="微软雅黑" panose="020B0503020204020204" pitchFamily="34" charset="-122"/>
              </a:rPr>
              <a:t>S </a:t>
            </a:r>
            <a:r>
              <a:rPr kumimoji="1" lang="zh-CN" altLang="en-US" sz="1400" dirty="0">
                <a:latin typeface="微软雅黑" panose="020B0503020204020204" pitchFamily="34" charset="-122"/>
                <a:ea typeface="微软雅黑" panose="020B0503020204020204" pitchFamily="34" charset="-122"/>
              </a:rPr>
              <a:t>站发送的信号 </a:t>
            </a:r>
            <a:r>
              <a:rPr kumimoji="1" lang="en-US" altLang="zh-CN" sz="1400" i="1" dirty="0" err="1">
                <a:latin typeface="微软雅黑" panose="020B0503020204020204" pitchFamily="34" charset="-122"/>
                <a:ea typeface="微软雅黑" panose="020B0503020204020204" pitchFamily="34" charset="-122"/>
              </a:rPr>
              <a:t>S</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3" name="Text Box 54"/>
          <p:cNvSpPr txBox="1">
            <a:spLocks noChangeArrowheads="1"/>
          </p:cNvSpPr>
          <p:nvPr/>
        </p:nvSpPr>
        <p:spPr bwMode="auto">
          <a:xfrm>
            <a:off x="1903089" y="4035466"/>
            <a:ext cx="258650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dirty="0">
                <a:latin typeface="微软雅黑" panose="020B0503020204020204" pitchFamily="34" charset="-122"/>
                <a:ea typeface="微软雅黑" panose="020B0503020204020204" pitchFamily="34" charset="-122"/>
              </a:rPr>
              <a:t>T </a:t>
            </a:r>
            <a:r>
              <a:rPr kumimoji="1" lang="zh-CN" altLang="en-US" sz="1400" dirty="0">
                <a:latin typeface="微软雅黑" panose="020B0503020204020204" pitchFamily="34" charset="-122"/>
                <a:ea typeface="微软雅黑" panose="020B0503020204020204" pitchFamily="34" charset="-122"/>
              </a:rPr>
              <a:t>站发送的信号 </a:t>
            </a:r>
            <a:r>
              <a:rPr kumimoji="1" lang="en-US" altLang="zh-CN" sz="1400" i="1" dirty="0" err="1">
                <a:latin typeface="微软雅黑" panose="020B0503020204020204" pitchFamily="34" charset="-122"/>
                <a:ea typeface="微软雅黑" panose="020B0503020204020204" pitchFamily="34" charset="-122"/>
              </a:rPr>
              <a:t>T</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4" name="Text Box 55"/>
          <p:cNvSpPr txBox="1">
            <a:spLocks noChangeArrowheads="1"/>
          </p:cNvSpPr>
          <p:nvPr/>
        </p:nvSpPr>
        <p:spPr bwMode="auto">
          <a:xfrm>
            <a:off x="1567539" y="4695342"/>
            <a:ext cx="29863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anose="020B0503020204020204" pitchFamily="34" charset="-122"/>
                <a:ea typeface="微软雅黑" panose="020B0503020204020204" pitchFamily="34" charset="-122"/>
              </a:rPr>
              <a:t>总的发送信号 </a:t>
            </a:r>
            <a:r>
              <a:rPr kumimoji="1" lang="en-US" altLang="zh-CN" sz="1400" i="1" dirty="0" err="1">
                <a:latin typeface="微软雅黑" panose="020B0503020204020204" pitchFamily="34" charset="-122"/>
                <a:ea typeface="微软雅黑" panose="020B0503020204020204" pitchFamily="34" charset="-122"/>
              </a:rPr>
              <a:t>S</a:t>
            </a:r>
            <a:r>
              <a:rPr kumimoji="1" lang="en-US" altLang="zh-CN" sz="1400" i="1" baseline="-25000" dirty="0" err="1">
                <a:latin typeface="微软雅黑" panose="020B0503020204020204" pitchFamily="34" charset="-122"/>
                <a:ea typeface="微软雅黑" panose="020B0503020204020204" pitchFamily="34" charset="-122"/>
              </a:rPr>
              <a:t>x</a:t>
            </a:r>
            <a:r>
              <a:rPr kumimoji="1" lang="en-US" altLang="zh-CN" sz="1400" dirty="0">
                <a:latin typeface="微软雅黑" panose="020B0503020204020204" pitchFamily="34" charset="-122"/>
                <a:ea typeface="微软雅黑" panose="020B0503020204020204" pitchFamily="34" charset="-122"/>
              </a:rPr>
              <a:t> + </a:t>
            </a:r>
            <a:r>
              <a:rPr kumimoji="1" lang="en-US" altLang="zh-CN" sz="1400" i="1" dirty="0" err="1">
                <a:latin typeface="微软雅黑" panose="020B0503020204020204" pitchFamily="34" charset="-122"/>
                <a:ea typeface="微软雅黑" panose="020B0503020204020204" pitchFamily="34" charset="-122"/>
              </a:rPr>
              <a:t>T</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5" name="Text Box 56"/>
          <p:cNvSpPr txBox="1">
            <a:spLocks noChangeArrowheads="1"/>
          </p:cNvSpPr>
          <p:nvPr/>
        </p:nvSpPr>
        <p:spPr bwMode="auto">
          <a:xfrm>
            <a:off x="1986513" y="5337164"/>
            <a:ext cx="25228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anose="020B0503020204020204" pitchFamily="34" charset="-122"/>
                <a:ea typeface="微软雅黑" panose="020B0503020204020204" pitchFamily="34" charset="-122"/>
              </a:rPr>
              <a:t>规格化内积 </a:t>
            </a:r>
            <a:r>
              <a:rPr kumimoji="1" lang="en-US" altLang="zh-CN" sz="1400" i="1" dirty="0">
                <a:latin typeface="微软雅黑" panose="020B0503020204020204" pitchFamily="34" charset="-122"/>
                <a:ea typeface="微软雅黑" panose="020B0503020204020204" pitchFamily="34" charset="-122"/>
              </a:rPr>
              <a:t>S</a:t>
            </a:r>
            <a:r>
              <a:rPr kumimoji="1" lang="en-US" altLang="zh-CN" sz="1400" dirty="0">
                <a:latin typeface="微软雅黑" panose="020B0503020204020204" pitchFamily="34" charset="-122"/>
                <a:ea typeface="微软雅黑" panose="020B0503020204020204" pitchFamily="34" charset="-122"/>
                <a:sym typeface="Symbol" panose="05050102010706020507" pitchFamily="2" charset="2"/>
              </a:rPr>
              <a:t> </a:t>
            </a:r>
            <a:r>
              <a:rPr kumimoji="1"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400" i="1" dirty="0" err="1">
                <a:latin typeface="微软雅黑" panose="020B0503020204020204" pitchFamily="34" charset="-122"/>
                <a:ea typeface="微软雅黑" panose="020B0503020204020204" pitchFamily="34" charset="-122"/>
              </a:rPr>
              <a:t>S</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6" name="Text Box 57"/>
          <p:cNvSpPr txBox="1">
            <a:spLocks noChangeArrowheads="1"/>
          </p:cNvSpPr>
          <p:nvPr/>
        </p:nvSpPr>
        <p:spPr bwMode="auto">
          <a:xfrm>
            <a:off x="1986513" y="5887060"/>
            <a:ext cx="25085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anose="020B0503020204020204" pitchFamily="34" charset="-122"/>
                <a:ea typeface="微软雅黑" panose="020B0503020204020204" pitchFamily="34" charset="-122"/>
              </a:rPr>
              <a:t>规格化内积 </a:t>
            </a:r>
            <a:r>
              <a:rPr kumimoji="1" lang="en-US" altLang="zh-CN" sz="1400" i="1" dirty="0">
                <a:latin typeface="微软雅黑" panose="020B0503020204020204" pitchFamily="34" charset="-122"/>
                <a:ea typeface="微软雅黑" panose="020B0503020204020204" pitchFamily="34" charset="-122"/>
              </a:rPr>
              <a:t>S</a:t>
            </a:r>
            <a:r>
              <a:rPr kumimoji="1" lang="en-US" altLang="zh-CN" sz="1400" dirty="0">
                <a:latin typeface="微软雅黑" panose="020B0503020204020204" pitchFamily="34" charset="-122"/>
                <a:ea typeface="微软雅黑" panose="020B0503020204020204" pitchFamily="34" charset="-122"/>
                <a:sym typeface="Symbol" panose="05050102010706020507" pitchFamily="2" charset="2"/>
              </a:rPr>
              <a:t> </a:t>
            </a:r>
            <a:r>
              <a:rPr kumimoji="1"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400" i="1" dirty="0" err="1">
                <a:latin typeface="微软雅黑" panose="020B0503020204020204" pitchFamily="34" charset="-122"/>
                <a:ea typeface="微软雅黑" panose="020B0503020204020204" pitchFamily="34" charset="-122"/>
              </a:rPr>
              <a:t>T</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7" name="Line 58"/>
          <p:cNvSpPr>
            <a:spLocks noChangeShapeType="1"/>
          </p:cNvSpPr>
          <p:nvPr/>
        </p:nvSpPr>
        <p:spPr bwMode="auto">
          <a:xfrm flipV="1">
            <a:off x="4511488" y="5591592"/>
            <a:ext cx="6101091" cy="164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8" name="Text Box 59"/>
          <p:cNvSpPr txBox="1">
            <a:spLocks noChangeArrowheads="1"/>
          </p:cNvSpPr>
          <p:nvPr/>
        </p:nvSpPr>
        <p:spPr bwMode="auto">
          <a:xfrm>
            <a:off x="2414757" y="2091947"/>
            <a:ext cx="1979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anose="020B0503020204020204" pitchFamily="34" charset="-122"/>
                <a:ea typeface="微软雅黑" panose="020B0503020204020204" pitchFamily="34" charset="-122"/>
              </a:rPr>
              <a:t>数据码元比特</a:t>
            </a:r>
          </a:p>
        </p:txBody>
      </p:sp>
      <p:sp>
        <p:nvSpPr>
          <p:cNvPr id="169" name="Text Box 60"/>
          <p:cNvSpPr txBox="1">
            <a:spLocks noChangeArrowheads="1"/>
          </p:cNvSpPr>
          <p:nvPr/>
        </p:nvSpPr>
        <p:spPr bwMode="auto">
          <a:xfrm>
            <a:off x="1055869" y="3216365"/>
            <a:ext cx="57135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b="1" dirty="0">
                <a:solidFill>
                  <a:srgbClr val="C00000"/>
                </a:solidFill>
                <a:latin typeface="微软雅黑" panose="020B0503020204020204" pitchFamily="34" charset="-122"/>
                <a:ea typeface="微软雅黑" panose="020B0503020204020204" pitchFamily="34" charset="-122"/>
              </a:rPr>
              <a:t>发</a:t>
            </a:r>
          </a:p>
          <a:p>
            <a:pPr algn="l"/>
            <a:r>
              <a:rPr kumimoji="1" lang="zh-CN" altLang="en-US" sz="1400" b="1" dirty="0">
                <a:solidFill>
                  <a:srgbClr val="C00000"/>
                </a:solidFill>
                <a:latin typeface="微软雅黑" panose="020B0503020204020204" pitchFamily="34" charset="-122"/>
                <a:ea typeface="微软雅黑" panose="020B0503020204020204" pitchFamily="34" charset="-122"/>
              </a:rPr>
              <a:t>送</a:t>
            </a:r>
          </a:p>
          <a:p>
            <a:pPr algn="l"/>
            <a:r>
              <a:rPr kumimoji="1" lang="zh-CN" altLang="en-US" sz="1400" b="1" dirty="0">
                <a:solidFill>
                  <a:srgbClr val="C00000"/>
                </a:solidFill>
                <a:latin typeface="微软雅黑" panose="020B0503020204020204" pitchFamily="34" charset="-122"/>
                <a:ea typeface="微软雅黑" panose="020B0503020204020204" pitchFamily="34" charset="-122"/>
              </a:rPr>
              <a:t>端</a:t>
            </a:r>
          </a:p>
        </p:txBody>
      </p:sp>
      <p:sp>
        <p:nvSpPr>
          <p:cNvPr id="170" name="Text Box 61"/>
          <p:cNvSpPr txBox="1">
            <a:spLocks noChangeArrowheads="1"/>
          </p:cNvSpPr>
          <p:nvPr/>
        </p:nvSpPr>
        <p:spPr bwMode="auto">
          <a:xfrm>
            <a:off x="1033065" y="5337164"/>
            <a:ext cx="57135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eaLnBrk="0" hangingPunct="0"/>
            <a:r>
              <a:rPr kumimoji="1" lang="zh-CN" altLang="en-US" sz="1400" b="1" dirty="0">
                <a:solidFill>
                  <a:srgbClr val="C00000"/>
                </a:solidFill>
                <a:latin typeface="微软雅黑" panose="020B0503020204020204" pitchFamily="34" charset="-122"/>
                <a:ea typeface="微软雅黑" panose="020B0503020204020204" pitchFamily="34" charset="-122"/>
              </a:rPr>
              <a:t>接</a:t>
            </a:r>
          </a:p>
          <a:p>
            <a:pPr algn="l" eaLnBrk="0" hangingPunct="0"/>
            <a:r>
              <a:rPr kumimoji="1" lang="zh-CN" altLang="en-US" sz="1400" b="1" dirty="0">
                <a:solidFill>
                  <a:srgbClr val="C00000"/>
                </a:solidFill>
                <a:latin typeface="微软雅黑" panose="020B0503020204020204" pitchFamily="34" charset="-122"/>
                <a:ea typeface="微软雅黑" panose="020B0503020204020204" pitchFamily="34" charset="-122"/>
              </a:rPr>
              <a:t>收</a:t>
            </a:r>
          </a:p>
          <a:p>
            <a:pPr algn="l" eaLnBrk="0" hangingPunct="0"/>
            <a:r>
              <a:rPr kumimoji="1" lang="zh-CN" altLang="en-US" sz="1400" b="1" dirty="0">
                <a:solidFill>
                  <a:srgbClr val="C00000"/>
                </a:solidFill>
                <a:latin typeface="微软雅黑" panose="020B0503020204020204" pitchFamily="34" charset="-122"/>
                <a:ea typeface="微软雅黑" panose="020B0503020204020204" pitchFamily="34" charset="-122"/>
              </a:rPr>
              <a:t>端</a:t>
            </a:r>
          </a:p>
        </p:txBody>
      </p:sp>
      <p:sp>
        <p:nvSpPr>
          <p:cNvPr id="171" name="AutoShape 62"/>
          <p:cNvSpPr/>
          <p:nvPr/>
        </p:nvSpPr>
        <p:spPr bwMode="auto">
          <a:xfrm>
            <a:off x="1567539" y="2174022"/>
            <a:ext cx="168702" cy="3127029"/>
          </a:xfrm>
          <a:prstGeom prst="leftBracket">
            <a:avLst>
              <a:gd name="adj" fmla="val 174451"/>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2" name="AutoShape 63"/>
          <p:cNvSpPr/>
          <p:nvPr/>
        </p:nvSpPr>
        <p:spPr bwMode="auto">
          <a:xfrm>
            <a:off x="1604583" y="5417141"/>
            <a:ext cx="90838" cy="819101"/>
          </a:xfrm>
          <a:prstGeom prst="leftBracket">
            <a:avLst>
              <a:gd name="adj" fmla="val 84865"/>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 name="矩形 2"/>
          <p:cNvSpPr/>
          <p:nvPr/>
        </p:nvSpPr>
        <p:spPr>
          <a:xfrm>
            <a:off x="794525" y="1382037"/>
            <a:ext cx="4297971"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CDMA</a:t>
            </a:r>
            <a:r>
              <a:rPr lang="zh-CN" altLang="en-US" sz="2400" b="1" dirty="0">
                <a:solidFill>
                  <a:srgbClr val="7030A0"/>
                </a:solidFill>
                <a:latin typeface="微软雅黑" panose="020B0503020204020204" pitchFamily="34" charset="-122"/>
                <a:ea typeface="微软雅黑" panose="020B0503020204020204" pitchFamily="34" charset="-122"/>
              </a:rPr>
              <a:t>编码和解码过程示例</a:t>
            </a:r>
            <a:endParaRPr lang="en-US" altLang="zh-CN" sz="2400" b="1" dirty="0">
              <a:solidFill>
                <a:srgbClr val="7030A0"/>
              </a:solidFill>
              <a:latin typeface="微软雅黑" panose="020B0503020204020204" pitchFamily="34" charset="-122"/>
              <a:ea typeface="微软雅黑" panose="020B0503020204020204" pitchFamily="34" charset="-122"/>
            </a:endParaRPr>
          </a:p>
        </p:txBody>
      </p:sp>
      <p:sp>
        <p:nvSpPr>
          <p:cNvPr id="64" name="标题 1"/>
          <p:cNvSpPr txBox="1"/>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码分复用</a:t>
            </a:r>
            <a:r>
              <a:rPr lang="en-US" altLang="zh-CN" dirty="0"/>
              <a:t>(CDMA)</a:t>
            </a:r>
            <a:endParaRPr lang="zh-CN" altLang="en-US" dirty="0"/>
          </a:p>
        </p:txBody>
      </p:sp>
      <p:sp>
        <p:nvSpPr>
          <p:cNvPr id="63" name="文本框 62"/>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837" y="1906180"/>
            <a:ext cx="11516810" cy="4586686"/>
          </a:xfrm>
        </p:spPr>
        <p:txBody>
          <a:bodyPr>
            <a:normAutofit/>
          </a:bodyPr>
          <a:lstStyle/>
          <a:p>
            <a:pPr eaLnBrk="0" hangingPunct="0">
              <a:lnSpc>
                <a:spcPts val="3000"/>
              </a:lnSpc>
            </a:pPr>
            <a:r>
              <a:rPr lang="zh-CN" altLang="en-US" sz="2400" dirty="0">
                <a:latin typeface="微软雅黑" panose="020B0503020204020204" pitchFamily="34" charset="-122"/>
                <a:ea typeface="微软雅黑" panose="020B0503020204020204" pitchFamily="34" charset="-122"/>
              </a:rPr>
              <a:t>假定</a:t>
            </a:r>
            <a:r>
              <a:rPr lang="en-US" altLang="zh-CN" sz="2400"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站要发送信息的数据率为 </a:t>
            </a:r>
            <a:r>
              <a:rPr lang="en-US" altLang="zh-CN" sz="2400" i="1" dirty="0">
                <a:solidFill>
                  <a:srgbClr val="C00000"/>
                </a:solidFill>
                <a:latin typeface="微软雅黑" panose="020B0503020204020204" pitchFamily="34" charset="-122"/>
                <a:ea typeface="微软雅黑" panose="020B0503020204020204" pitchFamily="34" charset="-122"/>
              </a:rPr>
              <a:t>b</a:t>
            </a: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bit/s</a:t>
            </a:r>
            <a:r>
              <a:rPr lang="zh-CN" altLang="en-US" sz="2400" dirty="0">
                <a:latin typeface="微软雅黑" panose="020B0503020204020204" pitchFamily="34" charset="-122"/>
                <a:ea typeface="微软雅黑" panose="020B0503020204020204" pitchFamily="34" charset="-122"/>
              </a:rPr>
              <a:t>。由于每一个比特要转换成 </a:t>
            </a:r>
            <a:r>
              <a:rPr lang="en-US" altLang="zh-CN" sz="2400" i="1" dirty="0">
                <a:solidFill>
                  <a:srgbClr val="C00000"/>
                </a:solidFill>
                <a:latin typeface="微软雅黑" panose="020B0503020204020204" pitchFamily="34" charset="-122"/>
                <a:ea typeface="微软雅黑" panose="020B0503020204020204" pitchFamily="34" charset="-122"/>
              </a:rPr>
              <a:t>m</a:t>
            </a:r>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个比特的码片，因此 </a:t>
            </a:r>
            <a:r>
              <a:rPr lang="en-US" altLang="zh-CN" sz="2400" dirty="0">
                <a:latin typeface="微软雅黑" panose="020B0503020204020204" pitchFamily="34" charset="-122"/>
                <a:ea typeface="微软雅黑" panose="020B0503020204020204" pitchFamily="34" charset="-122"/>
              </a:rPr>
              <a:t>S </a:t>
            </a:r>
            <a:r>
              <a:rPr lang="zh-CN" altLang="en-US" sz="2400" dirty="0">
                <a:latin typeface="微软雅黑" panose="020B0503020204020204" pitchFamily="34" charset="-122"/>
                <a:ea typeface="微软雅黑" panose="020B0503020204020204" pitchFamily="34" charset="-122"/>
              </a:rPr>
              <a:t>站实际上发送的数据率提高到 </a:t>
            </a:r>
            <a:r>
              <a:rPr lang="en-US" altLang="zh-CN" sz="2400" i="1" dirty="0">
                <a:solidFill>
                  <a:srgbClr val="C00000"/>
                </a:solidFill>
                <a:latin typeface="微软雅黑" panose="020B0503020204020204" pitchFamily="34" charset="-122"/>
                <a:ea typeface="微软雅黑" panose="020B0503020204020204" pitchFamily="34" charset="-122"/>
              </a:rPr>
              <a:t>mb</a:t>
            </a:r>
            <a:r>
              <a:rPr lang="en-US" altLang="zh-CN" sz="2400" dirty="0">
                <a:latin typeface="微软雅黑" panose="020B0503020204020204" pitchFamily="34" charset="-122"/>
                <a:ea typeface="微软雅黑" panose="020B0503020204020204" pitchFamily="34" charset="-122"/>
              </a:rPr>
              <a:t> bit/s</a:t>
            </a:r>
            <a:r>
              <a:rPr lang="zh-CN" altLang="en-US" sz="2400" dirty="0">
                <a:latin typeface="微软雅黑" panose="020B0503020204020204" pitchFamily="34" charset="-122"/>
                <a:ea typeface="微软雅黑" panose="020B0503020204020204" pitchFamily="34" charset="-122"/>
              </a:rPr>
              <a:t>，同时 </a:t>
            </a:r>
            <a:r>
              <a:rPr lang="en-US" altLang="zh-CN" sz="2400" dirty="0">
                <a:latin typeface="微软雅黑" panose="020B0503020204020204" pitchFamily="34" charset="-122"/>
                <a:ea typeface="微软雅黑" panose="020B0503020204020204" pitchFamily="34" charset="-122"/>
              </a:rPr>
              <a:t>S </a:t>
            </a:r>
            <a:r>
              <a:rPr lang="zh-CN" altLang="en-US" sz="2400" dirty="0">
                <a:latin typeface="微软雅黑" panose="020B0503020204020204" pitchFamily="34" charset="-122"/>
                <a:ea typeface="微软雅黑" panose="020B0503020204020204" pitchFamily="34" charset="-122"/>
              </a:rPr>
              <a:t>站所占用的频带宽度也提高到原来数值的 </a:t>
            </a:r>
            <a:r>
              <a:rPr lang="en-US" altLang="zh-CN" sz="2400" i="1" dirty="0">
                <a:latin typeface="微软雅黑" panose="020B0503020204020204" pitchFamily="34" charset="-122"/>
                <a:ea typeface="微软雅黑" panose="020B0503020204020204" pitchFamily="34" charset="-122"/>
              </a:rPr>
              <a:t>m</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倍。</a:t>
            </a:r>
          </a:p>
          <a:p>
            <a:pPr eaLnBrk="0" hangingPunct="0">
              <a:lnSpc>
                <a:spcPts val="3000"/>
              </a:lnSpc>
            </a:pPr>
            <a:r>
              <a:rPr lang="zh-CN" altLang="en-US" sz="2400" dirty="0">
                <a:latin typeface="微软雅黑" panose="020B0503020204020204" pitchFamily="34" charset="-122"/>
                <a:ea typeface="微软雅黑" panose="020B0503020204020204" pitchFamily="34" charset="-122"/>
              </a:rPr>
              <a:t>属</a:t>
            </a:r>
            <a:r>
              <a:rPr lang="zh-CN" altLang="en-US" sz="2400" dirty="0">
                <a:solidFill>
                  <a:srgbClr val="C00000"/>
                </a:solidFill>
                <a:latin typeface="微软雅黑" panose="020B0503020204020204" pitchFamily="34" charset="-122"/>
                <a:ea typeface="微软雅黑" panose="020B0503020204020204" pitchFamily="34" charset="-122"/>
              </a:rPr>
              <a:t>扩频</a:t>
            </a:r>
            <a:r>
              <a:rPr lang="en-US" altLang="zh-CN" sz="2400" dirty="0">
                <a:latin typeface="微软雅黑" panose="020B0503020204020204" pitchFamily="34" charset="-122"/>
                <a:ea typeface="微软雅黑" panose="020B0503020204020204" pitchFamily="34" charset="-122"/>
              </a:rPr>
              <a:t>(spread spectrum)</a:t>
            </a:r>
            <a:r>
              <a:rPr lang="zh-CN" altLang="en-US" sz="2400" dirty="0">
                <a:latin typeface="微软雅黑" panose="020B0503020204020204" pitchFamily="34" charset="-122"/>
                <a:ea typeface="微软雅黑" panose="020B0503020204020204" pitchFamily="34" charset="-122"/>
              </a:rPr>
              <a:t>通信中的一种</a:t>
            </a:r>
          </a:p>
          <a:p>
            <a:pPr eaLnBrk="0" hangingPunct="0">
              <a:lnSpc>
                <a:spcPts val="3000"/>
              </a:lnSpc>
            </a:pPr>
            <a:r>
              <a:rPr lang="zh-CN" altLang="en-US" sz="2400" dirty="0">
                <a:latin typeface="微软雅黑" panose="020B0503020204020204" pitchFamily="34" charset="-122"/>
                <a:ea typeface="微软雅黑" panose="020B0503020204020204" pitchFamily="34" charset="-122"/>
              </a:rPr>
              <a:t>扩频通信通常有两大类：</a:t>
            </a:r>
          </a:p>
          <a:p>
            <a:pPr marL="536575" indent="-271780" eaLnBrk="0" hangingPunct="0">
              <a:lnSpc>
                <a:spcPts val="3000"/>
              </a:lnSpc>
              <a:buFont typeface="+mj-lt"/>
              <a:buAutoNum type="arabicPeriod"/>
            </a:pPr>
            <a:r>
              <a:rPr lang="zh-CN" altLang="en-US" sz="2400" dirty="0">
                <a:latin typeface="微软雅黑" panose="020B0503020204020204" pitchFamily="34" charset="-122"/>
                <a:ea typeface="微软雅黑" panose="020B0503020204020204" pitchFamily="34" charset="-122"/>
              </a:rPr>
              <a:t>一种是</a:t>
            </a:r>
            <a:r>
              <a:rPr lang="zh-CN" altLang="en-US" sz="2400" dirty="0">
                <a:solidFill>
                  <a:srgbClr val="C00000"/>
                </a:solidFill>
                <a:latin typeface="微软雅黑" panose="020B0503020204020204" pitchFamily="34" charset="-122"/>
                <a:ea typeface="微软雅黑" panose="020B0503020204020204" pitchFamily="34" charset="-122"/>
              </a:rPr>
              <a:t>直接序列扩频</a:t>
            </a:r>
            <a:r>
              <a:rPr lang="en-US" altLang="zh-CN" sz="2400" dirty="0">
                <a:solidFill>
                  <a:srgbClr val="C00000"/>
                </a:solidFill>
                <a:latin typeface="微软雅黑" panose="020B0503020204020204" pitchFamily="34" charset="-122"/>
                <a:ea typeface="微软雅黑" panose="020B0503020204020204" pitchFamily="34" charset="-122"/>
              </a:rPr>
              <a:t>DSSS </a:t>
            </a:r>
            <a:r>
              <a:rPr lang="en-US" altLang="zh-CN" sz="2400" dirty="0">
                <a:latin typeface="微软雅黑" panose="020B0503020204020204" pitchFamily="34" charset="-122"/>
                <a:ea typeface="微软雅黑" panose="020B0503020204020204" pitchFamily="34" charset="-122"/>
              </a:rPr>
              <a:t>(Direct Sequence Spread Spectrum)</a:t>
            </a:r>
            <a:r>
              <a:rPr lang="zh-CN" altLang="en-US" sz="2400" dirty="0">
                <a:latin typeface="微软雅黑" panose="020B0503020204020204" pitchFamily="34" charset="-122"/>
                <a:ea typeface="微软雅黑" panose="020B0503020204020204" pitchFamily="34" charset="-122"/>
              </a:rPr>
              <a:t>，如上面讲的使用码片序列就是这一类</a:t>
            </a:r>
          </a:p>
          <a:p>
            <a:pPr marL="536575" indent="-271780" eaLnBrk="0" hangingPunct="0">
              <a:lnSpc>
                <a:spcPts val="3000"/>
              </a:lnSpc>
              <a:buFont typeface="+mj-lt"/>
              <a:buAutoNum type="arabicPeriod"/>
            </a:pPr>
            <a:r>
              <a:rPr lang="zh-CN" altLang="en-US" sz="2400" dirty="0">
                <a:latin typeface="微软雅黑" panose="020B0503020204020204" pitchFamily="34" charset="-122"/>
                <a:ea typeface="微软雅黑" panose="020B0503020204020204" pitchFamily="34" charset="-122"/>
              </a:rPr>
              <a:t>另一种是</a:t>
            </a:r>
            <a:r>
              <a:rPr lang="zh-CN" altLang="en-US" sz="2400" dirty="0">
                <a:solidFill>
                  <a:srgbClr val="C00000"/>
                </a:solidFill>
                <a:latin typeface="微软雅黑" panose="020B0503020204020204" pitchFamily="34" charset="-122"/>
                <a:ea typeface="微软雅黑" panose="020B0503020204020204" pitchFamily="34" charset="-122"/>
              </a:rPr>
              <a:t>跳频扩频</a:t>
            </a:r>
            <a:r>
              <a:rPr lang="en-US" altLang="zh-CN" sz="2400" dirty="0">
                <a:solidFill>
                  <a:srgbClr val="C00000"/>
                </a:solidFill>
                <a:latin typeface="微软雅黑" panose="020B0503020204020204" pitchFamily="34" charset="-122"/>
                <a:ea typeface="微软雅黑" panose="020B0503020204020204" pitchFamily="34" charset="-122"/>
              </a:rPr>
              <a:t>FHSS</a:t>
            </a:r>
            <a:r>
              <a:rPr lang="en-US" altLang="zh-CN" sz="2400" dirty="0">
                <a:solidFill>
                  <a:srgbClr val="7030A0"/>
                </a:solidFill>
                <a:latin typeface="微软雅黑" panose="020B0503020204020204" pitchFamily="34" charset="-122"/>
                <a:ea typeface="微软雅黑" panose="020B0503020204020204" pitchFamily="34" charset="-122"/>
              </a:rPr>
              <a:t> </a:t>
            </a:r>
          </a:p>
          <a:p>
            <a:pPr marL="264795" indent="0" eaLnBrk="0" hangingPunct="0">
              <a:lnSpc>
                <a:spcPts val="3000"/>
              </a:lnSpc>
              <a:buNone/>
            </a:pPr>
            <a:r>
              <a:rPr lang="en-US" altLang="zh-CN" sz="2400" dirty="0">
                <a:solidFill>
                  <a:srgbClr val="7030A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(Frequency Hopping Spread Spectrum)</a:t>
            </a:r>
            <a:endParaRPr lang="zh-CN" altLang="en-US" sz="2400" dirty="0">
              <a:latin typeface="微软雅黑" panose="020B0503020204020204" pitchFamily="34" charset="-122"/>
              <a:ea typeface="微软雅黑" panose="020B0503020204020204" pitchFamily="34" charset="-122"/>
            </a:endParaRPr>
          </a:p>
          <a:p>
            <a:endParaRPr lang="zh-CN" altLang="en-US" sz="2400" dirty="0"/>
          </a:p>
        </p:txBody>
      </p:sp>
      <p:sp>
        <p:nvSpPr>
          <p:cNvPr id="2" name="标题 1"/>
          <p:cNvSpPr>
            <a:spLocks noGrp="1"/>
          </p:cNvSpPr>
          <p:nvPr>
            <p:ph type="title"/>
          </p:nvPr>
        </p:nvSpPr>
        <p:spPr>
          <a:xfrm>
            <a:off x="567212" y="1229812"/>
            <a:ext cx="8220812" cy="879086"/>
          </a:xfrm>
        </p:spPr>
        <p:txBody>
          <a:bodyPr>
            <a:normAutofit/>
          </a:bodyPr>
          <a:lstStyle/>
          <a:p>
            <a:r>
              <a:rPr lang="zh-CN" altLang="en-US" sz="2800" b="1" dirty="0">
                <a:solidFill>
                  <a:srgbClr val="7030A0"/>
                </a:solidFill>
              </a:rPr>
              <a:t>码片序列实现了扩频</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124</a:t>
            </a:fld>
            <a:endParaRPr kumimoji="1" lang="zh-CN" altLang="en-US" dirty="0"/>
          </a:p>
        </p:txBody>
      </p:sp>
      <p:sp>
        <p:nvSpPr>
          <p:cNvPr id="6" name="标题 1"/>
          <p:cNvSpPr txBox="1"/>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码分复用</a:t>
            </a:r>
            <a:r>
              <a:rPr lang="en-US" altLang="zh-CN" dirty="0"/>
              <a:t>(CDMA)</a:t>
            </a:r>
            <a:endParaRPr lang="zh-CN" altLang="en-US" dirty="0"/>
          </a:p>
        </p:txBody>
      </p:sp>
      <p:grpSp>
        <p:nvGrpSpPr>
          <p:cNvPr id="61" name="组合 60"/>
          <p:cNvGrpSpPr/>
          <p:nvPr/>
        </p:nvGrpSpPr>
        <p:grpSpPr>
          <a:xfrm>
            <a:off x="6878453" y="4535845"/>
            <a:ext cx="5159576" cy="2818160"/>
            <a:chOff x="6878453" y="4034680"/>
            <a:chExt cx="5159576" cy="2818160"/>
          </a:xfrm>
        </p:grpSpPr>
        <p:sp>
          <p:nvSpPr>
            <p:cNvPr id="50" name="不完整圆 49"/>
            <p:cNvSpPr/>
            <p:nvPr/>
          </p:nvSpPr>
          <p:spPr>
            <a:xfrm rot="5400000">
              <a:off x="7690159" y="4103975"/>
              <a:ext cx="2818160" cy="2679570"/>
            </a:xfrm>
            <a:prstGeom prst="pie">
              <a:avLst>
                <a:gd name="adj1" fmla="val 5373127"/>
                <a:gd name="adj2" fmla="val 16223714"/>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不完整圆 50"/>
            <p:cNvSpPr/>
            <p:nvPr/>
          </p:nvSpPr>
          <p:spPr>
            <a:xfrm rot="5400000">
              <a:off x="7585983" y="5328618"/>
              <a:ext cx="1651258" cy="254293"/>
            </a:xfrm>
            <a:prstGeom prst="pie">
              <a:avLst>
                <a:gd name="adj1" fmla="val 5351031"/>
                <a:gd name="adj2" fmla="val 16190745"/>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p:cNvGrpSpPr/>
            <p:nvPr/>
          </p:nvGrpSpPr>
          <p:grpSpPr>
            <a:xfrm>
              <a:off x="6878453" y="5434930"/>
              <a:ext cx="5159576" cy="382353"/>
              <a:chOff x="6878453" y="5434930"/>
              <a:chExt cx="5159576" cy="382353"/>
            </a:xfrm>
          </p:grpSpPr>
          <p:cxnSp>
            <p:nvCxnSpPr>
              <p:cNvPr id="8" name="直接箭头连接符 7"/>
              <p:cNvCxnSpPr/>
              <p:nvPr/>
            </p:nvCxnSpPr>
            <p:spPr>
              <a:xfrm flipV="1">
                <a:off x="7173798" y="5449079"/>
                <a:ext cx="4864231"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173798"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420565"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667332"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914099"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160866"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407633"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654400"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901167"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147934"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9394701"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641468"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888235"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135002"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381769"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628536"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0875303"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1615604"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1368837" y="5434930"/>
                <a:ext cx="0" cy="101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878453" y="5540284"/>
                <a:ext cx="597004" cy="276999"/>
              </a:xfrm>
              <a:prstGeom prst="rect">
                <a:avLst/>
              </a:prstGeom>
              <a:noFill/>
            </p:spPr>
            <p:txBody>
              <a:bodyPr wrap="square" rtlCol="0">
                <a:spAutoFit/>
              </a:bodyPr>
              <a:lstStyle/>
              <a:p>
                <a:r>
                  <a:rPr lang="en-US" altLang="zh-CN" sz="1200" dirty="0"/>
                  <a:t>2,396</a:t>
                </a:r>
                <a:endParaRPr lang="zh-CN" altLang="en-US" sz="1200" dirty="0"/>
              </a:p>
            </p:txBody>
          </p:sp>
          <p:sp>
            <p:nvSpPr>
              <p:cNvPr id="36" name="文本框 35"/>
              <p:cNvSpPr txBox="1"/>
              <p:nvPr/>
            </p:nvSpPr>
            <p:spPr>
              <a:xfrm>
                <a:off x="7372381" y="5540284"/>
                <a:ext cx="597004" cy="276999"/>
              </a:xfrm>
              <a:prstGeom prst="rect">
                <a:avLst/>
              </a:prstGeom>
              <a:noFill/>
            </p:spPr>
            <p:txBody>
              <a:bodyPr wrap="square" rtlCol="0">
                <a:spAutoFit/>
              </a:bodyPr>
              <a:lstStyle/>
              <a:p>
                <a:r>
                  <a:rPr lang="en-US" altLang="zh-CN" sz="1200" dirty="0"/>
                  <a:t>2,400</a:t>
                </a:r>
                <a:endParaRPr lang="zh-CN" altLang="en-US" sz="1200" dirty="0"/>
              </a:p>
            </p:txBody>
          </p:sp>
          <p:sp>
            <p:nvSpPr>
              <p:cNvPr id="37" name="文本框 36"/>
              <p:cNvSpPr txBox="1"/>
              <p:nvPr/>
            </p:nvSpPr>
            <p:spPr>
              <a:xfrm>
                <a:off x="7866309" y="5540284"/>
                <a:ext cx="597004" cy="276999"/>
              </a:xfrm>
              <a:prstGeom prst="rect">
                <a:avLst/>
              </a:prstGeom>
              <a:noFill/>
            </p:spPr>
            <p:txBody>
              <a:bodyPr wrap="square" rtlCol="0">
                <a:spAutoFit/>
              </a:bodyPr>
              <a:lstStyle/>
              <a:p>
                <a:r>
                  <a:rPr lang="en-US" altLang="zh-CN" sz="1200" dirty="0"/>
                  <a:t>2,404</a:t>
                </a:r>
                <a:endParaRPr lang="zh-CN" altLang="en-US" sz="1200" dirty="0"/>
              </a:p>
            </p:txBody>
          </p:sp>
          <p:sp>
            <p:nvSpPr>
              <p:cNvPr id="38" name="文本框 37"/>
              <p:cNvSpPr txBox="1"/>
              <p:nvPr/>
            </p:nvSpPr>
            <p:spPr>
              <a:xfrm>
                <a:off x="8360237" y="5540284"/>
                <a:ext cx="597004" cy="276999"/>
              </a:xfrm>
              <a:prstGeom prst="rect">
                <a:avLst/>
              </a:prstGeom>
              <a:noFill/>
            </p:spPr>
            <p:txBody>
              <a:bodyPr wrap="square" rtlCol="0">
                <a:spAutoFit/>
              </a:bodyPr>
              <a:lstStyle/>
              <a:p>
                <a:r>
                  <a:rPr lang="en-US" altLang="zh-CN" sz="1200" dirty="0"/>
                  <a:t>2,408</a:t>
                </a:r>
                <a:endParaRPr lang="zh-CN" altLang="en-US" sz="1200" dirty="0"/>
              </a:p>
            </p:txBody>
          </p:sp>
          <p:sp>
            <p:nvSpPr>
              <p:cNvPr id="39" name="文本框 38"/>
              <p:cNvSpPr txBox="1"/>
              <p:nvPr/>
            </p:nvSpPr>
            <p:spPr>
              <a:xfrm>
                <a:off x="8854165" y="5540284"/>
                <a:ext cx="597004" cy="276999"/>
              </a:xfrm>
              <a:prstGeom prst="rect">
                <a:avLst/>
              </a:prstGeom>
              <a:noFill/>
            </p:spPr>
            <p:txBody>
              <a:bodyPr wrap="square" rtlCol="0">
                <a:spAutoFit/>
              </a:bodyPr>
              <a:lstStyle/>
              <a:p>
                <a:r>
                  <a:rPr lang="en-US" altLang="zh-CN" sz="1200" dirty="0"/>
                  <a:t>2,412</a:t>
                </a:r>
                <a:endParaRPr lang="zh-CN" altLang="en-US" sz="1200" dirty="0"/>
              </a:p>
            </p:txBody>
          </p:sp>
          <p:sp>
            <p:nvSpPr>
              <p:cNvPr id="40" name="文本框 39"/>
              <p:cNvSpPr txBox="1"/>
              <p:nvPr/>
            </p:nvSpPr>
            <p:spPr>
              <a:xfrm>
                <a:off x="9348093" y="5540284"/>
                <a:ext cx="597004" cy="276999"/>
              </a:xfrm>
              <a:prstGeom prst="rect">
                <a:avLst/>
              </a:prstGeom>
              <a:noFill/>
            </p:spPr>
            <p:txBody>
              <a:bodyPr wrap="square" rtlCol="0">
                <a:spAutoFit/>
              </a:bodyPr>
              <a:lstStyle/>
              <a:p>
                <a:r>
                  <a:rPr lang="en-US" altLang="zh-CN" sz="1200" dirty="0"/>
                  <a:t>2,416</a:t>
                </a:r>
                <a:endParaRPr lang="zh-CN" altLang="en-US" sz="1200" dirty="0"/>
              </a:p>
            </p:txBody>
          </p:sp>
          <p:sp>
            <p:nvSpPr>
              <p:cNvPr id="41" name="文本框 40"/>
              <p:cNvSpPr txBox="1"/>
              <p:nvPr/>
            </p:nvSpPr>
            <p:spPr>
              <a:xfrm>
                <a:off x="9842021" y="5540284"/>
                <a:ext cx="597004" cy="276999"/>
              </a:xfrm>
              <a:prstGeom prst="rect">
                <a:avLst/>
              </a:prstGeom>
              <a:noFill/>
            </p:spPr>
            <p:txBody>
              <a:bodyPr wrap="square" rtlCol="0">
                <a:spAutoFit/>
              </a:bodyPr>
              <a:lstStyle/>
              <a:p>
                <a:r>
                  <a:rPr lang="en-US" altLang="zh-CN" sz="1200" dirty="0"/>
                  <a:t>2,420</a:t>
                </a:r>
                <a:endParaRPr lang="zh-CN" altLang="en-US" sz="1200" dirty="0"/>
              </a:p>
            </p:txBody>
          </p:sp>
          <p:sp>
            <p:nvSpPr>
              <p:cNvPr id="42" name="文本框 41"/>
              <p:cNvSpPr txBox="1"/>
              <p:nvPr/>
            </p:nvSpPr>
            <p:spPr>
              <a:xfrm>
                <a:off x="10335949" y="5540284"/>
                <a:ext cx="597004" cy="276999"/>
              </a:xfrm>
              <a:prstGeom prst="rect">
                <a:avLst/>
              </a:prstGeom>
              <a:noFill/>
            </p:spPr>
            <p:txBody>
              <a:bodyPr wrap="square" rtlCol="0">
                <a:spAutoFit/>
              </a:bodyPr>
              <a:lstStyle/>
              <a:p>
                <a:r>
                  <a:rPr lang="en-US" altLang="zh-CN" sz="1200" dirty="0"/>
                  <a:t>2,424</a:t>
                </a:r>
                <a:endParaRPr lang="zh-CN" altLang="en-US" sz="1200" dirty="0"/>
              </a:p>
            </p:txBody>
          </p:sp>
          <p:sp>
            <p:nvSpPr>
              <p:cNvPr id="43" name="文本框 42"/>
              <p:cNvSpPr txBox="1"/>
              <p:nvPr/>
            </p:nvSpPr>
            <p:spPr>
              <a:xfrm>
                <a:off x="10829877" y="5540284"/>
                <a:ext cx="597004" cy="276999"/>
              </a:xfrm>
              <a:prstGeom prst="rect">
                <a:avLst/>
              </a:prstGeom>
              <a:noFill/>
            </p:spPr>
            <p:txBody>
              <a:bodyPr wrap="square" rtlCol="0">
                <a:spAutoFit/>
              </a:bodyPr>
              <a:lstStyle/>
              <a:p>
                <a:r>
                  <a:rPr lang="en-US" altLang="zh-CN" sz="1200" dirty="0"/>
                  <a:t>2,428</a:t>
                </a:r>
                <a:endParaRPr lang="zh-CN" altLang="en-US" sz="1200" dirty="0"/>
              </a:p>
            </p:txBody>
          </p:sp>
          <p:sp>
            <p:nvSpPr>
              <p:cNvPr id="44" name="文本框 43"/>
              <p:cNvSpPr txBox="1"/>
              <p:nvPr/>
            </p:nvSpPr>
            <p:spPr>
              <a:xfrm>
                <a:off x="11323804" y="5540284"/>
                <a:ext cx="597004" cy="276999"/>
              </a:xfrm>
              <a:prstGeom prst="rect">
                <a:avLst/>
              </a:prstGeom>
              <a:noFill/>
            </p:spPr>
            <p:txBody>
              <a:bodyPr wrap="square" rtlCol="0">
                <a:spAutoFit/>
              </a:bodyPr>
              <a:lstStyle/>
              <a:p>
                <a:r>
                  <a:rPr lang="en-US" altLang="zh-CN" sz="1200" dirty="0"/>
                  <a:t>2,432</a:t>
                </a:r>
                <a:endParaRPr lang="zh-CN" altLang="en-US" sz="1200" dirty="0"/>
              </a:p>
            </p:txBody>
          </p:sp>
          <p:cxnSp>
            <p:nvCxnSpPr>
              <p:cNvPr id="45" name="直接连接符 44"/>
              <p:cNvCxnSpPr/>
              <p:nvPr/>
            </p:nvCxnSpPr>
            <p:spPr>
              <a:xfrm>
                <a:off x="11122070" y="543493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不完整圆 52"/>
            <p:cNvSpPr/>
            <p:nvPr/>
          </p:nvSpPr>
          <p:spPr>
            <a:xfrm rot="5400000">
              <a:off x="8812076" y="5328619"/>
              <a:ext cx="1651258" cy="254293"/>
            </a:xfrm>
            <a:prstGeom prst="pie">
              <a:avLst>
                <a:gd name="adj1" fmla="val 5351031"/>
                <a:gd name="adj2" fmla="val 16190745"/>
              </a:avLst>
            </a:prstGeom>
            <a:noFill/>
            <a:ln w="1905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不完整圆 53"/>
            <p:cNvSpPr/>
            <p:nvPr/>
          </p:nvSpPr>
          <p:spPr>
            <a:xfrm rot="5400000">
              <a:off x="10302749" y="5325406"/>
              <a:ext cx="1651258" cy="254293"/>
            </a:xfrm>
            <a:prstGeom prst="pie">
              <a:avLst>
                <a:gd name="adj1" fmla="val 5351031"/>
                <a:gd name="adj2" fmla="val 16190745"/>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5" name="直接箭头连接符 54"/>
            <p:cNvCxnSpPr/>
            <p:nvPr/>
          </p:nvCxnSpPr>
          <p:spPr>
            <a:xfrm>
              <a:off x="8654400" y="5081047"/>
              <a:ext cx="740301"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9945097" y="5081047"/>
              <a:ext cx="884780"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8672825" y="5818871"/>
              <a:ext cx="2147065" cy="338554"/>
            </a:xfrm>
            <a:prstGeom prst="rect">
              <a:avLst/>
            </a:prstGeom>
            <a:noFill/>
          </p:spPr>
          <p:txBody>
            <a:bodyPr wrap="square" rtlCol="0">
              <a:spAutoFit/>
            </a:bodyPr>
            <a:lstStyle/>
            <a:p>
              <a:r>
                <a:rPr lang="en-US" altLang="zh-CN" sz="1600" dirty="0"/>
                <a:t>FREQUENCY (GHz</a:t>
              </a:r>
              <a:r>
                <a:rPr lang="zh-CN" altLang="en-US" sz="1600" dirty="0"/>
                <a:t>）</a:t>
              </a:r>
            </a:p>
          </p:txBody>
        </p:sp>
      </p:grpSp>
      <p:sp>
        <p:nvSpPr>
          <p:cNvPr id="46" name="文本框 45"/>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正交频分复用</a:t>
            </a:r>
            <a:r>
              <a:rPr lang="en-US" altLang="zh-CN" dirty="0"/>
              <a:t>(OFDM)</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a:lstStyle/>
          <a:p>
            <a:fld id="{8D4D1E41-7A09-AB4A-A4E1-09765ADA2698}" type="slidenum">
              <a:rPr kumimoji="1" lang="zh-CN" altLang="en-US" smtClean="0"/>
              <a:t>125</a:t>
            </a:fld>
            <a:endParaRPr kumimoji="1" lang="zh-CN" altLang="en-US" dirty="0"/>
          </a:p>
        </p:txBody>
      </p:sp>
      <p:sp>
        <p:nvSpPr>
          <p:cNvPr id="6" name="矩形 5"/>
          <p:cNvSpPr/>
          <p:nvPr/>
        </p:nvSpPr>
        <p:spPr>
          <a:xfrm>
            <a:off x="634128" y="1258434"/>
            <a:ext cx="10719672" cy="224305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solidFill>
                  <a:srgbClr val="333333"/>
                </a:solidFill>
                <a:latin typeface="微软雅黑" panose="020B0503020204020204" pitchFamily="34" charset="-122"/>
                <a:ea typeface="微软雅黑" panose="020B0503020204020204" pitchFamily="34" charset="-122"/>
              </a:rPr>
              <a:t>正交频分复用（</a:t>
            </a:r>
            <a:r>
              <a:rPr lang="en-US" altLang="zh-CN" sz="2400" dirty="0">
                <a:solidFill>
                  <a:srgbClr val="333333"/>
                </a:solidFill>
                <a:latin typeface="微软雅黑" panose="020B0503020204020204" pitchFamily="34" charset="-122"/>
                <a:ea typeface="微软雅黑" panose="020B0503020204020204" pitchFamily="34" charset="-122"/>
              </a:rPr>
              <a:t>Orthogonal Frequency Division Multiplexing</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OFDM)</a:t>
            </a:r>
            <a:r>
              <a:rPr lang="zh-CN" altLang="en-US" sz="2400" dirty="0">
                <a:solidFill>
                  <a:srgbClr val="333333"/>
                </a:solidFill>
                <a:latin typeface="微软雅黑" panose="020B0503020204020204" pitchFamily="34" charset="-122"/>
                <a:ea typeface="微软雅黑" panose="020B0503020204020204" pitchFamily="34" charset="-122"/>
              </a:rPr>
              <a:t> </a:t>
            </a:r>
            <a:endParaRPr lang="en-US" altLang="zh-CN" sz="2400" dirty="0">
              <a:solidFill>
                <a:srgbClr val="333333"/>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solidFill>
                  <a:srgbClr val="333333"/>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信道</a:t>
            </a:r>
            <a:r>
              <a:rPr lang="zh-CN" altLang="en-US" sz="2400" dirty="0">
                <a:solidFill>
                  <a:srgbClr val="333333"/>
                </a:solidFill>
                <a:latin typeface="微软雅黑" panose="020B0503020204020204" pitchFamily="34" charset="-122"/>
                <a:ea typeface="微软雅黑" panose="020B0503020204020204" pitchFamily="34" charset="-122"/>
              </a:rPr>
              <a:t>分成若干</a:t>
            </a:r>
            <a:r>
              <a:rPr lang="zh-CN" altLang="en-US" sz="2400" dirty="0">
                <a:solidFill>
                  <a:srgbClr val="C00000"/>
                </a:solidFill>
                <a:latin typeface="微软雅黑" panose="020B0503020204020204" pitchFamily="34" charset="-122"/>
                <a:ea typeface="微软雅黑" panose="020B0503020204020204" pitchFamily="34" charset="-122"/>
              </a:rPr>
              <a:t>正交子信道；</a:t>
            </a:r>
            <a:endParaRPr lang="en-US" altLang="zh-CN" sz="2400" dirty="0">
              <a:solidFill>
                <a:srgbClr val="333333"/>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400" dirty="0">
                <a:solidFill>
                  <a:srgbClr val="333333"/>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高速数据信号</a:t>
            </a:r>
            <a:r>
              <a:rPr lang="zh-CN" altLang="en-US" sz="2400" dirty="0">
                <a:solidFill>
                  <a:srgbClr val="333333"/>
                </a:solidFill>
                <a:latin typeface="微软雅黑" panose="020B0503020204020204" pitchFamily="34" charset="-122"/>
                <a:ea typeface="微软雅黑" panose="020B0503020204020204" pitchFamily="34" charset="-122"/>
              </a:rPr>
              <a:t>转换成</a:t>
            </a:r>
            <a:r>
              <a:rPr lang="zh-CN" altLang="en-US" sz="2400" dirty="0">
                <a:solidFill>
                  <a:srgbClr val="C00000"/>
                </a:solidFill>
                <a:latin typeface="微软雅黑" panose="020B0503020204020204" pitchFamily="34" charset="-122"/>
                <a:ea typeface="微软雅黑" panose="020B0503020204020204" pitchFamily="34" charset="-122"/>
              </a:rPr>
              <a:t>并行</a:t>
            </a:r>
            <a:r>
              <a:rPr lang="zh-CN" altLang="en-US" sz="2400" dirty="0">
                <a:solidFill>
                  <a:srgbClr val="333333"/>
                </a:solidFill>
                <a:latin typeface="微软雅黑" panose="020B0503020204020204" pitchFamily="34" charset="-122"/>
                <a:ea typeface="微软雅黑" panose="020B0503020204020204" pitchFamily="34" charset="-122"/>
              </a:rPr>
              <a:t>的</a:t>
            </a:r>
            <a:r>
              <a:rPr lang="zh-CN" altLang="en-US" sz="2400" dirty="0">
                <a:solidFill>
                  <a:srgbClr val="C00000"/>
                </a:solidFill>
                <a:latin typeface="微软雅黑" panose="020B0503020204020204" pitchFamily="34" charset="-122"/>
                <a:ea typeface="微软雅黑" panose="020B0503020204020204" pitchFamily="34" charset="-122"/>
              </a:rPr>
              <a:t>低速子数据流，</a:t>
            </a:r>
            <a:r>
              <a:rPr lang="zh-CN" altLang="en-US" sz="2400" dirty="0">
                <a:solidFill>
                  <a:srgbClr val="333333"/>
                </a:solidFill>
                <a:latin typeface="微软雅黑" panose="020B0503020204020204" pitchFamily="34" charset="-122"/>
                <a:ea typeface="微软雅黑" panose="020B0503020204020204" pitchFamily="34" charset="-122"/>
              </a:rPr>
              <a:t>调制到在每个子信道上进行传输</a:t>
            </a:r>
            <a:endParaRPr lang="zh-CN" altLang="en-US" sz="2400" dirty="0">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75" y="3672288"/>
            <a:ext cx="3119435" cy="174127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991986" y="4132630"/>
            <a:ext cx="2745089" cy="1200329"/>
          </a:xfrm>
          <a:prstGeom prst="rect">
            <a:avLst/>
          </a:prstGeom>
          <a:solidFill>
            <a:schemeClr val="accent1">
              <a:lumMod val="20000"/>
              <a:lumOff val="80000"/>
            </a:schemeClr>
          </a:solid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4G</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5G</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WIFI 5</a:t>
            </a:r>
          </a:p>
          <a:p>
            <a:r>
              <a:rPr lang="zh-CN" altLang="en-US" sz="2400" dirty="0">
                <a:latin typeface="微软雅黑" panose="020B0503020204020204" pitchFamily="34" charset="-122"/>
                <a:ea typeface="微软雅黑" panose="020B0503020204020204" pitchFamily="34" charset="-122"/>
              </a:rPr>
              <a:t>都采用了</a:t>
            </a:r>
            <a:r>
              <a:rPr lang="en-US" altLang="zh-CN" sz="2400" dirty="0">
                <a:latin typeface="微软雅黑" panose="020B0503020204020204" pitchFamily="34" charset="-122"/>
                <a:ea typeface="微软雅黑" panose="020B0503020204020204" pitchFamily="34" charset="-122"/>
              </a:rPr>
              <a:t>OFDM</a:t>
            </a:r>
            <a:r>
              <a:rPr lang="zh-CN" altLang="en-US" sz="2400" dirty="0">
                <a:latin typeface="微软雅黑" panose="020B0503020204020204" pitchFamily="34" charset="-122"/>
                <a:ea typeface="微软雅黑" panose="020B0503020204020204" pitchFamily="34" charset="-122"/>
              </a:rPr>
              <a:t>技术</a:t>
            </a:r>
          </a:p>
        </p:txBody>
      </p:sp>
      <p:grpSp>
        <p:nvGrpSpPr>
          <p:cNvPr id="11269" name="组合 11268"/>
          <p:cNvGrpSpPr/>
          <p:nvPr/>
        </p:nvGrpSpPr>
        <p:grpSpPr>
          <a:xfrm>
            <a:off x="2304370" y="3310311"/>
            <a:ext cx="6651817" cy="3324019"/>
            <a:chOff x="1571025" y="3008309"/>
            <a:chExt cx="6651817" cy="3324019"/>
          </a:xfrm>
        </p:grpSpPr>
        <p:cxnSp>
          <p:nvCxnSpPr>
            <p:cNvPr id="17" name="直接连接符 16"/>
            <p:cNvCxnSpPr/>
            <p:nvPr/>
          </p:nvCxnSpPr>
          <p:spPr>
            <a:xfrm>
              <a:off x="4058114" y="4198009"/>
              <a:ext cx="4041058" cy="7009"/>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任意多边形: 形状 19"/>
            <p:cNvSpPr/>
            <p:nvPr/>
          </p:nvSpPr>
          <p:spPr>
            <a:xfrm>
              <a:off x="2680138" y="5286500"/>
              <a:ext cx="4060734" cy="540192"/>
            </a:xfrm>
            <a:custGeom>
              <a:avLst/>
              <a:gdLst>
                <a:gd name="connsiteX0" fmla="*/ 0 w 4572000"/>
                <a:gd name="connsiteY0" fmla="*/ 29575 h 708292"/>
                <a:gd name="connsiteX1" fmla="*/ 176981 w 4572000"/>
                <a:gd name="connsiteY1" fmla="*/ 708001 h 708292"/>
                <a:gd name="connsiteX2" fmla="*/ 353961 w 4572000"/>
                <a:gd name="connsiteY2" fmla="*/ 39407 h 708292"/>
                <a:gd name="connsiteX3" fmla="*/ 442452 w 4572000"/>
                <a:gd name="connsiteY3" fmla="*/ 688336 h 708292"/>
                <a:gd name="connsiteX4" fmla="*/ 639097 w 4572000"/>
                <a:gd name="connsiteY4" fmla="*/ 78 h 708292"/>
                <a:gd name="connsiteX5" fmla="*/ 707923 w 4572000"/>
                <a:gd name="connsiteY5" fmla="*/ 639175 h 708292"/>
                <a:gd name="connsiteX6" fmla="*/ 875071 w 4572000"/>
                <a:gd name="connsiteY6" fmla="*/ 68904 h 708292"/>
                <a:gd name="connsiteX7" fmla="*/ 1061884 w 4572000"/>
                <a:gd name="connsiteY7" fmla="*/ 678504 h 708292"/>
                <a:gd name="connsiteX8" fmla="*/ 1209368 w 4572000"/>
                <a:gd name="connsiteY8" fmla="*/ 19743 h 708292"/>
                <a:gd name="connsiteX9" fmla="*/ 1288026 w 4572000"/>
                <a:gd name="connsiteY9" fmla="*/ 599846 h 708292"/>
                <a:gd name="connsiteX10" fmla="*/ 1533832 w 4572000"/>
                <a:gd name="connsiteY10" fmla="*/ 88568 h 708292"/>
                <a:gd name="connsiteX11" fmla="*/ 1602658 w 4572000"/>
                <a:gd name="connsiteY11" fmla="*/ 658839 h 708292"/>
                <a:gd name="connsiteX12" fmla="*/ 1828800 w 4572000"/>
                <a:gd name="connsiteY12" fmla="*/ 78 h 708292"/>
                <a:gd name="connsiteX13" fmla="*/ 1995948 w 4572000"/>
                <a:gd name="connsiteY13" fmla="*/ 688336 h 708292"/>
                <a:gd name="connsiteX14" fmla="*/ 2163097 w 4572000"/>
                <a:gd name="connsiteY14" fmla="*/ 59072 h 708292"/>
                <a:gd name="connsiteX15" fmla="*/ 2241755 w 4572000"/>
                <a:gd name="connsiteY15" fmla="*/ 708001 h 708292"/>
                <a:gd name="connsiteX16" fmla="*/ 2438400 w 4572000"/>
                <a:gd name="connsiteY16" fmla="*/ 147562 h 708292"/>
                <a:gd name="connsiteX17" fmla="*/ 2507226 w 4572000"/>
                <a:gd name="connsiteY17" fmla="*/ 560517 h 708292"/>
                <a:gd name="connsiteX18" fmla="*/ 2713703 w 4572000"/>
                <a:gd name="connsiteY18" fmla="*/ 9910 h 708292"/>
                <a:gd name="connsiteX19" fmla="*/ 2841523 w 4572000"/>
                <a:gd name="connsiteY19" fmla="*/ 708001 h 708292"/>
                <a:gd name="connsiteX20" fmla="*/ 3048000 w 4572000"/>
                <a:gd name="connsiteY20" fmla="*/ 49239 h 708292"/>
                <a:gd name="connsiteX21" fmla="*/ 3116826 w 4572000"/>
                <a:gd name="connsiteY21" fmla="*/ 678504 h 708292"/>
                <a:gd name="connsiteX22" fmla="*/ 3224981 w 4572000"/>
                <a:gd name="connsiteY22" fmla="*/ 98401 h 708292"/>
                <a:gd name="connsiteX23" fmla="*/ 3362632 w 4572000"/>
                <a:gd name="connsiteY23" fmla="*/ 668672 h 708292"/>
                <a:gd name="connsiteX24" fmla="*/ 3588774 w 4572000"/>
                <a:gd name="connsiteY24" fmla="*/ 29575 h 708292"/>
                <a:gd name="connsiteX25" fmla="*/ 3628103 w 4572000"/>
                <a:gd name="connsiteY25" fmla="*/ 639175 h 708292"/>
                <a:gd name="connsiteX26" fmla="*/ 3854245 w 4572000"/>
                <a:gd name="connsiteY26" fmla="*/ 137730 h 708292"/>
                <a:gd name="connsiteX27" fmla="*/ 3903407 w 4572000"/>
                <a:gd name="connsiteY27" fmla="*/ 668672 h 708292"/>
                <a:gd name="connsiteX28" fmla="*/ 4100052 w 4572000"/>
                <a:gd name="connsiteY28" fmla="*/ 39407 h 708292"/>
                <a:gd name="connsiteX29" fmla="*/ 4208207 w 4572000"/>
                <a:gd name="connsiteY29" fmla="*/ 688336 h 708292"/>
                <a:gd name="connsiteX30" fmla="*/ 4404852 w 4572000"/>
                <a:gd name="connsiteY30" fmla="*/ 39407 h 708292"/>
                <a:gd name="connsiteX31" fmla="*/ 4572000 w 4572000"/>
                <a:gd name="connsiteY31" fmla="*/ 698168 h 70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72000" h="708292">
                  <a:moveTo>
                    <a:pt x="0" y="29575"/>
                  </a:moveTo>
                  <a:cubicBezTo>
                    <a:pt x="58994" y="367968"/>
                    <a:pt x="117988" y="706362"/>
                    <a:pt x="176981" y="708001"/>
                  </a:cubicBezTo>
                  <a:cubicBezTo>
                    <a:pt x="235974" y="709640"/>
                    <a:pt x="309716" y="42685"/>
                    <a:pt x="353961" y="39407"/>
                  </a:cubicBezTo>
                  <a:cubicBezTo>
                    <a:pt x="398206" y="36130"/>
                    <a:pt x="394929" y="694891"/>
                    <a:pt x="442452" y="688336"/>
                  </a:cubicBezTo>
                  <a:cubicBezTo>
                    <a:pt x="489975" y="681781"/>
                    <a:pt x="594852" y="8271"/>
                    <a:pt x="639097" y="78"/>
                  </a:cubicBezTo>
                  <a:cubicBezTo>
                    <a:pt x="683342" y="-8116"/>
                    <a:pt x="668594" y="627704"/>
                    <a:pt x="707923" y="639175"/>
                  </a:cubicBezTo>
                  <a:cubicBezTo>
                    <a:pt x="747252" y="650646"/>
                    <a:pt x="816078" y="62349"/>
                    <a:pt x="875071" y="68904"/>
                  </a:cubicBezTo>
                  <a:cubicBezTo>
                    <a:pt x="934064" y="75459"/>
                    <a:pt x="1006168" y="686698"/>
                    <a:pt x="1061884" y="678504"/>
                  </a:cubicBezTo>
                  <a:cubicBezTo>
                    <a:pt x="1117600" y="670311"/>
                    <a:pt x="1171678" y="32853"/>
                    <a:pt x="1209368" y="19743"/>
                  </a:cubicBezTo>
                  <a:cubicBezTo>
                    <a:pt x="1247058" y="6633"/>
                    <a:pt x="1233949" y="588375"/>
                    <a:pt x="1288026" y="599846"/>
                  </a:cubicBezTo>
                  <a:cubicBezTo>
                    <a:pt x="1342103" y="611317"/>
                    <a:pt x="1481393" y="78736"/>
                    <a:pt x="1533832" y="88568"/>
                  </a:cubicBezTo>
                  <a:cubicBezTo>
                    <a:pt x="1586271" y="98400"/>
                    <a:pt x="1553497" y="673587"/>
                    <a:pt x="1602658" y="658839"/>
                  </a:cubicBezTo>
                  <a:cubicBezTo>
                    <a:pt x="1651819" y="644091"/>
                    <a:pt x="1763252" y="-4838"/>
                    <a:pt x="1828800" y="78"/>
                  </a:cubicBezTo>
                  <a:cubicBezTo>
                    <a:pt x="1894348" y="4994"/>
                    <a:pt x="1940232" y="678504"/>
                    <a:pt x="1995948" y="688336"/>
                  </a:cubicBezTo>
                  <a:cubicBezTo>
                    <a:pt x="2051664" y="698168"/>
                    <a:pt x="2122129" y="55795"/>
                    <a:pt x="2163097" y="59072"/>
                  </a:cubicBezTo>
                  <a:cubicBezTo>
                    <a:pt x="2204065" y="62350"/>
                    <a:pt x="2195871" y="693253"/>
                    <a:pt x="2241755" y="708001"/>
                  </a:cubicBezTo>
                  <a:cubicBezTo>
                    <a:pt x="2287639" y="722749"/>
                    <a:pt x="2394155" y="172143"/>
                    <a:pt x="2438400" y="147562"/>
                  </a:cubicBezTo>
                  <a:cubicBezTo>
                    <a:pt x="2482645" y="122981"/>
                    <a:pt x="2461342" y="583459"/>
                    <a:pt x="2507226" y="560517"/>
                  </a:cubicBezTo>
                  <a:cubicBezTo>
                    <a:pt x="2553110" y="537575"/>
                    <a:pt x="2657987" y="-14671"/>
                    <a:pt x="2713703" y="9910"/>
                  </a:cubicBezTo>
                  <a:cubicBezTo>
                    <a:pt x="2769419" y="34491"/>
                    <a:pt x="2785807" y="701446"/>
                    <a:pt x="2841523" y="708001"/>
                  </a:cubicBezTo>
                  <a:cubicBezTo>
                    <a:pt x="2897239" y="714556"/>
                    <a:pt x="3002116" y="54155"/>
                    <a:pt x="3048000" y="49239"/>
                  </a:cubicBezTo>
                  <a:cubicBezTo>
                    <a:pt x="3093884" y="44323"/>
                    <a:pt x="3087329" y="670310"/>
                    <a:pt x="3116826" y="678504"/>
                  </a:cubicBezTo>
                  <a:cubicBezTo>
                    <a:pt x="3146323" y="686698"/>
                    <a:pt x="3184013" y="100040"/>
                    <a:pt x="3224981" y="98401"/>
                  </a:cubicBezTo>
                  <a:cubicBezTo>
                    <a:pt x="3265949" y="96762"/>
                    <a:pt x="3302000" y="680143"/>
                    <a:pt x="3362632" y="668672"/>
                  </a:cubicBezTo>
                  <a:cubicBezTo>
                    <a:pt x="3423264" y="657201"/>
                    <a:pt x="3544529" y="34491"/>
                    <a:pt x="3588774" y="29575"/>
                  </a:cubicBezTo>
                  <a:cubicBezTo>
                    <a:pt x="3633019" y="24659"/>
                    <a:pt x="3583858" y="621149"/>
                    <a:pt x="3628103" y="639175"/>
                  </a:cubicBezTo>
                  <a:cubicBezTo>
                    <a:pt x="3672348" y="657201"/>
                    <a:pt x="3808361" y="132814"/>
                    <a:pt x="3854245" y="137730"/>
                  </a:cubicBezTo>
                  <a:cubicBezTo>
                    <a:pt x="3900129" y="142646"/>
                    <a:pt x="3862439" y="685059"/>
                    <a:pt x="3903407" y="668672"/>
                  </a:cubicBezTo>
                  <a:cubicBezTo>
                    <a:pt x="3944375" y="652285"/>
                    <a:pt x="4049252" y="36130"/>
                    <a:pt x="4100052" y="39407"/>
                  </a:cubicBezTo>
                  <a:cubicBezTo>
                    <a:pt x="4150852" y="42684"/>
                    <a:pt x="4157407" y="688336"/>
                    <a:pt x="4208207" y="688336"/>
                  </a:cubicBezTo>
                  <a:cubicBezTo>
                    <a:pt x="4259007" y="688336"/>
                    <a:pt x="4344220" y="37768"/>
                    <a:pt x="4404852" y="39407"/>
                  </a:cubicBezTo>
                  <a:cubicBezTo>
                    <a:pt x="4465484" y="41046"/>
                    <a:pt x="4518742" y="369607"/>
                    <a:pt x="4572000" y="698168"/>
                  </a:cubicBezTo>
                </a:path>
              </a:pathLst>
            </a:cu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3184888" y="4768904"/>
              <a:ext cx="2555941" cy="556962"/>
            </a:xfrm>
            <a:custGeom>
              <a:avLst/>
              <a:gdLst>
                <a:gd name="connsiteX0" fmla="*/ 0 w 4542503"/>
                <a:gd name="connsiteY0" fmla="*/ 717757 h 727617"/>
                <a:gd name="connsiteX1" fmla="*/ 127819 w 4542503"/>
                <a:gd name="connsiteY1" fmla="*/ 2 h 727617"/>
                <a:gd name="connsiteX2" fmla="*/ 186813 w 4542503"/>
                <a:gd name="connsiteY2" fmla="*/ 707924 h 727617"/>
                <a:gd name="connsiteX3" fmla="*/ 344129 w 4542503"/>
                <a:gd name="connsiteY3" fmla="*/ 98324 h 727617"/>
                <a:gd name="connsiteX4" fmla="*/ 462116 w 4542503"/>
                <a:gd name="connsiteY4" fmla="*/ 727589 h 727617"/>
                <a:gd name="connsiteX5" fmla="*/ 678426 w 4542503"/>
                <a:gd name="connsiteY5" fmla="*/ 68828 h 727617"/>
                <a:gd name="connsiteX6" fmla="*/ 737419 w 4542503"/>
                <a:gd name="connsiteY6" fmla="*/ 698092 h 727617"/>
                <a:gd name="connsiteX7" fmla="*/ 914400 w 4542503"/>
                <a:gd name="connsiteY7" fmla="*/ 68828 h 727617"/>
                <a:gd name="connsiteX8" fmla="*/ 1022555 w 4542503"/>
                <a:gd name="connsiteY8" fmla="*/ 668595 h 727617"/>
                <a:gd name="connsiteX9" fmla="*/ 1189703 w 4542503"/>
                <a:gd name="connsiteY9" fmla="*/ 68828 h 727617"/>
                <a:gd name="connsiteX10" fmla="*/ 1288026 w 4542503"/>
                <a:gd name="connsiteY10" fmla="*/ 186815 h 727617"/>
                <a:gd name="connsiteX11" fmla="*/ 1347019 w 4542503"/>
                <a:gd name="connsiteY11" fmla="*/ 68828 h 727617"/>
                <a:gd name="connsiteX12" fmla="*/ 1455174 w 4542503"/>
                <a:gd name="connsiteY12" fmla="*/ 717757 h 727617"/>
                <a:gd name="connsiteX13" fmla="*/ 1740309 w 4542503"/>
                <a:gd name="connsiteY13" fmla="*/ 29499 h 727617"/>
                <a:gd name="connsiteX14" fmla="*/ 1848464 w 4542503"/>
                <a:gd name="connsiteY14" fmla="*/ 688260 h 727617"/>
                <a:gd name="connsiteX15" fmla="*/ 2045109 w 4542503"/>
                <a:gd name="connsiteY15" fmla="*/ 58995 h 727617"/>
                <a:gd name="connsiteX16" fmla="*/ 2251587 w 4542503"/>
                <a:gd name="connsiteY16" fmla="*/ 648931 h 727617"/>
                <a:gd name="connsiteX17" fmla="*/ 2399071 w 4542503"/>
                <a:gd name="connsiteY17" fmla="*/ 39331 h 727617"/>
                <a:gd name="connsiteX18" fmla="*/ 2566219 w 4542503"/>
                <a:gd name="connsiteY18" fmla="*/ 609602 h 727617"/>
                <a:gd name="connsiteX19" fmla="*/ 2723535 w 4542503"/>
                <a:gd name="connsiteY19" fmla="*/ 49163 h 727617"/>
                <a:gd name="connsiteX20" fmla="*/ 2900516 w 4542503"/>
                <a:gd name="connsiteY20" fmla="*/ 698092 h 727617"/>
                <a:gd name="connsiteX21" fmla="*/ 3057832 w 4542503"/>
                <a:gd name="connsiteY21" fmla="*/ 167150 h 727617"/>
                <a:gd name="connsiteX22" fmla="*/ 3205316 w 4542503"/>
                <a:gd name="connsiteY22" fmla="*/ 678428 h 727617"/>
                <a:gd name="connsiteX23" fmla="*/ 3431458 w 4542503"/>
                <a:gd name="connsiteY23" fmla="*/ 29499 h 727617"/>
                <a:gd name="connsiteX24" fmla="*/ 3569109 w 4542503"/>
                <a:gd name="connsiteY24" fmla="*/ 707924 h 727617"/>
                <a:gd name="connsiteX25" fmla="*/ 3746090 w 4542503"/>
                <a:gd name="connsiteY25" fmla="*/ 58995 h 727617"/>
                <a:gd name="connsiteX26" fmla="*/ 3883742 w 4542503"/>
                <a:gd name="connsiteY26" fmla="*/ 639099 h 727617"/>
                <a:gd name="connsiteX27" fmla="*/ 3962400 w 4542503"/>
                <a:gd name="connsiteY27" fmla="*/ 648931 h 727617"/>
                <a:gd name="connsiteX28" fmla="*/ 4050890 w 4542503"/>
                <a:gd name="connsiteY28" fmla="*/ 226144 h 727617"/>
                <a:gd name="connsiteX29" fmla="*/ 4139380 w 4542503"/>
                <a:gd name="connsiteY29" fmla="*/ 39331 h 727617"/>
                <a:gd name="connsiteX30" fmla="*/ 4247535 w 4542503"/>
                <a:gd name="connsiteY30" fmla="*/ 658763 h 727617"/>
                <a:gd name="connsiteX31" fmla="*/ 4473677 w 4542503"/>
                <a:gd name="connsiteY31" fmla="*/ 39331 h 727617"/>
                <a:gd name="connsiteX32" fmla="*/ 4542503 w 4542503"/>
                <a:gd name="connsiteY32" fmla="*/ 639099 h 72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42503" h="727617">
                  <a:moveTo>
                    <a:pt x="0" y="717757"/>
                  </a:moveTo>
                  <a:cubicBezTo>
                    <a:pt x="48342" y="359699"/>
                    <a:pt x="96684" y="1641"/>
                    <a:pt x="127819" y="2"/>
                  </a:cubicBezTo>
                  <a:cubicBezTo>
                    <a:pt x="158954" y="-1637"/>
                    <a:pt x="150761" y="691537"/>
                    <a:pt x="186813" y="707924"/>
                  </a:cubicBezTo>
                  <a:cubicBezTo>
                    <a:pt x="222865" y="724311"/>
                    <a:pt x="298245" y="95047"/>
                    <a:pt x="344129" y="98324"/>
                  </a:cubicBezTo>
                  <a:cubicBezTo>
                    <a:pt x="390013" y="101601"/>
                    <a:pt x="406400" y="732505"/>
                    <a:pt x="462116" y="727589"/>
                  </a:cubicBezTo>
                  <a:cubicBezTo>
                    <a:pt x="517832" y="722673"/>
                    <a:pt x="632542" y="73744"/>
                    <a:pt x="678426" y="68828"/>
                  </a:cubicBezTo>
                  <a:cubicBezTo>
                    <a:pt x="724310" y="63912"/>
                    <a:pt x="698090" y="698092"/>
                    <a:pt x="737419" y="698092"/>
                  </a:cubicBezTo>
                  <a:cubicBezTo>
                    <a:pt x="776748" y="698092"/>
                    <a:pt x="866877" y="73744"/>
                    <a:pt x="914400" y="68828"/>
                  </a:cubicBezTo>
                  <a:cubicBezTo>
                    <a:pt x="961923" y="63912"/>
                    <a:pt x="976671" y="668595"/>
                    <a:pt x="1022555" y="668595"/>
                  </a:cubicBezTo>
                  <a:cubicBezTo>
                    <a:pt x="1068439" y="668595"/>
                    <a:pt x="1145458" y="149125"/>
                    <a:pt x="1189703" y="68828"/>
                  </a:cubicBezTo>
                  <a:cubicBezTo>
                    <a:pt x="1233948" y="-11469"/>
                    <a:pt x="1261807" y="186815"/>
                    <a:pt x="1288026" y="186815"/>
                  </a:cubicBezTo>
                  <a:cubicBezTo>
                    <a:pt x="1314245" y="186815"/>
                    <a:pt x="1319161" y="-19662"/>
                    <a:pt x="1347019" y="68828"/>
                  </a:cubicBezTo>
                  <a:cubicBezTo>
                    <a:pt x="1374877" y="157318"/>
                    <a:pt x="1389626" y="724312"/>
                    <a:pt x="1455174" y="717757"/>
                  </a:cubicBezTo>
                  <a:cubicBezTo>
                    <a:pt x="1520722" y="711202"/>
                    <a:pt x="1674761" y="34415"/>
                    <a:pt x="1740309" y="29499"/>
                  </a:cubicBezTo>
                  <a:cubicBezTo>
                    <a:pt x="1805857" y="24583"/>
                    <a:pt x="1797664" y="683344"/>
                    <a:pt x="1848464" y="688260"/>
                  </a:cubicBezTo>
                  <a:cubicBezTo>
                    <a:pt x="1899264" y="693176"/>
                    <a:pt x="1977922" y="65550"/>
                    <a:pt x="2045109" y="58995"/>
                  </a:cubicBezTo>
                  <a:cubicBezTo>
                    <a:pt x="2112296" y="52440"/>
                    <a:pt x="2192593" y="652208"/>
                    <a:pt x="2251587" y="648931"/>
                  </a:cubicBezTo>
                  <a:cubicBezTo>
                    <a:pt x="2310581" y="645654"/>
                    <a:pt x="2346632" y="45886"/>
                    <a:pt x="2399071" y="39331"/>
                  </a:cubicBezTo>
                  <a:cubicBezTo>
                    <a:pt x="2451510" y="32776"/>
                    <a:pt x="2512142" y="607963"/>
                    <a:pt x="2566219" y="609602"/>
                  </a:cubicBezTo>
                  <a:cubicBezTo>
                    <a:pt x="2620296" y="611241"/>
                    <a:pt x="2667819" y="34415"/>
                    <a:pt x="2723535" y="49163"/>
                  </a:cubicBezTo>
                  <a:cubicBezTo>
                    <a:pt x="2779251" y="63911"/>
                    <a:pt x="2844800" y="678428"/>
                    <a:pt x="2900516" y="698092"/>
                  </a:cubicBezTo>
                  <a:cubicBezTo>
                    <a:pt x="2956232" y="717756"/>
                    <a:pt x="3007032" y="170427"/>
                    <a:pt x="3057832" y="167150"/>
                  </a:cubicBezTo>
                  <a:cubicBezTo>
                    <a:pt x="3108632" y="163873"/>
                    <a:pt x="3143045" y="701370"/>
                    <a:pt x="3205316" y="678428"/>
                  </a:cubicBezTo>
                  <a:cubicBezTo>
                    <a:pt x="3267587" y="655486"/>
                    <a:pt x="3370826" y="24583"/>
                    <a:pt x="3431458" y="29499"/>
                  </a:cubicBezTo>
                  <a:cubicBezTo>
                    <a:pt x="3492090" y="34415"/>
                    <a:pt x="3516670" y="703008"/>
                    <a:pt x="3569109" y="707924"/>
                  </a:cubicBezTo>
                  <a:cubicBezTo>
                    <a:pt x="3621548" y="712840"/>
                    <a:pt x="3693651" y="70466"/>
                    <a:pt x="3746090" y="58995"/>
                  </a:cubicBezTo>
                  <a:cubicBezTo>
                    <a:pt x="3798529" y="47524"/>
                    <a:pt x="3847690" y="540776"/>
                    <a:pt x="3883742" y="639099"/>
                  </a:cubicBezTo>
                  <a:cubicBezTo>
                    <a:pt x="3919794" y="737422"/>
                    <a:pt x="3934542" y="717757"/>
                    <a:pt x="3962400" y="648931"/>
                  </a:cubicBezTo>
                  <a:cubicBezTo>
                    <a:pt x="3990258" y="580105"/>
                    <a:pt x="4021393" y="327744"/>
                    <a:pt x="4050890" y="226144"/>
                  </a:cubicBezTo>
                  <a:cubicBezTo>
                    <a:pt x="4080387" y="124544"/>
                    <a:pt x="4106606" y="-32772"/>
                    <a:pt x="4139380" y="39331"/>
                  </a:cubicBezTo>
                  <a:cubicBezTo>
                    <a:pt x="4172154" y="111434"/>
                    <a:pt x="4191819" y="658763"/>
                    <a:pt x="4247535" y="658763"/>
                  </a:cubicBezTo>
                  <a:cubicBezTo>
                    <a:pt x="4303251" y="658763"/>
                    <a:pt x="4424516" y="42608"/>
                    <a:pt x="4473677" y="39331"/>
                  </a:cubicBezTo>
                  <a:cubicBezTo>
                    <a:pt x="4522838" y="36054"/>
                    <a:pt x="4532671" y="527667"/>
                    <a:pt x="4542503" y="639099"/>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3813011" y="4277853"/>
              <a:ext cx="1709041" cy="544971"/>
            </a:xfrm>
            <a:custGeom>
              <a:avLst/>
              <a:gdLst>
                <a:gd name="connsiteX0" fmla="*/ 0 w 4562168"/>
                <a:gd name="connsiteY0" fmla="*/ 678935 h 777368"/>
                <a:gd name="connsiteX1" fmla="*/ 49162 w 4562168"/>
                <a:gd name="connsiteY1" fmla="*/ 560948 h 777368"/>
                <a:gd name="connsiteX2" fmla="*/ 186813 w 4562168"/>
                <a:gd name="connsiteY2" fmla="*/ 509 h 777368"/>
                <a:gd name="connsiteX3" fmla="*/ 255639 w 4562168"/>
                <a:gd name="connsiteY3" fmla="*/ 669103 h 777368"/>
                <a:gd name="connsiteX4" fmla="*/ 412955 w 4562168"/>
                <a:gd name="connsiteY4" fmla="*/ 108664 h 777368"/>
                <a:gd name="connsiteX5" fmla="*/ 521110 w 4562168"/>
                <a:gd name="connsiteY5" fmla="*/ 659270 h 777368"/>
                <a:gd name="connsiteX6" fmla="*/ 747252 w 4562168"/>
                <a:gd name="connsiteY6" fmla="*/ 69335 h 777368"/>
                <a:gd name="connsiteX7" fmla="*/ 894736 w 4562168"/>
                <a:gd name="connsiteY7" fmla="*/ 718264 h 777368"/>
                <a:gd name="connsiteX8" fmla="*/ 1101213 w 4562168"/>
                <a:gd name="connsiteY8" fmla="*/ 30006 h 777368"/>
                <a:gd name="connsiteX9" fmla="*/ 1229033 w 4562168"/>
                <a:gd name="connsiteY9" fmla="*/ 649438 h 777368"/>
                <a:gd name="connsiteX10" fmla="*/ 1396181 w 4562168"/>
                <a:gd name="connsiteY10" fmla="*/ 49670 h 777368"/>
                <a:gd name="connsiteX11" fmla="*/ 1553497 w 4562168"/>
                <a:gd name="connsiteY11" fmla="*/ 639606 h 777368"/>
                <a:gd name="connsiteX12" fmla="*/ 1750142 w 4562168"/>
                <a:gd name="connsiteY12" fmla="*/ 49670 h 777368"/>
                <a:gd name="connsiteX13" fmla="*/ 1917291 w 4562168"/>
                <a:gd name="connsiteY13" fmla="*/ 688767 h 777368"/>
                <a:gd name="connsiteX14" fmla="*/ 2222091 w 4562168"/>
                <a:gd name="connsiteY14" fmla="*/ 20174 h 777368"/>
                <a:gd name="connsiteX15" fmla="*/ 2369574 w 4562168"/>
                <a:gd name="connsiteY15" fmla="*/ 678935 h 777368"/>
                <a:gd name="connsiteX16" fmla="*/ 2625213 w 4562168"/>
                <a:gd name="connsiteY16" fmla="*/ 118496 h 777368"/>
                <a:gd name="connsiteX17" fmla="*/ 2812026 w 4562168"/>
                <a:gd name="connsiteY17" fmla="*/ 610109 h 777368"/>
                <a:gd name="connsiteX18" fmla="*/ 2930013 w 4562168"/>
                <a:gd name="connsiteY18" fmla="*/ 118496 h 777368"/>
                <a:gd name="connsiteX19" fmla="*/ 3048000 w 4562168"/>
                <a:gd name="connsiteY19" fmla="*/ 777257 h 777368"/>
                <a:gd name="connsiteX20" fmla="*/ 3293807 w 4562168"/>
                <a:gd name="connsiteY20" fmla="*/ 59503 h 777368"/>
                <a:gd name="connsiteX21" fmla="*/ 3303639 w 4562168"/>
                <a:gd name="connsiteY21" fmla="*/ 413464 h 777368"/>
                <a:gd name="connsiteX22" fmla="*/ 3529781 w 4562168"/>
                <a:gd name="connsiteY22" fmla="*/ 10341 h 777368"/>
                <a:gd name="connsiteX23" fmla="*/ 3657600 w 4562168"/>
                <a:gd name="connsiteY23" fmla="*/ 688767 h 777368"/>
                <a:gd name="connsiteX24" fmla="*/ 3814916 w 4562168"/>
                <a:gd name="connsiteY24" fmla="*/ 79167 h 777368"/>
                <a:gd name="connsiteX25" fmla="*/ 4031226 w 4562168"/>
                <a:gd name="connsiteY25" fmla="*/ 678935 h 777368"/>
                <a:gd name="connsiteX26" fmla="*/ 4227871 w 4562168"/>
                <a:gd name="connsiteY26" fmla="*/ 30006 h 777368"/>
                <a:gd name="connsiteX27" fmla="*/ 4365523 w 4562168"/>
                <a:gd name="connsiteY27" fmla="*/ 698599 h 777368"/>
                <a:gd name="connsiteX28" fmla="*/ 4562168 w 4562168"/>
                <a:gd name="connsiteY28" fmla="*/ 354470 h 77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62168" h="777368">
                  <a:moveTo>
                    <a:pt x="0" y="678935"/>
                  </a:moveTo>
                  <a:cubicBezTo>
                    <a:pt x="9013" y="676477"/>
                    <a:pt x="18027" y="674019"/>
                    <a:pt x="49162" y="560948"/>
                  </a:cubicBezTo>
                  <a:cubicBezTo>
                    <a:pt x="80297" y="447877"/>
                    <a:pt x="152400" y="-17517"/>
                    <a:pt x="186813" y="509"/>
                  </a:cubicBezTo>
                  <a:cubicBezTo>
                    <a:pt x="221226" y="18535"/>
                    <a:pt x="217949" y="651077"/>
                    <a:pt x="255639" y="669103"/>
                  </a:cubicBezTo>
                  <a:cubicBezTo>
                    <a:pt x="293329" y="687129"/>
                    <a:pt x="368710" y="110303"/>
                    <a:pt x="412955" y="108664"/>
                  </a:cubicBezTo>
                  <a:cubicBezTo>
                    <a:pt x="457200" y="107025"/>
                    <a:pt x="465394" y="665825"/>
                    <a:pt x="521110" y="659270"/>
                  </a:cubicBezTo>
                  <a:cubicBezTo>
                    <a:pt x="576826" y="652715"/>
                    <a:pt x="684981" y="59503"/>
                    <a:pt x="747252" y="69335"/>
                  </a:cubicBezTo>
                  <a:cubicBezTo>
                    <a:pt x="809523" y="79167"/>
                    <a:pt x="835743" y="724819"/>
                    <a:pt x="894736" y="718264"/>
                  </a:cubicBezTo>
                  <a:cubicBezTo>
                    <a:pt x="953729" y="711709"/>
                    <a:pt x="1045497" y="41477"/>
                    <a:pt x="1101213" y="30006"/>
                  </a:cubicBezTo>
                  <a:cubicBezTo>
                    <a:pt x="1156929" y="18535"/>
                    <a:pt x="1179872" y="646161"/>
                    <a:pt x="1229033" y="649438"/>
                  </a:cubicBezTo>
                  <a:cubicBezTo>
                    <a:pt x="1278194" y="652715"/>
                    <a:pt x="1342104" y="51309"/>
                    <a:pt x="1396181" y="49670"/>
                  </a:cubicBezTo>
                  <a:cubicBezTo>
                    <a:pt x="1450258" y="48031"/>
                    <a:pt x="1494504" y="639606"/>
                    <a:pt x="1553497" y="639606"/>
                  </a:cubicBezTo>
                  <a:cubicBezTo>
                    <a:pt x="1612490" y="639606"/>
                    <a:pt x="1689510" y="41477"/>
                    <a:pt x="1750142" y="49670"/>
                  </a:cubicBezTo>
                  <a:cubicBezTo>
                    <a:pt x="1810774" y="57863"/>
                    <a:pt x="1838633" y="693683"/>
                    <a:pt x="1917291" y="688767"/>
                  </a:cubicBezTo>
                  <a:cubicBezTo>
                    <a:pt x="1995949" y="683851"/>
                    <a:pt x="2146711" y="21813"/>
                    <a:pt x="2222091" y="20174"/>
                  </a:cubicBezTo>
                  <a:cubicBezTo>
                    <a:pt x="2297472" y="18535"/>
                    <a:pt x="2302387" y="662548"/>
                    <a:pt x="2369574" y="678935"/>
                  </a:cubicBezTo>
                  <a:cubicBezTo>
                    <a:pt x="2436761" y="695322"/>
                    <a:pt x="2551471" y="129967"/>
                    <a:pt x="2625213" y="118496"/>
                  </a:cubicBezTo>
                  <a:cubicBezTo>
                    <a:pt x="2698955" y="107025"/>
                    <a:pt x="2761226" y="610109"/>
                    <a:pt x="2812026" y="610109"/>
                  </a:cubicBezTo>
                  <a:cubicBezTo>
                    <a:pt x="2862826" y="610109"/>
                    <a:pt x="2890684" y="90638"/>
                    <a:pt x="2930013" y="118496"/>
                  </a:cubicBezTo>
                  <a:cubicBezTo>
                    <a:pt x="2969342" y="146354"/>
                    <a:pt x="2987368" y="787089"/>
                    <a:pt x="3048000" y="777257"/>
                  </a:cubicBezTo>
                  <a:cubicBezTo>
                    <a:pt x="3108632" y="767425"/>
                    <a:pt x="3251201" y="120135"/>
                    <a:pt x="3293807" y="59503"/>
                  </a:cubicBezTo>
                  <a:cubicBezTo>
                    <a:pt x="3336413" y="-1129"/>
                    <a:pt x="3264310" y="421658"/>
                    <a:pt x="3303639" y="413464"/>
                  </a:cubicBezTo>
                  <a:cubicBezTo>
                    <a:pt x="3342968" y="405270"/>
                    <a:pt x="3470788" y="-35543"/>
                    <a:pt x="3529781" y="10341"/>
                  </a:cubicBezTo>
                  <a:cubicBezTo>
                    <a:pt x="3588774" y="56225"/>
                    <a:pt x="3610078" y="677296"/>
                    <a:pt x="3657600" y="688767"/>
                  </a:cubicBezTo>
                  <a:cubicBezTo>
                    <a:pt x="3705122" y="700238"/>
                    <a:pt x="3752645" y="80806"/>
                    <a:pt x="3814916" y="79167"/>
                  </a:cubicBezTo>
                  <a:cubicBezTo>
                    <a:pt x="3877187" y="77528"/>
                    <a:pt x="3962400" y="687128"/>
                    <a:pt x="4031226" y="678935"/>
                  </a:cubicBezTo>
                  <a:cubicBezTo>
                    <a:pt x="4100052" y="670742"/>
                    <a:pt x="4172155" y="26729"/>
                    <a:pt x="4227871" y="30006"/>
                  </a:cubicBezTo>
                  <a:cubicBezTo>
                    <a:pt x="4283587" y="33283"/>
                    <a:pt x="4309807" y="644522"/>
                    <a:pt x="4365523" y="698599"/>
                  </a:cubicBezTo>
                  <a:cubicBezTo>
                    <a:pt x="4421239" y="752676"/>
                    <a:pt x="4491703" y="553573"/>
                    <a:pt x="4562168" y="354470"/>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flipH="1">
              <a:off x="1571025" y="4192460"/>
              <a:ext cx="2517293" cy="2061325"/>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4058114" y="3008309"/>
              <a:ext cx="10540" cy="1193984"/>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rot="19151630">
              <a:off x="1924588" y="4798739"/>
              <a:ext cx="1593312" cy="369332"/>
            </a:xfrm>
            <a:prstGeom prst="rect">
              <a:avLst/>
            </a:prstGeom>
            <a:noFill/>
          </p:spPr>
          <p:txBody>
            <a:bodyPr wrap="square" rtlCol="0">
              <a:spAutoFit/>
            </a:bodyPr>
            <a:lstStyle/>
            <a:p>
              <a:r>
                <a:rPr lang="en-US" altLang="zh-CN" b="1" dirty="0"/>
                <a:t>Frequency</a:t>
              </a:r>
              <a:endParaRPr lang="zh-CN" altLang="en-US" b="1" dirty="0"/>
            </a:p>
          </p:txBody>
        </p:sp>
        <p:sp>
          <p:nvSpPr>
            <p:cNvPr id="42" name="文本框 41"/>
            <p:cNvSpPr txBox="1"/>
            <p:nvPr/>
          </p:nvSpPr>
          <p:spPr>
            <a:xfrm>
              <a:off x="5697826" y="3798561"/>
              <a:ext cx="700833" cy="369332"/>
            </a:xfrm>
            <a:prstGeom prst="rect">
              <a:avLst/>
            </a:prstGeom>
            <a:noFill/>
          </p:spPr>
          <p:txBody>
            <a:bodyPr wrap="none" rtlCol="0">
              <a:spAutoFit/>
            </a:bodyPr>
            <a:lstStyle/>
            <a:p>
              <a:r>
                <a:rPr lang="en-US" altLang="zh-CN" b="1" dirty="0"/>
                <a:t>Time</a:t>
              </a:r>
              <a:endParaRPr lang="zh-CN" altLang="en-US" b="1" dirty="0"/>
            </a:p>
          </p:txBody>
        </p:sp>
        <p:cxnSp>
          <p:nvCxnSpPr>
            <p:cNvPr id="44" name="直接连接符 43"/>
            <p:cNvCxnSpPr/>
            <p:nvPr/>
          </p:nvCxnSpPr>
          <p:spPr>
            <a:xfrm>
              <a:off x="1880250" y="6006928"/>
              <a:ext cx="4441892" cy="9536"/>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519347" y="5486261"/>
              <a:ext cx="4281965"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163367" y="4999561"/>
              <a:ext cx="4060734"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687081" y="4532530"/>
              <a:ext cx="3910644"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447349" y="5879112"/>
              <a:ext cx="570273" cy="369332"/>
            </a:xfrm>
            <a:prstGeom prst="rect">
              <a:avLst/>
            </a:prstGeom>
            <a:noFill/>
          </p:spPr>
          <p:txBody>
            <a:bodyPr wrap="square" rtlCol="0">
              <a:spAutoFit/>
            </a:bodyPr>
            <a:lstStyle/>
            <a:p>
              <a:r>
                <a:rPr lang="en-US" altLang="zh-CN" dirty="0"/>
                <a:t>C1</a:t>
              </a:r>
              <a:endParaRPr lang="zh-CN" altLang="en-US" dirty="0"/>
            </a:p>
          </p:txBody>
        </p:sp>
        <p:sp>
          <p:nvSpPr>
            <p:cNvPr id="56" name="文本框 55"/>
            <p:cNvSpPr txBox="1"/>
            <p:nvPr/>
          </p:nvSpPr>
          <p:spPr>
            <a:xfrm>
              <a:off x="6883046" y="5325866"/>
              <a:ext cx="570273" cy="369332"/>
            </a:xfrm>
            <a:prstGeom prst="rect">
              <a:avLst/>
            </a:prstGeom>
            <a:noFill/>
          </p:spPr>
          <p:txBody>
            <a:bodyPr wrap="square" rtlCol="0">
              <a:spAutoFit/>
            </a:bodyPr>
            <a:lstStyle/>
            <a:p>
              <a:r>
                <a:rPr lang="en-US" altLang="zh-CN" dirty="0"/>
                <a:t>C2</a:t>
              </a:r>
              <a:endParaRPr lang="zh-CN" altLang="en-US" dirty="0"/>
            </a:p>
          </p:txBody>
        </p:sp>
        <p:sp>
          <p:nvSpPr>
            <p:cNvPr id="57" name="文本框 56"/>
            <p:cNvSpPr txBox="1"/>
            <p:nvPr/>
          </p:nvSpPr>
          <p:spPr>
            <a:xfrm>
              <a:off x="7312588" y="4814895"/>
              <a:ext cx="570273" cy="369332"/>
            </a:xfrm>
            <a:prstGeom prst="rect">
              <a:avLst/>
            </a:prstGeom>
            <a:noFill/>
          </p:spPr>
          <p:txBody>
            <a:bodyPr wrap="square" rtlCol="0">
              <a:spAutoFit/>
            </a:bodyPr>
            <a:lstStyle/>
            <a:p>
              <a:r>
                <a:rPr lang="en-US" altLang="zh-CN" dirty="0"/>
                <a:t>C3</a:t>
              </a:r>
              <a:endParaRPr lang="zh-CN" altLang="en-US" dirty="0"/>
            </a:p>
          </p:txBody>
        </p:sp>
        <p:sp>
          <p:nvSpPr>
            <p:cNvPr id="58" name="文本框 57"/>
            <p:cNvSpPr txBox="1"/>
            <p:nvPr/>
          </p:nvSpPr>
          <p:spPr>
            <a:xfrm>
              <a:off x="7652569" y="4347864"/>
              <a:ext cx="570273" cy="369332"/>
            </a:xfrm>
            <a:prstGeom prst="rect">
              <a:avLst/>
            </a:prstGeom>
            <a:noFill/>
          </p:spPr>
          <p:txBody>
            <a:bodyPr wrap="square" rtlCol="0">
              <a:spAutoFit/>
            </a:bodyPr>
            <a:lstStyle/>
            <a:p>
              <a:r>
                <a:rPr lang="en-US" altLang="zh-CN" dirty="0"/>
                <a:t>C4</a:t>
              </a:r>
              <a:endParaRPr lang="zh-CN" altLang="en-US" dirty="0"/>
            </a:p>
          </p:txBody>
        </p:sp>
        <p:sp>
          <p:nvSpPr>
            <p:cNvPr id="61" name="任意多边形: 形状 60"/>
            <p:cNvSpPr/>
            <p:nvPr/>
          </p:nvSpPr>
          <p:spPr>
            <a:xfrm>
              <a:off x="5488968" y="4262168"/>
              <a:ext cx="1964351" cy="544971"/>
            </a:xfrm>
            <a:custGeom>
              <a:avLst/>
              <a:gdLst>
                <a:gd name="connsiteX0" fmla="*/ 0 w 4562168"/>
                <a:gd name="connsiteY0" fmla="*/ 678935 h 777368"/>
                <a:gd name="connsiteX1" fmla="*/ 49162 w 4562168"/>
                <a:gd name="connsiteY1" fmla="*/ 560948 h 777368"/>
                <a:gd name="connsiteX2" fmla="*/ 186813 w 4562168"/>
                <a:gd name="connsiteY2" fmla="*/ 509 h 777368"/>
                <a:gd name="connsiteX3" fmla="*/ 255639 w 4562168"/>
                <a:gd name="connsiteY3" fmla="*/ 669103 h 777368"/>
                <a:gd name="connsiteX4" fmla="*/ 412955 w 4562168"/>
                <a:gd name="connsiteY4" fmla="*/ 108664 h 777368"/>
                <a:gd name="connsiteX5" fmla="*/ 521110 w 4562168"/>
                <a:gd name="connsiteY5" fmla="*/ 659270 h 777368"/>
                <a:gd name="connsiteX6" fmla="*/ 747252 w 4562168"/>
                <a:gd name="connsiteY6" fmla="*/ 69335 h 777368"/>
                <a:gd name="connsiteX7" fmla="*/ 894736 w 4562168"/>
                <a:gd name="connsiteY7" fmla="*/ 718264 h 777368"/>
                <a:gd name="connsiteX8" fmla="*/ 1101213 w 4562168"/>
                <a:gd name="connsiteY8" fmla="*/ 30006 h 777368"/>
                <a:gd name="connsiteX9" fmla="*/ 1229033 w 4562168"/>
                <a:gd name="connsiteY9" fmla="*/ 649438 h 777368"/>
                <a:gd name="connsiteX10" fmla="*/ 1396181 w 4562168"/>
                <a:gd name="connsiteY10" fmla="*/ 49670 h 777368"/>
                <a:gd name="connsiteX11" fmla="*/ 1553497 w 4562168"/>
                <a:gd name="connsiteY11" fmla="*/ 639606 h 777368"/>
                <a:gd name="connsiteX12" fmla="*/ 1750142 w 4562168"/>
                <a:gd name="connsiteY12" fmla="*/ 49670 h 777368"/>
                <a:gd name="connsiteX13" fmla="*/ 1917291 w 4562168"/>
                <a:gd name="connsiteY13" fmla="*/ 688767 h 777368"/>
                <a:gd name="connsiteX14" fmla="*/ 2222091 w 4562168"/>
                <a:gd name="connsiteY14" fmla="*/ 20174 h 777368"/>
                <a:gd name="connsiteX15" fmla="*/ 2369574 w 4562168"/>
                <a:gd name="connsiteY15" fmla="*/ 678935 h 777368"/>
                <a:gd name="connsiteX16" fmla="*/ 2625213 w 4562168"/>
                <a:gd name="connsiteY16" fmla="*/ 118496 h 777368"/>
                <a:gd name="connsiteX17" fmla="*/ 2812026 w 4562168"/>
                <a:gd name="connsiteY17" fmla="*/ 610109 h 777368"/>
                <a:gd name="connsiteX18" fmla="*/ 2930013 w 4562168"/>
                <a:gd name="connsiteY18" fmla="*/ 118496 h 777368"/>
                <a:gd name="connsiteX19" fmla="*/ 3048000 w 4562168"/>
                <a:gd name="connsiteY19" fmla="*/ 777257 h 777368"/>
                <a:gd name="connsiteX20" fmla="*/ 3293807 w 4562168"/>
                <a:gd name="connsiteY20" fmla="*/ 59503 h 777368"/>
                <a:gd name="connsiteX21" fmla="*/ 3303639 w 4562168"/>
                <a:gd name="connsiteY21" fmla="*/ 413464 h 777368"/>
                <a:gd name="connsiteX22" fmla="*/ 3529781 w 4562168"/>
                <a:gd name="connsiteY22" fmla="*/ 10341 h 777368"/>
                <a:gd name="connsiteX23" fmla="*/ 3657600 w 4562168"/>
                <a:gd name="connsiteY23" fmla="*/ 688767 h 777368"/>
                <a:gd name="connsiteX24" fmla="*/ 3814916 w 4562168"/>
                <a:gd name="connsiteY24" fmla="*/ 79167 h 777368"/>
                <a:gd name="connsiteX25" fmla="*/ 4031226 w 4562168"/>
                <a:gd name="connsiteY25" fmla="*/ 678935 h 777368"/>
                <a:gd name="connsiteX26" fmla="*/ 4227871 w 4562168"/>
                <a:gd name="connsiteY26" fmla="*/ 30006 h 777368"/>
                <a:gd name="connsiteX27" fmla="*/ 4365523 w 4562168"/>
                <a:gd name="connsiteY27" fmla="*/ 698599 h 777368"/>
                <a:gd name="connsiteX28" fmla="*/ 4562168 w 4562168"/>
                <a:gd name="connsiteY28" fmla="*/ 354470 h 77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62168" h="777368">
                  <a:moveTo>
                    <a:pt x="0" y="678935"/>
                  </a:moveTo>
                  <a:cubicBezTo>
                    <a:pt x="9013" y="676477"/>
                    <a:pt x="18027" y="674019"/>
                    <a:pt x="49162" y="560948"/>
                  </a:cubicBezTo>
                  <a:cubicBezTo>
                    <a:pt x="80297" y="447877"/>
                    <a:pt x="152400" y="-17517"/>
                    <a:pt x="186813" y="509"/>
                  </a:cubicBezTo>
                  <a:cubicBezTo>
                    <a:pt x="221226" y="18535"/>
                    <a:pt x="217949" y="651077"/>
                    <a:pt x="255639" y="669103"/>
                  </a:cubicBezTo>
                  <a:cubicBezTo>
                    <a:pt x="293329" y="687129"/>
                    <a:pt x="368710" y="110303"/>
                    <a:pt x="412955" y="108664"/>
                  </a:cubicBezTo>
                  <a:cubicBezTo>
                    <a:pt x="457200" y="107025"/>
                    <a:pt x="465394" y="665825"/>
                    <a:pt x="521110" y="659270"/>
                  </a:cubicBezTo>
                  <a:cubicBezTo>
                    <a:pt x="576826" y="652715"/>
                    <a:pt x="684981" y="59503"/>
                    <a:pt x="747252" y="69335"/>
                  </a:cubicBezTo>
                  <a:cubicBezTo>
                    <a:pt x="809523" y="79167"/>
                    <a:pt x="835743" y="724819"/>
                    <a:pt x="894736" y="718264"/>
                  </a:cubicBezTo>
                  <a:cubicBezTo>
                    <a:pt x="953729" y="711709"/>
                    <a:pt x="1045497" y="41477"/>
                    <a:pt x="1101213" y="30006"/>
                  </a:cubicBezTo>
                  <a:cubicBezTo>
                    <a:pt x="1156929" y="18535"/>
                    <a:pt x="1179872" y="646161"/>
                    <a:pt x="1229033" y="649438"/>
                  </a:cubicBezTo>
                  <a:cubicBezTo>
                    <a:pt x="1278194" y="652715"/>
                    <a:pt x="1342104" y="51309"/>
                    <a:pt x="1396181" y="49670"/>
                  </a:cubicBezTo>
                  <a:cubicBezTo>
                    <a:pt x="1450258" y="48031"/>
                    <a:pt x="1494504" y="639606"/>
                    <a:pt x="1553497" y="639606"/>
                  </a:cubicBezTo>
                  <a:cubicBezTo>
                    <a:pt x="1612490" y="639606"/>
                    <a:pt x="1689510" y="41477"/>
                    <a:pt x="1750142" y="49670"/>
                  </a:cubicBezTo>
                  <a:cubicBezTo>
                    <a:pt x="1810774" y="57863"/>
                    <a:pt x="1838633" y="693683"/>
                    <a:pt x="1917291" y="688767"/>
                  </a:cubicBezTo>
                  <a:cubicBezTo>
                    <a:pt x="1995949" y="683851"/>
                    <a:pt x="2146711" y="21813"/>
                    <a:pt x="2222091" y="20174"/>
                  </a:cubicBezTo>
                  <a:cubicBezTo>
                    <a:pt x="2297472" y="18535"/>
                    <a:pt x="2302387" y="662548"/>
                    <a:pt x="2369574" y="678935"/>
                  </a:cubicBezTo>
                  <a:cubicBezTo>
                    <a:pt x="2436761" y="695322"/>
                    <a:pt x="2551471" y="129967"/>
                    <a:pt x="2625213" y="118496"/>
                  </a:cubicBezTo>
                  <a:cubicBezTo>
                    <a:pt x="2698955" y="107025"/>
                    <a:pt x="2761226" y="610109"/>
                    <a:pt x="2812026" y="610109"/>
                  </a:cubicBezTo>
                  <a:cubicBezTo>
                    <a:pt x="2862826" y="610109"/>
                    <a:pt x="2890684" y="90638"/>
                    <a:pt x="2930013" y="118496"/>
                  </a:cubicBezTo>
                  <a:cubicBezTo>
                    <a:pt x="2969342" y="146354"/>
                    <a:pt x="2987368" y="787089"/>
                    <a:pt x="3048000" y="777257"/>
                  </a:cubicBezTo>
                  <a:cubicBezTo>
                    <a:pt x="3108632" y="767425"/>
                    <a:pt x="3251201" y="120135"/>
                    <a:pt x="3293807" y="59503"/>
                  </a:cubicBezTo>
                  <a:cubicBezTo>
                    <a:pt x="3336413" y="-1129"/>
                    <a:pt x="3264310" y="421658"/>
                    <a:pt x="3303639" y="413464"/>
                  </a:cubicBezTo>
                  <a:cubicBezTo>
                    <a:pt x="3342968" y="405270"/>
                    <a:pt x="3470788" y="-35543"/>
                    <a:pt x="3529781" y="10341"/>
                  </a:cubicBezTo>
                  <a:cubicBezTo>
                    <a:pt x="3588774" y="56225"/>
                    <a:pt x="3610078" y="677296"/>
                    <a:pt x="3657600" y="688767"/>
                  </a:cubicBezTo>
                  <a:cubicBezTo>
                    <a:pt x="3705122" y="700238"/>
                    <a:pt x="3752645" y="80806"/>
                    <a:pt x="3814916" y="79167"/>
                  </a:cubicBezTo>
                  <a:cubicBezTo>
                    <a:pt x="3877187" y="77528"/>
                    <a:pt x="3962400" y="687128"/>
                    <a:pt x="4031226" y="678935"/>
                  </a:cubicBezTo>
                  <a:cubicBezTo>
                    <a:pt x="4100052" y="670742"/>
                    <a:pt x="4172155" y="26729"/>
                    <a:pt x="4227871" y="30006"/>
                  </a:cubicBezTo>
                  <a:cubicBezTo>
                    <a:pt x="4283587" y="33283"/>
                    <a:pt x="4309807" y="644522"/>
                    <a:pt x="4365523" y="698599"/>
                  </a:cubicBezTo>
                  <a:cubicBezTo>
                    <a:pt x="4421239" y="752676"/>
                    <a:pt x="4491703" y="553573"/>
                    <a:pt x="4562168" y="354470"/>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5751875" y="4778460"/>
              <a:ext cx="1395438" cy="512039"/>
            </a:xfrm>
            <a:custGeom>
              <a:avLst/>
              <a:gdLst>
                <a:gd name="connsiteX0" fmla="*/ 0 w 1455174"/>
                <a:gd name="connsiteY0" fmla="*/ 442470 h 512039"/>
                <a:gd name="connsiteX1" fmla="*/ 147484 w 1455174"/>
                <a:gd name="connsiteY1" fmla="*/ 18 h 512039"/>
                <a:gd name="connsiteX2" fmla="*/ 157316 w 1455174"/>
                <a:gd name="connsiteY2" fmla="*/ 422805 h 512039"/>
                <a:gd name="connsiteX3" fmla="*/ 324464 w 1455174"/>
                <a:gd name="connsiteY3" fmla="*/ 19683 h 512039"/>
                <a:gd name="connsiteX4" fmla="*/ 363793 w 1455174"/>
                <a:gd name="connsiteY4" fmla="*/ 422805 h 512039"/>
                <a:gd name="connsiteX5" fmla="*/ 481780 w 1455174"/>
                <a:gd name="connsiteY5" fmla="*/ 49179 h 512039"/>
                <a:gd name="connsiteX6" fmla="*/ 521110 w 1455174"/>
                <a:gd name="connsiteY6" fmla="*/ 442470 h 512039"/>
                <a:gd name="connsiteX7" fmla="*/ 688258 w 1455174"/>
                <a:gd name="connsiteY7" fmla="*/ 78676 h 512039"/>
                <a:gd name="connsiteX8" fmla="*/ 766916 w 1455174"/>
                <a:gd name="connsiteY8" fmla="*/ 412973 h 512039"/>
                <a:gd name="connsiteX9" fmla="*/ 855406 w 1455174"/>
                <a:gd name="connsiteY9" fmla="*/ 137670 h 512039"/>
                <a:gd name="connsiteX10" fmla="*/ 943897 w 1455174"/>
                <a:gd name="connsiteY10" fmla="*/ 511296 h 512039"/>
                <a:gd name="connsiteX11" fmla="*/ 1081548 w 1455174"/>
                <a:gd name="connsiteY11" fmla="*/ 19683 h 512039"/>
                <a:gd name="connsiteX12" fmla="*/ 1101213 w 1455174"/>
                <a:gd name="connsiteY12" fmla="*/ 491631 h 512039"/>
                <a:gd name="connsiteX13" fmla="*/ 1238864 w 1455174"/>
                <a:gd name="connsiteY13" fmla="*/ 19683 h 512039"/>
                <a:gd name="connsiteX14" fmla="*/ 1317522 w 1455174"/>
                <a:gd name="connsiteY14" fmla="*/ 491631 h 512039"/>
                <a:gd name="connsiteX15" fmla="*/ 1415845 w 1455174"/>
                <a:gd name="connsiteY15" fmla="*/ 88509 h 512039"/>
                <a:gd name="connsiteX16" fmla="*/ 1455174 w 1455174"/>
                <a:gd name="connsiteY16" fmla="*/ 422805 h 51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5174" h="512039">
                  <a:moveTo>
                    <a:pt x="0" y="442470"/>
                  </a:moveTo>
                  <a:cubicBezTo>
                    <a:pt x="60632" y="222882"/>
                    <a:pt x="121265" y="3295"/>
                    <a:pt x="147484" y="18"/>
                  </a:cubicBezTo>
                  <a:cubicBezTo>
                    <a:pt x="173703" y="-3259"/>
                    <a:pt x="127819" y="419527"/>
                    <a:pt x="157316" y="422805"/>
                  </a:cubicBezTo>
                  <a:cubicBezTo>
                    <a:pt x="186813" y="426083"/>
                    <a:pt x="290051" y="19683"/>
                    <a:pt x="324464" y="19683"/>
                  </a:cubicBezTo>
                  <a:cubicBezTo>
                    <a:pt x="358877" y="19683"/>
                    <a:pt x="337574" y="417889"/>
                    <a:pt x="363793" y="422805"/>
                  </a:cubicBezTo>
                  <a:cubicBezTo>
                    <a:pt x="390012" y="427721"/>
                    <a:pt x="455561" y="45902"/>
                    <a:pt x="481780" y="49179"/>
                  </a:cubicBezTo>
                  <a:cubicBezTo>
                    <a:pt x="507999" y="52456"/>
                    <a:pt x="486697" y="437554"/>
                    <a:pt x="521110" y="442470"/>
                  </a:cubicBezTo>
                  <a:cubicBezTo>
                    <a:pt x="555523" y="447386"/>
                    <a:pt x="647290" y="83592"/>
                    <a:pt x="688258" y="78676"/>
                  </a:cubicBezTo>
                  <a:cubicBezTo>
                    <a:pt x="729226" y="73760"/>
                    <a:pt x="739058" y="403141"/>
                    <a:pt x="766916" y="412973"/>
                  </a:cubicBezTo>
                  <a:cubicBezTo>
                    <a:pt x="794774" y="422805"/>
                    <a:pt x="825909" y="121283"/>
                    <a:pt x="855406" y="137670"/>
                  </a:cubicBezTo>
                  <a:cubicBezTo>
                    <a:pt x="884903" y="154057"/>
                    <a:pt x="906207" y="530961"/>
                    <a:pt x="943897" y="511296"/>
                  </a:cubicBezTo>
                  <a:cubicBezTo>
                    <a:pt x="981587" y="491632"/>
                    <a:pt x="1055329" y="22960"/>
                    <a:pt x="1081548" y="19683"/>
                  </a:cubicBezTo>
                  <a:cubicBezTo>
                    <a:pt x="1107767" y="16406"/>
                    <a:pt x="1074994" y="491631"/>
                    <a:pt x="1101213" y="491631"/>
                  </a:cubicBezTo>
                  <a:cubicBezTo>
                    <a:pt x="1127432" y="491631"/>
                    <a:pt x="1202813" y="19683"/>
                    <a:pt x="1238864" y="19683"/>
                  </a:cubicBezTo>
                  <a:cubicBezTo>
                    <a:pt x="1274915" y="19683"/>
                    <a:pt x="1288025" y="480160"/>
                    <a:pt x="1317522" y="491631"/>
                  </a:cubicBezTo>
                  <a:cubicBezTo>
                    <a:pt x="1347019" y="503102"/>
                    <a:pt x="1392903" y="99980"/>
                    <a:pt x="1415845" y="88509"/>
                  </a:cubicBezTo>
                  <a:cubicBezTo>
                    <a:pt x="1438787" y="77038"/>
                    <a:pt x="1446980" y="249921"/>
                    <a:pt x="1455174" y="42280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68" name="任意多边形: 形状 11267"/>
            <p:cNvSpPr/>
            <p:nvPr/>
          </p:nvSpPr>
          <p:spPr>
            <a:xfrm>
              <a:off x="1952379" y="5760529"/>
              <a:ext cx="4015802" cy="571799"/>
            </a:xfrm>
            <a:custGeom>
              <a:avLst/>
              <a:gdLst>
                <a:gd name="connsiteX0" fmla="*/ 14073 w 4015802"/>
                <a:gd name="connsiteY0" fmla="*/ 89665 h 571799"/>
                <a:gd name="connsiteX1" fmla="*/ 43569 w 4015802"/>
                <a:gd name="connsiteY1" fmla="*/ 532116 h 571799"/>
                <a:gd name="connsiteX2" fmla="*/ 377866 w 4015802"/>
                <a:gd name="connsiteY2" fmla="*/ 30671 h 571799"/>
                <a:gd name="connsiteX3" fmla="*/ 554847 w 4015802"/>
                <a:gd name="connsiteY3" fmla="*/ 541948 h 571799"/>
                <a:gd name="connsiteX4" fmla="*/ 967802 w 4015802"/>
                <a:gd name="connsiteY4" fmla="*/ 70000 h 571799"/>
                <a:gd name="connsiteX5" fmla="*/ 1193944 w 4015802"/>
                <a:gd name="connsiteY5" fmla="*/ 561613 h 571799"/>
                <a:gd name="connsiteX6" fmla="*/ 1518408 w 4015802"/>
                <a:gd name="connsiteY6" fmla="*/ 11006 h 571799"/>
                <a:gd name="connsiteX7" fmla="*/ 1774047 w 4015802"/>
                <a:gd name="connsiteY7" fmla="*/ 512452 h 571799"/>
                <a:gd name="connsiteX8" fmla="*/ 2010021 w 4015802"/>
                <a:gd name="connsiteY8" fmla="*/ 79832 h 571799"/>
                <a:gd name="connsiteX9" fmla="*/ 2167337 w 4015802"/>
                <a:gd name="connsiteY9" fmla="*/ 482955 h 571799"/>
                <a:gd name="connsiteX10" fmla="*/ 2452473 w 4015802"/>
                <a:gd name="connsiteY10" fmla="*/ 60168 h 571799"/>
                <a:gd name="connsiteX11" fmla="*/ 2845763 w 4015802"/>
                <a:gd name="connsiteY11" fmla="*/ 561613 h 571799"/>
                <a:gd name="connsiteX12" fmla="*/ 3042408 w 4015802"/>
                <a:gd name="connsiteY12" fmla="*/ 364968 h 571799"/>
                <a:gd name="connsiteX13" fmla="*/ 3140731 w 4015802"/>
                <a:gd name="connsiteY13" fmla="*/ 512452 h 571799"/>
                <a:gd name="connsiteX14" fmla="*/ 3396369 w 4015802"/>
                <a:gd name="connsiteY14" fmla="*/ 60168 h 571799"/>
                <a:gd name="connsiteX15" fmla="*/ 3534021 w 4015802"/>
                <a:gd name="connsiteY15" fmla="*/ 571445 h 571799"/>
                <a:gd name="connsiteX16" fmla="*/ 3799492 w 4015802"/>
                <a:gd name="connsiteY16" fmla="*/ 138826 h 571799"/>
                <a:gd name="connsiteX17" fmla="*/ 3887982 w 4015802"/>
                <a:gd name="connsiteY17" fmla="*/ 20839 h 571799"/>
                <a:gd name="connsiteX18" fmla="*/ 4015802 w 4015802"/>
                <a:gd name="connsiteY18" fmla="*/ 512452 h 5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15802" h="571799">
                  <a:moveTo>
                    <a:pt x="14073" y="89665"/>
                  </a:moveTo>
                  <a:cubicBezTo>
                    <a:pt x="-1495" y="315806"/>
                    <a:pt x="-17063" y="541948"/>
                    <a:pt x="43569" y="532116"/>
                  </a:cubicBezTo>
                  <a:cubicBezTo>
                    <a:pt x="104201" y="522284"/>
                    <a:pt x="292653" y="29032"/>
                    <a:pt x="377866" y="30671"/>
                  </a:cubicBezTo>
                  <a:cubicBezTo>
                    <a:pt x="463079" y="32310"/>
                    <a:pt x="456524" y="535393"/>
                    <a:pt x="554847" y="541948"/>
                  </a:cubicBezTo>
                  <a:cubicBezTo>
                    <a:pt x="653170" y="548503"/>
                    <a:pt x="861286" y="66723"/>
                    <a:pt x="967802" y="70000"/>
                  </a:cubicBezTo>
                  <a:cubicBezTo>
                    <a:pt x="1074318" y="73277"/>
                    <a:pt x="1102176" y="571445"/>
                    <a:pt x="1193944" y="561613"/>
                  </a:cubicBezTo>
                  <a:cubicBezTo>
                    <a:pt x="1285712" y="551781"/>
                    <a:pt x="1421724" y="19199"/>
                    <a:pt x="1518408" y="11006"/>
                  </a:cubicBezTo>
                  <a:cubicBezTo>
                    <a:pt x="1615092" y="2813"/>
                    <a:pt x="1692112" y="500981"/>
                    <a:pt x="1774047" y="512452"/>
                  </a:cubicBezTo>
                  <a:cubicBezTo>
                    <a:pt x="1855983" y="523923"/>
                    <a:pt x="1944473" y="84748"/>
                    <a:pt x="2010021" y="79832"/>
                  </a:cubicBezTo>
                  <a:cubicBezTo>
                    <a:pt x="2075569" y="74916"/>
                    <a:pt x="2093595" y="486232"/>
                    <a:pt x="2167337" y="482955"/>
                  </a:cubicBezTo>
                  <a:cubicBezTo>
                    <a:pt x="2241079" y="479678"/>
                    <a:pt x="2339402" y="47058"/>
                    <a:pt x="2452473" y="60168"/>
                  </a:cubicBezTo>
                  <a:cubicBezTo>
                    <a:pt x="2565544" y="73278"/>
                    <a:pt x="2747441" y="510813"/>
                    <a:pt x="2845763" y="561613"/>
                  </a:cubicBezTo>
                  <a:cubicBezTo>
                    <a:pt x="2944086" y="612413"/>
                    <a:pt x="2993247" y="373162"/>
                    <a:pt x="3042408" y="364968"/>
                  </a:cubicBezTo>
                  <a:cubicBezTo>
                    <a:pt x="3091569" y="356775"/>
                    <a:pt x="3081738" y="563252"/>
                    <a:pt x="3140731" y="512452"/>
                  </a:cubicBezTo>
                  <a:cubicBezTo>
                    <a:pt x="3199724" y="461652"/>
                    <a:pt x="3330821" y="50336"/>
                    <a:pt x="3396369" y="60168"/>
                  </a:cubicBezTo>
                  <a:cubicBezTo>
                    <a:pt x="3461917" y="70000"/>
                    <a:pt x="3466834" y="558335"/>
                    <a:pt x="3534021" y="571445"/>
                  </a:cubicBezTo>
                  <a:cubicBezTo>
                    <a:pt x="3601208" y="584555"/>
                    <a:pt x="3740499" y="230594"/>
                    <a:pt x="3799492" y="138826"/>
                  </a:cubicBezTo>
                  <a:cubicBezTo>
                    <a:pt x="3858486" y="47058"/>
                    <a:pt x="3851930" y="-41432"/>
                    <a:pt x="3887982" y="20839"/>
                  </a:cubicBezTo>
                  <a:cubicBezTo>
                    <a:pt x="3924034" y="83110"/>
                    <a:pt x="3969918" y="297781"/>
                    <a:pt x="4015802" y="51245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空分复用</a:t>
            </a:r>
            <a:r>
              <a:rPr lang="en-US" altLang="zh-CN" dirty="0"/>
              <a:t>(SDM)</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126</a:t>
            </a:fld>
            <a:endParaRPr kumimoji="1" lang="zh-CN" altLang="en-US" dirty="0"/>
          </a:p>
        </p:txBody>
      </p:sp>
      <p:sp>
        <p:nvSpPr>
          <p:cNvPr id="5" name="矩形 4"/>
          <p:cNvSpPr/>
          <p:nvPr/>
        </p:nvSpPr>
        <p:spPr>
          <a:xfrm>
            <a:off x="626146" y="1449605"/>
            <a:ext cx="6049855" cy="4602991"/>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空分复用(Space Division Multiplexing, SDM)是指让</a:t>
            </a:r>
            <a:r>
              <a:rPr lang="zh-CN" altLang="en-US" sz="2200" dirty="0">
                <a:solidFill>
                  <a:srgbClr val="C00000"/>
                </a:solidFill>
                <a:latin typeface="微软雅黑" panose="020B0503020204020204" pitchFamily="34" charset="-122"/>
                <a:ea typeface="微软雅黑" panose="020B0503020204020204" pitchFamily="34" charset="-122"/>
              </a:rPr>
              <a:t>同一个频段</a:t>
            </a:r>
            <a:r>
              <a:rPr lang="zh-CN" altLang="en-US" sz="2200" dirty="0">
                <a:latin typeface="微软雅黑" panose="020B0503020204020204" pitchFamily="34" charset="-122"/>
                <a:ea typeface="微软雅黑" panose="020B0503020204020204" pitchFamily="34" charset="-122"/>
              </a:rPr>
              <a:t>在</a:t>
            </a:r>
            <a:r>
              <a:rPr lang="zh-CN" altLang="en-US" sz="2200" dirty="0">
                <a:solidFill>
                  <a:srgbClr val="C00000"/>
                </a:solidFill>
                <a:latin typeface="微软雅黑" panose="020B0503020204020204" pitchFamily="34" charset="-122"/>
                <a:ea typeface="微软雅黑" panose="020B0503020204020204" pitchFamily="34" charset="-122"/>
              </a:rPr>
              <a:t>不同的空间</a:t>
            </a:r>
            <a:r>
              <a:rPr lang="zh-CN" altLang="en-US" sz="2200" dirty="0">
                <a:latin typeface="微软雅黑" panose="020B0503020204020204" pitchFamily="34" charset="-122"/>
                <a:ea typeface="微软雅黑" panose="020B0503020204020204" pitchFamily="34" charset="-122"/>
              </a:rPr>
              <a:t>内得到</a:t>
            </a:r>
            <a:r>
              <a:rPr lang="zh-CN" altLang="en-US" sz="2200" dirty="0">
                <a:solidFill>
                  <a:srgbClr val="C00000"/>
                </a:solidFill>
                <a:latin typeface="微软雅黑" panose="020B0503020204020204" pitchFamily="34" charset="-122"/>
                <a:ea typeface="微软雅黑" panose="020B0503020204020204" pitchFamily="34" charset="-122"/>
              </a:rPr>
              <a:t>重复利用</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在移动通信中，采用</a:t>
            </a:r>
            <a:r>
              <a:rPr lang="zh-CN" altLang="en-US" sz="2200" dirty="0">
                <a:solidFill>
                  <a:srgbClr val="C00000"/>
                </a:solidFill>
                <a:latin typeface="微软雅黑" panose="020B0503020204020204" pitchFamily="34" charset="-122"/>
                <a:ea typeface="微软雅黑" panose="020B0503020204020204" pitchFamily="34" charset="-122"/>
              </a:rPr>
              <a:t>自适应阵列天线实现空间分割</a:t>
            </a:r>
            <a:r>
              <a:rPr lang="zh-CN" altLang="en-US" sz="2200" dirty="0">
                <a:latin typeface="微软雅黑" panose="020B0503020204020204" pitchFamily="34" charset="-122"/>
                <a:ea typeface="微软雅黑" panose="020B0503020204020204" pitchFamily="34" charset="-122"/>
              </a:rPr>
              <a:t>，在不同的用户方向上形成不同的波束</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如果把空间的分割来区别不同的用户，就叫做</a:t>
            </a:r>
            <a:r>
              <a:rPr lang="zh-CN" altLang="en-US" sz="2200" dirty="0">
                <a:solidFill>
                  <a:srgbClr val="C00000"/>
                </a:solidFill>
                <a:latin typeface="微软雅黑" panose="020B0503020204020204" pitchFamily="34" charset="-122"/>
                <a:ea typeface="微软雅黑" panose="020B0503020204020204" pitchFamily="34" charset="-122"/>
              </a:rPr>
              <a:t>空分多址技术</a:t>
            </a:r>
            <a:r>
              <a:rPr lang="zh-CN" altLang="en-US" sz="2200" dirty="0">
                <a:latin typeface="微软雅黑" panose="020B0503020204020204" pitchFamily="34" charset="-122"/>
                <a:ea typeface="微软雅黑" panose="020B0503020204020204" pitchFamily="34" charset="-122"/>
              </a:rPr>
              <a:t>(SDMA)。每个波束可提供一个无其他用户干扰的唯一信道</a:t>
            </a:r>
          </a:p>
        </p:txBody>
      </p:sp>
      <p:pic>
        <p:nvPicPr>
          <p:cNvPr id="8" name="图片 7"/>
          <p:cNvPicPr>
            <a:picLocks noChangeAspect="1"/>
          </p:cNvPicPr>
          <p:nvPr/>
        </p:nvPicPr>
        <p:blipFill>
          <a:blip r:embed="rId2"/>
          <a:stretch>
            <a:fillRect/>
          </a:stretch>
        </p:blipFill>
        <p:spPr>
          <a:xfrm>
            <a:off x="6607761" y="2106776"/>
            <a:ext cx="5376281" cy="3288647"/>
          </a:xfrm>
          <a:prstGeom prst="rect">
            <a:avLst/>
          </a:prstGeom>
        </p:spPr>
      </p:pic>
      <p:sp>
        <p:nvSpPr>
          <p:cNvPr id="3" name="矩形: 圆角 2"/>
          <p:cNvSpPr/>
          <p:nvPr/>
        </p:nvSpPr>
        <p:spPr>
          <a:xfrm>
            <a:off x="7055893" y="2784143"/>
            <a:ext cx="1240809" cy="644857"/>
          </a:xfrm>
          <a:prstGeom prst="round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多天线</a:t>
            </a:r>
            <a:endParaRPr lang="en-US" altLang="zh-CN" dirty="0"/>
          </a:p>
          <a:p>
            <a:pPr algn="ctr"/>
            <a:r>
              <a:rPr lang="zh-CN" altLang="en-US" dirty="0"/>
              <a:t>基站</a:t>
            </a:r>
          </a:p>
        </p:txBody>
      </p:sp>
      <p:sp>
        <p:nvSpPr>
          <p:cNvPr id="9" name="矩形: 圆角 8"/>
          <p:cNvSpPr/>
          <p:nvPr/>
        </p:nvSpPr>
        <p:spPr>
          <a:xfrm>
            <a:off x="8067603" y="5231029"/>
            <a:ext cx="1240809" cy="644857"/>
          </a:xfrm>
          <a:prstGeom prst="round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移动终端</a:t>
            </a:r>
          </a:p>
        </p:txBody>
      </p:sp>
      <p:sp>
        <p:nvSpPr>
          <p:cNvPr id="10" name="矩形: 圆角 9"/>
          <p:cNvSpPr/>
          <p:nvPr/>
        </p:nvSpPr>
        <p:spPr>
          <a:xfrm>
            <a:off x="8465663" y="2956261"/>
            <a:ext cx="1240809" cy="644857"/>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波束</a:t>
            </a:r>
          </a:p>
        </p:txBody>
      </p:sp>
      <p:sp>
        <p:nvSpPr>
          <p:cNvPr id="11" name="文本框 10"/>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致谢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127</a:t>
            </a:fld>
            <a:endParaRPr kumimoji="1" lang="zh-CN" altLang="en-US" dirty="0"/>
          </a:p>
        </p:txBody>
      </p:sp>
      <p:sp>
        <p:nvSpPr>
          <p:cNvPr id="5" name="矩形 4"/>
          <p:cNvSpPr/>
          <p:nvPr/>
        </p:nvSpPr>
        <p:spPr>
          <a:xfrm>
            <a:off x="206475" y="3732161"/>
            <a:ext cx="11779051" cy="879086"/>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6" name="圆角矩形 24"/>
          <p:cNvSpPr/>
          <p:nvPr/>
        </p:nvSpPr>
        <p:spPr>
          <a:xfrm>
            <a:off x="875880" y="3568766"/>
            <a:ext cx="1260000" cy="442674"/>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熊轲</a:t>
            </a:r>
          </a:p>
        </p:txBody>
      </p:sp>
      <p:sp>
        <p:nvSpPr>
          <p:cNvPr id="7" name="圆角矩形 25"/>
          <p:cNvSpPr/>
          <p:nvPr/>
        </p:nvSpPr>
        <p:spPr>
          <a:xfrm>
            <a:off x="3965247" y="3582883"/>
            <a:ext cx="1260000" cy="442674"/>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王健</a:t>
            </a:r>
          </a:p>
        </p:txBody>
      </p:sp>
      <p:sp>
        <p:nvSpPr>
          <p:cNvPr id="8" name="圆角矩形 28"/>
          <p:cNvSpPr/>
          <p:nvPr/>
        </p:nvSpPr>
        <p:spPr>
          <a:xfrm>
            <a:off x="2431978" y="3572563"/>
            <a:ext cx="1260000"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赵阿群</a:t>
            </a:r>
          </a:p>
        </p:txBody>
      </p:sp>
      <p:sp>
        <p:nvSpPr>
          <p:cNvPr id="9" name="圆角矩形 29"/>
          <p:cNvSpPr/>
          <p:nvPr/>
        </p:nvSpPr>
        <p:spPr>
          <a:xfrm>
            <a:off x="8515842" y="3582883"/>
            <a:ext cx="1260000"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梁满贵</a:t>
            </a:r>
          </a:p>
        </p:txBody>
      </p:sp>
      <p:sp>
        <p:nvSpPr>
          <p:cNvPr id="11" name="圆角矩形 32"/>
          <p:cNvSpPr/>
          <p:nvPr/>
        </p:nvSpPr>
        <p:spPr>
          <a:xfrm>
            <a:off x="5455729" y="3582883"/>
            <a:ext cx="1260000"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刘强</a:t>
            </a:r>
          </a:p>
        </p:txBody>
      </p:sp>
      <p:sp>
        <p:nvSpPr>
          <p:cNvPr id="12" name="文本框 30"/>
          <p:cNvSpPr txBox="1"/>
          <p:nvPr/>
        </p:nvSpPr>
        <p:spPr>
          <a:xfrm>
            <a:off x="875880" y="4071564"/>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3" name="文本框 33"/>
          <p:cNvSpPr txBox="1"/>
          <p:nvPr/>
        </p:nvSpPr>
        <p:spPr>
          <a:xfrm>
            <a:off x="6985786" y="4070709"/>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4" name="文本框 34"/>
          <p:cNvSpPr txBox="1"/>
          <p:nvPr/>
        </p:nvSpPr>
        <p:spPr>
          <a:xfrm>
            <a:off x="8515842" y="408568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5" name="文本框 35"/>
          <p:cNvSpPr txBox="1"/>
          <p:nvPr/>
        </p:nvSpPr>
        <p:spPr>
          <a:xfrm>
            <a:off x="2431978" y="407536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6" name="文本框 36"/>
          <p:cNvSpPr txBox="1"/>
          <p:nvPr/>
        </p:nvSpPr>
        <p:spPr>
          <a:xfrm>
            <a:off x="3965247" y="408568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7" name="文本框 37"/>
          <p:cNvSpPr txBox="1"/>
          <p:nvPr/>
        </p:nvSpPr>
        <p:spPr>
          <a:xfrm>
            <a:off x="5455729" y="408568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31" name="圆角矩形 60"/>
          <p:cNvSpPr/>
          <p:nvPr/>
        </p:nvSpPr>
        <p:spPr>
          <a:xfrm>
            <a:off x="6985786" y="3567911"/>
            <a:ext cx="1260000" cy="442674"/>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孙延涛</a:t>
            </a:r>
          </a:p>
        </p:txBody>
      </p:sp>
      <p:pic>
        <p:nvPicPr>
          <p:cNvPr id="39" name="图片 38"/>
          <p:cNvPicPr>
            <a:picLocks noChangeAspect="1"/>
          </p:cNvPicPr>
          <p:nvPr/>
        </p:nvPicPr>
        <p:blipFill>
          <a:blip r:embed="rId2"/>
          <a:stretch>
            <a:fillRect/>
          </a:stretch>
        </p:blipFill>
        <p:spPr>
          <a:xfrm>
            <a:off x="893241" y="1655040"/>
            <a:ext cx="1260000" cy="1855248"/>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1" name="图片 40"/>
          <p:cNvPicPr>
            <a:picLocks noChangeAspect="1"/>
          </p:cNvPicPr>
          <p:nvPr/>
        </p:nvPicPr>
        <p:blipFill>
          <a:blip r:embed="rId3"/>
          <a:stretch>
            <a:fillRect/>
          </a:stretch>
        </p:blipFill>
        <p:spPr>
          <a:xfrm>
            <a:off x="2337734" y="1658837"/>
            <a:ext cx="1284400" cy="1872000"/>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3" name="图片 42"/>
          <p:cNvPicPr>
            <a:picLocks noChangeAspect="1"/>
          </p:cNvPicPr>
          <p:nvPr/>
        </p:nvPicPr>
        <p:blipFill>
          <a:blip r:embed="rId4"/>
          <a:stretch>
            <a:fillRect/>
          </a:stretch>
        </p:blipFill>
        <p:spPr>
          <a:xfrm>
            <a:off x="6966451" y="1654185"/>
            <a:ext cx="1338854" cy="1891326"/>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5" name="图片 44"/>
          <p:cNvPicPr>
            <a:picLocks noChangeAspect="1"/>
          </p:cNvPicPr>
          <p:nvPr/>
        </p:nvPicPr>
        <p:blipFill>
          <a:blip r:embed="rId5"/>
          <a:stretch>
            <a:fillRect/>
          </a:stretch>
        </p:blipFill>
        <p:spPr>
          <a:xfrm>
            <a:off x="3948296" y="1665360"/>
            <a:ext cx="1284399" cy="1891326"/>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7" name="图片 46"/>
          <p:cNvPicPr>
            <a:picLocks noChangeAspect="1"/>
          </p:cNvPicPr>
          <p:nvPr/>
        </p:nvPicPr>
        <p:blipFill>
          <a:blip r:embed="rId6"/>
          <a:stretch>
            <a:fillRect/>
          </a:stretch>
        </p:blipFill>
        <p:spPr>
          <a:xfrm>
            <a:off x="5431329" y="1654185"/>
            <a:ext cx="1284400" cy="1872000"/>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51" name="图片 50"/>
          <p:cNvPicPr>
            <a:picLocks noChangeAspect="1"/>
          </p:cNvPicPr>
          <p:nvPr/>
        </p:nvPicPr>
        <p:blipFill>
          <a:blip r:embed="rId7"/>
          <a:stretch>
            <a:fillRect/>
          </a:stretch>
        </p:blipFill>
        <p:spPr>
          <a:xfrm>
            <a:off x="8515843" y="1603553"/>
            <a:ext cx="1260000" cy="1943931"/>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57" name="矩形 56"/>
          <p:cNvSpPr/>
          <p:nvPr/>
        </p:nvSpPr>
        <p:spPr>
          <a:xfrm>
            <a:off x="538092" y="4933989"/>
            <a:ext cx="11245813" cy="1844095"/>
          </a:xfrm>
          <a:prstGeom prst="rect">
            <a:avLst/>
          </a:prstGeom>
          <a:ln>
            <a:solidFill>
              <a:srgbClr val="5B307E"/>
            </a:solid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Tanenbaum</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&amp;</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rPr>
              <a:t>Wetherall</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，清华大学出版社，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2012</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，谢希仁，电子工业出版社，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计算机网络教程（第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，吴功宜，电子工业出版社，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，徐敬东、张建忠，清华大学出版社，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宽带接入技术</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，通信行业国家职业资格认证培训授课专用讲义</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rPr>
              <a:t>《EPON</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技术交流</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，华为</a:t>
            </a:r>
          </a:p>
        </p:txBody>
      </p:sp>
      <p:sp>
        <p:nvSpPr>
          <p:cNvPr id="58" name="矩形 57"/>
          <p:cNvSpPr/>
          <p:nvPr/>
        </p:nvSpPr>
        <p:spPr>
          <a:xfrm>
            <a:off x="9094160" y="5412502"/>
            <a:ext cx="2031325" cy="68480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dirty="0">
                <a:solidFill>
                  <a:srgbClr val="5B307E"/>
                </a:solidFill>
                <a:latin typeface="微软雅黑" panose="020B0503020204020204" pitchFamily="34" charset="-122"/>
                <a:ea typeface="微软雅黑" panose="020B0503020204020204" pitchFamily="34" charset="-122"/>
              </a:rPr>
              <a:t>特别致谢：</a:t>
            </a:r>
            <a:endParaRPr lang="en-US" altLang="zh-CN" dirty="0">
              <a:solidFill>
                <a:srgbClr val="5B307E"/>
              </a:solidFill>
              <a:latin typeface="微软雅黑" panose="020B0503020204020204" pitchFamily="34" charset="-122"/>
              <a:ea typeface="微软雅黑" panose="020B0503020204020204" pitchFamily="34" charset="-122"/>
            </a:endParaRPr>
          </a:p>
          <a:p>
            <a:pPr algn="ctr">
              <a:spcAft>
                <a:spcPts val="300"/>
              </a:spcAft>
            </a:pPr>
            <a:r>
              <a:rPr lang="zh-CN" altLang="en-US" dirty="0">
                <a:solidFill>
                  <a:srgbClr val="5B307E"/>
                </a:solidFill>
                <a:latin typeface="微软雅黑" panose="020B0503020204020204" pitchFamily="34" charset="-122"/>
                <a:ea typeface="微软雅黑" panose="020B0503020204020204" pitchFamily="34" charset="-122"/>
              </a:rPr>
              <a:t>部分内容取材于此</a:t>
            </a:r>
          </a:p>
        </p:txBody>
      </p:sp>
      <p:sp>
        <p:nvSpPr>
          <p:cNvPr id="61" name="圆角矩形 32"/>
          <p:cNvSpPr/>
          <p:nvPr/>
        </p:nvSpPr>
        <p:spPr>
          <a:xfrm>
            <a:off x="10035197" y="3572563"/>
            <a:ext cx="1260000" cy="432000"/>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崔勇</a:t>
            </a:r>
          </a:p>
        </p:txBody>
      </p:sp>
      <p:sp>
        <p:nvSpPr>
          <p:cNvPr id="62" name="文本框 37"/>
          <p:cNvSpPr txBox="1"/>
          <p:nvPr/>
        </p:nvSpPr>
        <p:spPr>
          <a:xfrm>
            <a:off x="10039351" y="4075361"/>
            <a:ext cx="1260000" cy="307777"/>
          </a:xfrm>
          <a:prstGeom prst="rect">
            <a:avLst/>
          </a:prstGeom>
          <a:noFill/>
        </p:spPr>
        <p:txBody>
          <a:bodyPr wrap="square" rtlCol="0">
            <a:spAutoFit/>
          </a:bodyPr>
          <a:lstStyle>
            <a:defPPr>
              <a:defRPr lang="zh-CN"/>
            </a:defPPr>
            <a:lvl1pPr algn="ctr">
              <a:spcAft>
                <a:spcPts val="300"/>
              </a:spcAft>
              <a:defRPr sz="1400">
                <a:solidFill>
                  <a:schemeClr val="tx1">
                    <a:lumMod val="95000"/>
                    <a:lumOff val="5000"/>
                  </a:schemeClr>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清华大学</a:t>
            </a:r>
          </a:p>
        </p:txBody>
      </p:sp>
      <p:pic>
        <p:nvPicPr>
          <p:cNvPr id="63" name="图片 62"/>
          <p:cNvPicPr>
            <a:picLocks noChangeAspect="1"/>
          </p:cNvPicPr>
          <p:nvPr/>
        </p:nvPicPr>
        <p:blipFill rotWithShape="1">
          <a:blip r:embed="rId8" cstate="print"/>
          <a:srcRect l="11272" t="-2850" r="13856" b="20785"/>
          <a:stretch>
            <a:fillRect/>
          </a:stretch>
        </p:blipFill>
        <p:spPr bwMode="auto">
          <a:xfrm>
            <a:off x="10039351" y="1603553"/>
            <a:ext cx="1251692" cy="1927284"/>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数据通信基本概念</a:t>
            </a:r>
          </a:p>
        </p:txBody>
      </p:sp>
      <p:sp>
        <p:nvSpPr>
          <p:cNvPr id="3" name="内容占位符 2"/>
          <p:cNvSpPr>
            <a:spLocks noGrp="1"/>
          </p:cNvSpPr>
          <p:nvPr>
            <p:ph idx="1"/>
          </p:nvPr>
        </p:nvSpPr>
        <p:spPr>
          <a:xfrm>
            <a:off x="838200" y="1360629"/>
            <a:ext cx="10515600" cy="5292606"/>
          </a:xfrm>
        </p:spPr>
        <p:txBody>
          <a:bodyPr>
            <a:normAutofit fontScale="85000" lnSpcReduction="20000"/>
          </a:bodyPr>
          <a:lstStyle/>
          <a:p>
            <a:pPr>
              <a:lnSpc>
                <a:spcPct val="110000"/>
              </a:lnSpc>
            </a:pPr>
            <a:r>
              <a:rPr lang="zh-CN" altLang="en-US" dirty="0"/>
              <a:t>主要内容</a:t>
            </a:r>
          </a:p>
          <a:p>
            <a:pPr lvl="1">
              <a:lnSpc>
                <a:spcPct val="110000"/>
              </a:lnSpc>
            </a:pPr>
            <a:r>
              <a:rPr lang="zh-CN" altLang="en-US" dirty="0">
                <a:latin typeface="宋体" panose="02010600030101010101" pitchFamily="2" charset="-122"/>
              </a:rPr>
              <a:t>研究信号在通信信道上传输时的数学表示及其所受到的限制</a:t>
            </a:r>
          </a:p>
          <a:p>
            <a:pPr>
              <a:lnSpc>
                <a:spcPct val="110000"/>
              </a:lnSpc>
              <a:spcBef>
                <a:spcPct val="0"/>
              </a:spcBef>
            </a:pPr>
            <a:r>
              <a:rPr lang="zh-CN" altLang="en-US" dirty="0"/>
              <a:t>傅立叶分析</a:t>
            </a:r>
          </a:p>
          <a:p>
            <a:pPr lvl="1">
              <a:lnSpc>
                <a:spcPct val="110000"/>
              </a:lnSpc>
              <a:spcBef>
                <a:spcPct val="0"/>
              </a:spcBef>
            </a:pPr>
            <a:r>
              <a:rPr lang="zh-CN" altLang="en-US" dirty="0">
                <a:latin typeface="宋体" panose="02010600030101010101" pitchFamily="2" charset="-122"/>
              </a:rPr>
              <a:t>在网络通信中，</a:t>
            </a:r>
            <a:r>
              <a:rPr lang="zh-CN" altLang="en-US" dirty="0">
                <a:solidFill>
                  <a:srgbClr val="7030A0"/>
                </a:solidFill>
                <a:latin typeface="宋体" panose="02010600030101010101" pitchFamily="2" charset="-122"/>
              </a:rPr>
              <a:t>信息是以电磁信号（或简称信号）的形式</a:t>
            </a:r>
            <a:r>
              <a:rPr lang="zh-CN" altLang="en-US" dirty="0">
                <a:latin typeface="宋体" panose="02010600030101010101" pitchFamily="2" charset="-122"/>
              </a:rPr>
              <a:t>传输的</a:t>
            </a:r>
          </a:p>
          <a:p>
            <a:pPr lvl="1">
              <a:lnSpc>
                <a:spcPct val="110000"/>
              </a:lnSpc>
              <a:spcBef>
                <a:spcPct val="0"/>
              </a:spcBef>
            </a:pPr>
            <a:r>
              <a:rPr lang="zh-CN" altLang="en-US" dirty="0">
                <a:latin typeface="宋体" panose="02010600030101010101" pitchFamily="2" charset="-122"/>
              </a:rPr>
              <a:t>电磁信号是时间的函数（</a:t>
            </a:r>
            <a:r>
              <a:rPr lang="zh-CN" altLang="en-US" dirty="0">
                <a:solidFill>
                  <a:srgbClr val="7030A0"/>
                </a:solidFill>
                <a:latin typeface="宋体" panose="02010600030101010101" pitchFamily="2" charset="-122"/>
              </a:rPr>
              <a:t>时域观</a:t>
            </a:r>
            <a:r>
              <a:rPr lang="zh-CN" altLang="en-US" dirty="0">
                <a:latin typeface="宋体" panose="02010600030101010101" pitchFamily="2" charset="-122"/>
              </a:rPr>
              <a:t>）</a:t>
            </a:r>
          </a:p>
          <a:p>
            <a:pPr lvl="1">
              <a:lnSpc>
                <a:spcPct val="110000"/>
              </a:lnSpc>
              <a:spcBef>
                <a:spcPct val="0"/>
              </a:spcBef>
            </a:pPr>
            <a:r>
              <a:rPr lang="zh-CN" altLang="en-US" dirty="0">
                <a:latin typeface="宋体" panose="02010600030101010101" pitchFamily="2" charset="-122"/>
              </a:rPr>
              <a:t>也可以表示成频率的函数（</a:t>
            </a:r>
            <a:r>
              <a:rPr lang="zh-CN" altLang="en-US" dirty="0">
                <a:solidFill>
                  <a:srgbClr val="7030A0"/>
                </a:solidFill>
                <a:latin typeface="宋体" panose="02010600030101010101" pitchFamily="2" charset="-122"/>
              </a:rPr>
              <a:t>频域观</a:t>
            </a:r>
            <a:r>
              <a:rPr lang="zh-CN" altLang="en-US" dirty="0">
                <a:latin typeface="宋体" panose="02010600030101010101" pitchFamily="2" charset="-122"/>
              </a:rPr>
              <a:t>）</a:t>
            </a:r>
          </a:p>
          <a:p>
            <a:pPr lvl="1">
              <a:lnSpc>
                <a:spcPct val="110000"/>
              </a:lnSpc>
              <a:spcBef>
                <a:spcPct val="0"/>
              </a:spcBef>
            </a:pPr>
            <a:r>
              <a:rPr lang="zh-CN" altLang="en-US" dirty="0">
                <a:latin typeface="宋体" panose="02010600030101010101" pitchFamily="2" charset="-122"/>
              </a:rPr>
              <a:t>对于理解数据传输来讲，信号的频域观比时域观更重要</a:t>
            </a:r>
            <a:endParaRPr lang="en-US" altLang="zh-CN" dirty="0">
              <a:latin typeface="宋体" panose="02010600030101010101" pitchFamily="2" charset="-122"/>
            </a:endParaRPr>
          </a:p>
          <a:p>
            <a:r>
              <a:rPr lang="zh-CN" altLang="en-US" dirty="0">
                <a:latin typeface="宋体" panose="02010600030101010101" pitchFamily="2" charset="-122"/>
              </a:rPr>
              <a:t>时域观</a:t>
            </a:r>
          </a:p>
          <a:p>
            <a:pPr lvl="1"/>
            <a:r>
              <a:rPr lang="zh-CN" altLang="en-US" dirty="0">
                <a:latin typeface="宋体" panose="02010600030101010101" pitchFamily="2" charset="-122"/>
              </a:rPr>
              <a:t>从时间函数的角度来看，电磁信号分为模拟信号和数字信号</a:t>
            </a:r>
          </a:p>
          <a:p>
            <a:pPr lvl="1"/>
            <a:r>
              <a:rPr lang="zh-CN" altLang="en-US" dirty="0">
                <a:latin typeface="宋体" panose="02010600030101010101" pitchFamily="2" charset="-122"/>
              </a:rPr>
              <a:t>模拟信号的信号强度随着时间平滑变化，或者说信号中没有突变或不连续的地方。</a:t>
            </a:r>
          </a:p>
          <a:p>
            <a:pPr lvl="1"/>
            <a:r>
              <a:rPr lang="zh-CN" altLang="en-US" dirty="0">
                <a:latin typeface="宋体" panose="02010600030101010101" pitchFamily="2" charset="-122"/>
              </a:rPr>
              <a:t>数字信号的信号强度在一段时间内保持一个恒定值，然后又变成另外一个恒定值</a:t>
            </a:r>
            <a:endParaRPr lang="en-US" altLang="zh-CN" dirty="0">
              <a:latin typeface="宋体" panose="02010600030101010101" pitchFamily="2" charset="-122"/>
            </a:endParaRPr>
          </a:p>
          <a:p>
            <a:r>
              <a:rPr lang="zh-CN" altLang="en-US" dirty="0">
                <a:latin typeface="宋体" panose="02010600030101010101" pitchFamily="2" charset="-122"/>
              </a:rPr>
              <a:t>频域观</a:t>
            </a:r>
          </a:p>
          <a:p>
            <a:pPr lvl="1"/>
            <a:r>
              <a:rPr lang="zh-CN" altLang="en-US" dirty="0">
                <a:latin typeface="宋体" panose="02010600030101010101" pitchFamily="2" charset="-122"/>
              </a:rPr>
              <a:t>基本定义</a:t>
            </a:r>
          </a:p>
          <a:p>
            <a:pPr lvl="2"/>
            <a:r>
              <a:rPr lang="zh-CN" altLang="en-US" sz="2400" dirty="0">
                <a:latin typeface="宋体" panose="02010600030101010101" pitchFamily="2" charset="-122"/>
              </a:rPr>
              <a:t>当一个信号的所有频率成分是某一个频率的整数倍时，该频率被称为基本频率</a:t>
            </a:r>
          </a:p>
          <a:p>
            <a:pPr lvl="2"/>
            <a:r>
              <a:rPr lang="zh-CN" altLang="en-US" sz="2400" dirty="0">
                <a:latin typeface="宋体" panose="02010600030101010101" pitchFamily="2" charset="-122"/>
              </a:rPr>
              <a:t>信号的周期等于基本频率的周期</a:t>
            </a:r>
          </a:p>
          <a:p>
            <a:pPr lvl="1"/>
            <a:r>
              <a:rPr lang="zh-CN" altLang="en-US" dirty="0">
                <a:latin typeface="宋体" panose="02010600030101010101" pitchFamily="2" charset="-122"/>
              </a:rPr>
              <a:t>傅立叶分析</a:t>
            </a:r>
            <a:r>
              <a:rPr lang="zh-CN" altLang="en-US" dirty="0">
                <a:latin typeface="Arial" panose="020B0604020202020204" pitchFamily="34" charset="0"/>
                <a:cs typeface="Times New Roman" panose="02020603050405020304" pitchFamily="18" charset="0"/>
              </a:rPr>
              <a:t> </a:t>
            </a:r>
            <a:endParaRPr lang="zh-CN" altLang="en-US" dirty="0">
              <a:latin typeface="宋体" panose="02010600030101010101" pitchFamily="2" charset="-122"/>
            </a:endParaRPr>
          </a:p>
          <a:p>
            <a:pPr lvl="1"/>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13</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307508" y="3041194"/>
            <a:ext cx="8072019" cy="89376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a:xfrm>
            <a:off x="838200" y="1465573"/>
            <a:ext cx="10515600" cy="4586694"/>
          </a:xfrm>
        </p:spPr>
        <p:txBody>
          <a:bodyPr anchor="t"/>
          <a:lstStyle/>
          <a:p>
            <a:r>
              <a:rPr lang="zh-CN" altLang="en-US" dirty="0">
                <a:latin typeface="宋体" panose="02010600030101010101" pitchFamily="2" charset="-122"/>
              </a:rPr>
              <a:t>傅立叶分析</a:t>
            </a:r>
          </a:p>
          <a:p>
            <a:pPr lvl="1"/>
            <a:r>
              <a:rPr lang="zh-CN" altLang="en-US" dirty="0"/>
              <a:t>任何一个周期为</a:t>
            </a:r>
            <a:r>
              <a:rPr lang="en-US" altLang="zh-CN" dirty="0"/>
              <a:t>T</a:t>
            </a:r>
            <a:r>
              <a:rPr lang="zh-CN" altLang="en-US" dirty="0"/>
              <a:t>的有理周期性函数 </a:t>
            </a:r>
            <a:r>
              <a:rPr lang="en-US" altLang="zh-CN" dirty="0"/>
              <a:t>g(t) </a:t>
            </a:r>
            <a:r>
              <a:rPr lang="zh-CN" altLang="zh-CN" dirty="0"/>
              <a:t>可分解为若干项（可能无限多项）正弦和余弦函数之和</a:t>
            </a:r>
            <a:endParaRPr lang="zh-CN" altLang="en-US" dirty="0"/>
          </a:p>
          <a:p>
            <a:endParaRPr lang="zh-CN" altLang="zh-CN" dirty="0"/>
          </a:p>
          <a:p>
            <a:pPr>
              <a:spcBef>
                <a:spcPct val="0"/>
              </a:spcBef>
              <a:buNone/>
            </a:pPr>
            <a:r>
              <a:rPr lang="en-US" altLang="en-US" dirty="0"/>
              <a:t>	  </a:t>
            </a:r>
            <a:r>
              <a:rPr lang="zh-CN" altLang="en-US" dirty="0"/>
              <a:t>   </a:t>
            </a:r>
            <a:r>
              <a:rPr lang="en-US" altLang="zh-CN" dirty="0"/>
              <a:t>g(t) =    c  +  		   </a:t>
            </a:r>
            <a:r>
              <a:rPr lang="zh-CN" altLang="en-US" dirty="0"/>
              <a:t>    </a:t>
            </a:r>
            <a:r>
              <a:rPr lang="en-US" altLang="zh-CN" dirty="0"/>
              <a:t>+ </a:t>
            </a:r>
          </a:p>
          <a:p>
            <a:pPr>
              <a:spcBef>
                <a:spcPct val="0"/>
              </a:spcBef>
              <a:buNone/>
            </a:pPr>
            <a:endParaRPr lang="en-US" altLang="zh-CN" dirty="0"/>
          </a:p>
          <a:p>
            <a:pPr>
              <a:spcBef>
                <a:spcPct val="0"/>
              </a:spcBef>
              <a:buNone/>
            </a:pPr>
            <a:r>
              <a:rPr lang="en-US" altLang="zh-CN" dirty="0"/>
              <a:t>	 </a:t>
            </a:r>
            <a:r>
              <a:rPr lang="zh-CN" altLang="en-US" dirty="0"/>
              <a:t>   </a:t>
            </a:r>
            <a:r>
              <a:rPr lang="en-US" altLang="zh-CN" dirty="0"/>
              <a:t> f = 1/T     </a:t>
            </a:r>
            <a:r>
              <a:rPr lang="zh-CN" altLang="zh-CN" dirty="0"/>
              <a:t>基本频率</a:t>
            </a:r>
          </a:p>
          <a:p>
            <a:pPr>
              <a:spcBef>
                <a:spcPct val="0"/>
              </a:spcBef>
              <a:buNone/>
            </a:pPr>
            <a:r>
              <a:rPr lang="zh-CN" altLang="zh-CN" dirty="0"/>
              <a:t>	</a:t>
            </a:r>
            <a:r>
              <a:rPr lang="en-US" altLang="zh-CN" dirty="0"/>
              <a:t>   </a:t>
            </a:r>
            <a:r>
              <a:rPr lang="zh-CN" altLang="en-US" dirty="0"/>
              <a:t>  </a:t>
            </a:r>
            <a:r>
              <a:rPr lang="en-US" altLang="zh-CN" dirty="0"/>
              <a:t>a</a:t>
            </a:r>
            <a:r>
              <a:rPr lang="en-US" altLang="zh-CN" baseline="-25000" dirty="0"/>
              <a:t>n</a:t>
            </a:r>
            <a:r>
              <a:rPr lang="en-US" altLang="zh-CN" dirty="0"/>
              <a:t>, </a:t>
            </a:r>
            <a:r>
              <a:rPr lang="en-US" altLang="zh-CN" dirty="0" err="1"/>
              <a:t>b</a:t>
            </a:r>
            <a:r>
              <a:rPr lang="en-US" altLang="zh-CN" baseline="-25000" dirty="0" err="1"/>
              <a:t>n</a:t>
            </a:r>
            <a:r>
              <a:rPr lang="en-US" altLang="zh-CN" dirty="0"/>
              <a:t>	      n</a:t>
            </a:r>
            <a:r>
              <a:rPr lang="zh-CN" altLang="zh-CN" dirty="0"/>
              <a:t>次谐波项的正弦和余弦振幅值</a:t>
            </a:r>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14</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aphicFrame>
        <p:nvGraphicFramePr>
          <p:cNvPr id="6" name="Object 5"/>
          <p:cNvGraphicFramePr>
            <a:graphicFrameLocks noChangeAspect="1"/>
          </p:cNvGraphicFramePr>
          <p:nvPr/>
        </p:nvGraphicFramePr>
        <p:xfrm>
          <a:off x="4013584" y="3041194"/>
          <a:ext cx="1919288" cy="847725"/>
        </p:xfrm>
        <a:graphic>
          <a:graphicData uri="http://schemas.openxmlformats.org/presentationml/2006/ole">
            <mc:AlternateContent xmlns:mc="http://schemas.openxmlformats.org/markup-compatibility/2006">
              <mc:Choice xmlns:v="urn:schemas-microsoft-com:vml" Requires="v">
                <p:oleObj name="公式" r:id="rId3" imgW="23469600" imgH="10363200" progId="Equation.3">
                  <p:embed/>
                </p:oleObj>
              </mc:Choice>
              <mc:Fallback>
                <p:oleObj name="公式" r:id="rId3" imgW="23469600" imgH="10363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3584" y="3041194"/>
                        <a:ext cx="191928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6682080" y="2995156"/>
          <a:ext cx="2090737" cy="939800"/>
        </p:xfrm>
        <a:graphic>
          <a:graphicData uri="http://schemas.openxmlformats.org/presentationml/2006/ole">
            <mc:AlternateContent xmlns:mc="http://schemas.openxmlformats.org/markup-compatibility/2006">
              <mc:Choice xmlns:v="urn:schemas-microsoft-com:vml" Requires="v">
                <p:oleObj name="公式" r:id="rId5" imgW="39319200" imgH="17678400" progId="Equation.3">
                  <p:embed/>
                </p:oleObj>
              </mc:Choice>
              <mc:Fallback>
                <p:oleObj name="公式" r:id="rId5" imgW="39319200" imgH="176784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080" y="2995156"/>
                        <a:ext cx="209073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1551709" y="5190852"/>
            <a:ext cx="3546764" cy="6096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p:nvSpPr>
        <p:spPr>
          <a:xfrm>
            <a:off x="1551709" y="3887788"/>
            <a:ext cx="3546764" cy="6096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p:cNvSpPr/>
          <p:nvPr/>
        </p:nvSpPr>
        <p:spPr>
          <a:xfrm>
            <a:off x="1551709" y="2589895"/>
            <a:ext cx="2507673" cy="56378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p:txBody>
          <a:bodyPr>
            <a:normAutofit lnSpcReduction="10000"/>
          </a:bodyPr>
          <a:lstStyle/>
          <a:p>
            <a:pPr>
              <a:lnSpc>
                <a:spcPct val="120000"/>
              </a:lnSpc>
              <a:buClr>
                <a:schemeClr val="tx1"/>
              </a:buClr>
            </a:pPr>
            <a:r>
              <a:rPr lang="zh-CN" altLang="en-US" sz="2400" dirty="0">
                <a:latin typeface="Arial" panose="020B0604020202020204" pitchFamily="34" charset="0"/>
              </a:rPr>
              <a:t>已知 </a:t>
            </a:r>
            <a:r>
              <a:rPr lang="en-US" altLang="zh-CN" sz="2400" dirty="0">
                <a:latin typeface="Arial" panose="020B0604020202020204" pitchFamily="34" charset="0"/>
              </a:rPr>
              <a:t>g(t)</a:t>
            </a:r>
            <a:r>
              <a:rPr lang="zh-CN" altLang="en-US" sz="2400" dirty="0">
                <a:latin typeface="Arial" panose="020B0604020202020204" pitchFamily="34" charset="0"/>
              </a:rPr>
              <a:t>，求</a:t>
            </a:r>
            <a:r>
              <a:rPr lang="en-US" altLang="zh-CN" sz="2400" dirty="0">
                <a:latin typeface="Arial" panose="020B0604020202020204" pitchFamily="34" charset="0"/>
              </a:rPr>
              <a:t>c, a</a:t>
            </a:r>
            <a:r>
              <a:rPr lang="en-US" altLang="zh-CN" sz="2400" baseline="-25000" dirty="0">
                <a:latin typeface="Arial" panose="020B0604020202020204" pitchFamily="34" charset="0"/>
              </a:rPr>
              <a:t>n</a:t>
            </a:r>
            <a:r>
              <a:rPr lang="en-US" altLang="zh-CN" sz="2400" dirty="0">
                <a:latin typeface="Arial" panose="020B0604020202020204" pitchFamily="34" charset="0"/>
              </a:rPr>
              <a:t>, </a:t>
            </a:r>
            <a:r>
              <a:rPr lang="en-US" altLang="zh-CN" sz="2400" dirty="0" err="1">
                <a:latin typeface="Arial" panose="020B0604020202020204" pitchFamily="34" charset="0"/>
              </a:rPr>
              <a:t>b</a:t>
            </a:r>
            <a:r>
              <a:rPr lang="en-US" altLang="zh-CN" sz="2400" baseline="-25000" dirty="0" err="1">
                <a:latin typeface="Arial" panose="020B0604020202020204" pitchFamily="34" charset="0"/>
              </a:rPr>
              <a:t>n</a:t>
            </a:r>
            <a:endParaRPr lang="en-US" altLang="zh-CN" sz="2400" baseline="-25000" dirty="0">
              <a:latin typeface="Arial" panose="020B0604020202020204" pitchFamily="34" charset="0"/>
            </a:endParaRPr>
          </a:p>
          <a:p>
            <a:pPr lvl="1">
              <a:lnSpc>
                <a:spcPct val="120000"/>
              </a:lnSpc>
              <a:buClr>
                <a:schemeClr val="tx1"/>
              </a:buClr>
              <a:buSzTx/>
            </a:pPr>
            <a:r>
              <a:rPr lang="zh-CN" altLang="en-US" dirty="0">
                <a:latin typeface="Arial" panose="020B0604020202020204" pitchFamily="34" charset="0"/>
              </a:rPr>
              <a:t>将等式两边</a:t>
            </a:r>
            <a:r>
              <a:rPr lang="zh-CN" altLang="en-US" dirty="0">
                <a:latin typeface="Arial" panose="020B0604020202020204" pitchFamily="34" charset="0"/>
                <a:sym typeface="Symbol" panose="05050102010706020507" pitchFamily="2" charset="2"/>
              </a:rPr>
              <a:t>从０到Ｔ积分</a:t>
            </a:r>
            <a:r>
              <a:rPr lang="zh-CN" altLang="en-US" dirty="0">
                <a:latin typeface="Arial" panose="020B0604020202020204" pitchFamily="34" charset="0"/>
              </a:rPr>
              <a:t>可得 </a:t>
            </a:r>
            <a:r>
              <a:rPr lang="en-US" altLang="zh-CN" dirty="0">
                <a:latin typeface="Arial" panose="020B0604020202020204" pitchFamily="34" charset="0"/>
              </a:rPr>
              <a:t>c</a:t>
            </a:r>
          </a:p>
          <a:p>
            <a:pPr lvl="1">
              <a:lnSpc>
                <a:spcPct val="120000"/>
              </a:lnSpc>
              <a:spcBef>
                <a:spcPct val="60000"/>
              </a:spcBef>
              <a:spcAft>
                <a:spcPct val="60000"/>
              </a:spcAft>
              <a:buClr>
                <a:schemeClr val="tx1"/>
              </a:buClr>
              <a:buSzTx/>
              <a:buFontTx/>
              <a:buNone/>
            </a:pPr>
            <a:r>
              <a:rPr lang="en-US" altLang="zh-CN" dirty="0">
                <a:latin typeface="Arial" panose="020B0604020202020204" pitchFamily="34" charset="0"/>
                <a:ea typeface="宋体" panose="02010600030101010101" pitchFamily="2" charset="-122"/>
              </a:rPr>
              <a:t>		c = 	</a:t>
            </a:r>
          </a:p>
          <a:p>
            <a:pPr lvl="1">
              <a:lnSpc>
                <a:spcPct val="120000"/>
              </a:lnSpc>
              <a:buClr>
                <a:schemeClr val="tx1"/>
              </a:buClr>
            </a:pPr>
            <a:r>
              <a:rPr lang="zh-CN" altLang="en-US" dirty="0">
                <a:latin typeface="Arial" panose="020B0604020202020204" pitchFamily="34" charset="0"/>
              </a:rPr>
              <a:t>用</a:t>
            </a:r>
            <a:r>
              <a:rPr lang="en-US" altLang="zh-CN" dirty="0">
                <a:latin typeface="Arial" panose="020B0604020202020204" pitchFamily="34" charset="0"/>
              </a:rPr>
              <a:t>sin(2</a:t>
            </a:r>
            <a:r>
              <a:rPr lang="en-US" altLang="zh-CN" dirty="0">
                <a:latin typeface="Arial" panose="020B0604020202020204" pitchFamily="34" charset="0"/>
                <a:sym typeface="Symbol" panose="05050102010706020507" pitchFamily="2" charset="2"/>
              </a:rPr>
              <a:t>kft)</a:t>
            </a:r>
            <a:r>
              <a:rPr lang="zh-CN" altLang="en-US" dirty="0">
                <a:latin typeface="Arial" panose="020B0604020202020204" pitchFamily="34" charset="0"/>
                <a:sym typeface="Symbol" panose="05050102010706020507" pitchFamily="2" charset="2"/>
              </a:rPr>
              <a:t>乘等式两边，并从０到Ｔ积分，可得</a:t>
            </a:r>
            <a:r>
              <a:rPr lang="en-US" altLang="zh-CN" dirty="0">
                <a:latin typeface="Arial" panose="020B0604020202020204" pitchFamily="34" charset="0"/>
                <a:ea typeface="宋体" panose="02010600030101010101" pitchFamily="2" charset="-122"/>
                <a:sym typeface="Symbol" panose="05050102010706020507" pitchFamily="2" charset="2"/>
              </a:rPr>
              <a:t>a</a:t>
            </a:r>
            <a:r>
              <a:rPr lang="en-US" altLang="zh-CN" baseline="-25000" dirty="0">
                <a:latin typeface="Arial" panose="020B0604020202020204" pitchFamily="34" charset="0"/>
                <a:ea typeface="宋体" panose="02010600030101010101" pitchFamily="2" charset="-122"/>
                <a:sym typeface="Symbol" panose="05050102010706020507" pitchFamily="2" charset="2"/>
              </a:rPr>
              <a:t>n</a:t>
            </a:r>
          </a:p>
          <a:p>
            <a:pPr lvl="1">
              <a:lnSpc>
                <a:spcPct val="120000"/>
              </a:lnSpc>
              <a:spcBef>
                <a:spcPct val="60000"/>
              </a:spcBef>
              <a:spcAft>
                <a:spcPct val="60000"/>
              </a:spcAft>
              <a:buClr>
                <a:schemeClr val="tx1"/>
              </a:buClr>
              <a:buSzTx/>
              <a:buFontTx/>
              <a:buNone/>
            </a:pPr>
            <a:r>
              <a:rPr lang="en-US" altLang="zh-CN" baseline="-25000" dirty="0">
                <a:latin typeface="Arial" panose="020B0604020202020204" pitchFamily="34" charset="0"/>
                <a:ea typeface="宋体" panose="02010600030101010101" pitchFamily="2" charset="-122"/>
                <a:sym typeface="Symbol" panose="05050102010706020507" pitchFamily="2" charset="2"/>
              </a:rPr>
              <a:t>		 </a:t>
            </a:r>
            <a:r>
              <a:rPr lang="en-US" altLang="zh-CN" dirty="0">
                <a:latin typeface="Arial" panose="020B0604020202020204" pitchFamily="34" charset="0"/>
                <a:ea typeface="宋体" panose="02010600030101010101" pitchFamily="2" charset="-122"/>
                <a:sym typeface="Symbol" panose="05050102010706020507" pitchFamily="2" charset="2"/>
              </a:rPr>
              <a:t>a</a:t>
            </a:r>
            <a:r>
              <a:rPr lang="en-US" altLang="zh-CN" baseline="-25000" dirty="0">
                <a:latin typeface="Arial" panose="020B0604020202020204" pitchFamily="34" charset="0"/>
                <a:ea typeface="宋体" panose="02010600030101010101" pitchFamily="2" charset="-122"/>
                <a:sym typeface="Symbol" panose="05050102010706020507" pitchFamily="2" charset="2"/>
              </a:rPr>
              <a:t>n</a:t>
            </a:r>
            <a:r>
              <a:rPr lang="en-US" altLang="zh-CN" dirty="0">
                <a:latin typeface="Arial" panose="020B0604020202020204" pitchFamily="34" charset="0"/>
                <a:ea typeface="宋体" panose="02010600030101010101" pitchFamily="2" charset="-122"/>
                <a:sym typeface="Symbol" panose="05050102010706020507" pitchFamily="2" charset="2"/>
              </a:rPr>
              <a:t> = </a:t>
            </a:r>
            <a:r>
              <a:rPr lang="zh-CN" altLang="en-US" dirty="0">
                <a:latin typeface="Arial" panose="020B0604020202020204" pitchFamily="34" charset="0"/>
                <a:ea typeface="宋体" panose="02010600030101010101" pitchFamily="2" charset="-122"/>
                <a:sym typeface="Symbol" panose="05050102010706020507" pitchFamily="2" charset="2"/>
              </a:rPr>
              <a:t>    </a:t>
            </a:r>
            <a:endParaRPr lang="en-US" altLang="zh-CN" dirty="0">
              <a:latin typeface="Arial" panose="020B0604020202020204" pitchFamily="34" charset="0"/>
              <a:ea typeface="宋体" panose="02010600030101010101" pitchFamily="2" charset="-122"/>
              <a:sym typeface="Symbol" panose="05050102010706020507" pitchFamily="2" charset="2"/>
            </a:endParaRPr>
          </a:p>
          <a:p>
            <a:pPr lvl="1">
              <a:lnSpc>
                <a:spcPct val="120000"/>
              </a:lnSpc>
              <a:buClr>
                <a:schemeClr val="tx1"/>
              </a:buClr>
            </a:pPr>
            <a:r>
              <a:rPr lang="zh-CN" altLang="en-US" dirty="0">
                <a:latin typeface="Arial" panose="020B0604020202020204" pitchFamily="34" charset="0"/>
              </a:rPr>
              <a:t>用</a:t>
            </a:r>
            <a:r>
              <a:rPr lang="en-US" altLang="zh-CN" dirty="0">
                <a:latin typeface="Arial" panose="020B0604020202020204" pitchFamily="34" charset="0"/>
              </a:rPr>
              <a:t>cos(2</a:t>
            </a:r>
            <a:r>
              <a:rPr lang="en-US" altLang="zh-CN" dirty="0">
                <a:latin typeface="Arial" panose="020B0604020202020204" pitchFamily="34" charset="0"/>
                <a:sym typeface="Symbol" panose="05050102010706020507" pitchFamily="2" charset="2"/>
              </a:rPr>
              <a:t>kft)</a:t>
            </a:r>
            <a:r>
              <a:rPr lang="zh-CN" altLang="en-US" dirty="0">
                <a:latin typeface="Arial" panose="020B0604020202020204" pitchFamily="34" charset="0"/>
                <a:sym typeface="Symbol" panose="05050102010706020507" pitchFamily="2" charset="2"/>
              </a:rPr>
              <a:t>乘等式两边，并从０到Ｔ积分，可得</a:t>
            </a:r>
            <a:r>
              <a:rPr lang="en-US" altLang="zh-CN" dirty="0" err="1">
                <a:latin typeface="Arial" panose="020B0604020202020204" pitchFamily="34" charset="0"/>
                <a:sym typeface="Symbol" panose="05050102010706020507" pitchFamily="2" charset="2"/>
              </a:rPr>
              <a:t>b</a:t>
            </a:r>
            <a:r>
              <a:rPr lang="en-US" altLang="zh-CN" baseline="-25000" dirty="0" err="1">
                <a:latin typeface="Arial" panose="020B0604020202020204" pitchFamily="34" charset="0"/>
                <a:ea typeface="宋体" panose="02010600030101010101" pitchFamily="2" charset="-122"/>
                <a:sym typeface="Symbol" panose="05050102010706020507" pitchFamily="2" charset="2"/>
              </a:rPr>
              <a:t>n</a:t>
            </a:r>
            <a:endParaRPr lang="en-US" altLang="zh-CN" baseline="-25000" dirty="0">
              <a:latin typeface="Arial" panose="020B0604020202020204" pitchFamily="34" charset="0"/>
              <a:ea typeface="宋体" panose="02010600030101010101" pitchFamily="2" charset="-122"/>
              <a:sym typeface="Symbol" panose="05050102010706020507" pitchFamily="2" charset="2"/>
            </a:endParaRPr>
          </a:p>
          <a:p>
            <a:pPr lvl="1">
              <a:lnSpc>
                <a:spcPct val="120000"/>
              </a:lnSpc>
              <a:spcBef>
                <a:spcPct val="60000"/>
              </a:spcBef>
              <a:spcAft>
                <a:spcPct val="60000"/>
              </a:spcAft>
              <a:buClr>
                <a:schemeClr val="tx1"/>
              </a:buClr>
              <a:buSzTx/>
              <a:buFontTx/>
              <a:buNone/>
            </a:pPr>
            <a:r>
              <a:rPr lang="en-US" altLang="zh-CN" baseline="-25000" dirty="0">
                <a:latin typeface="Arial" panose="020B0604020202020204" pitchFamily="34" charset="0"/>
                <a:ea typeface="宋体" panose="02010600030101010101" pitchFamily="2" charset="-122"/>
                <a:sym typeface="Symbol" panose="05050102010706020507" pitchFamily="2" charset="2"/>
              </a:rPr>
              <a:t>		</a:t>
            </a:r>
            <a:r>
              <a:rPr lang="en-US" altLang="zh-CN" dirty="0" err="1">
                <a:latin typeface="Arial" panose="020B0604020202020204" pitchFamily="34" charset="0"/>
                <a:ea typeface="宋体" panose="02010600030101010101" pitchFamily="2" charset="-122"/>
                <a:sym typeface="Symbol" panose="05050102010706020507" pitchFamily="2" charset="2"/>
              </a:rPr>
              <a:t>b</a:t>
            </a:r>
            <a:r>
              <a:rPr lang="en-US" altLang="zh-CN" baseline="-25000" dirty="0" err="1">
                <a:latin typeface="Arial" panose="020B0604020202020204" pitchFamily="34" charset="0"/>
                <a:ea typeface="宋体" panose="02010600030101010101" pitchFamily="2" charset="-122"/>
                <a:sym typeface="Symbol" panose="05050102010706020507" pitchFamily="2" charset="2"/>
              </a:rPr>
              <a:t>n</a:t>
            </a:r>
            <a:r>
              <a:rPr lang="en-US" altLang="zh-CN" dirty="0">
                <a:latin typeface="Arial" panose="020B0604020202020204" pitchFamily="34" charset="0"/>
                <a:ea typeface="宋体" panose="02010600030101010101" pitchFamily="2" charset="-122"/>
                <a:sym typeface="Symbol" panose="05050102010706020507" pitchFamily="2" charset="2"/>
              </a:rPr>
              <a:t> = </a:t>
            </a:r>
            <a:endParaRPr lang="en-US" altLang="zh-CN" dirty="0">
              <a:latin typeface="Arial" panose="020B0604020202020204" pitchFamily="34" charset="0"/>
              <a:ea typeface="宋体" panose="02010600030101010101" pitchFamily="2" charset="-122"/>
            </a:endParaRP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15</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aphicFrame>
        <p:nvGraphicFramePr>
          <p:cNvPr id="6" name="Object 7"/>
          <p:cNvGraphicFramePr>
            <a:graphicFrameLocks noChangeAspect="1"/>
          </p:cNvGraphicFramePr>
          <p:nvPr/>
        </p:nvGraphicFramePr>
        <p:xfrm>
          <a:off x="2361293" y="2542495"/>
          <a:ext cx="228600" cy="611187"/>
        </p:xfrm>
        <a:graphic>
          <a:graphicData uri="http://schemas.openxmlformats.org/presentationml/2006/ole">
            <mc:AlternateContent xmlns:mc="http://schemas.openxmlformats.org/markup-compatibility/2006">
              <mc:Choice xmlns:v="urn:schemas-microsoft-com:vml" Requires="v">
                <p:oleObj name="公式" r:id="rId2" imgW="5486400" imgH="14630400" progId="Equation.3">
                  <p:embed/>
                </p:oleObj>
              </mc:Choice>
              <mc:Fallback>
                <p:oleObj name="公式" r:id="rId2" imgW="5486400" imgH="146304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293" y="2542495"/>
                        <a:ext cx="22860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8"/>
          <p:cNvGraphicFramePr>
            <a:graphicFrameLocks noChangeAspect="1"/>
          </p:cNvGraphicFramePr>
          <p:nvPr/>
        </p:nvGraphicFramePr>
        <p:xfrm>
          <a:off x="2732994" y="2589895"/>
          <a:ext cx="933450" cy="479425"/>
        </p:xfrm>
        <a:graphic>
          <a:graphicData uri="http://schemas.openxmlformats.org/presentationml/2006/ole">
            <mc:AlternateContent xmlns:mc="http://schemas.openxmlformats.org/markup-compatibility/2006">
              <mc:Choice xmlns:v="urn:schemas-microsoft-com:vml" Requires="v">
                <p:oleObj name="公式" r:id="rId4" imgW="22555200" imgH="11582400" progId="Equation.3">
                  <p:embed/>
                </p:oleObj>
              </mc:Choice>
              <mc:Fallback>
                <p:oleObj name="公式" r:id="rId4" imgW="22555200" imgH="115824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2994" y="2589895"/>
                        <a:ext cx="9334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nvGraphicFramePr>
        <p:xfrm>
          <a:off x="2471283" y="3887788"/>
          <a:ext cx="228600" cy="609600"/>
        </p:xfrm>
        <a:graphic>
          <a:graphicData uri="http://schemas.openxmlformats.org/presentationml/2006/ole">
            <mc:AlternateContent xmlns:mc="http://schemas.openxmlformats.org/markup-compatibility/2006">
              <mc:Choice xmlns:v="urn:schemas-microsoft-com:vml" Requires="v">
                <p:oleObj name="公式" r:id="rId6" imgW="5486400" imgH="14630400" progId="Equation.3">
                  <p:embed/>
                </p:oleObj>
              </mc:Choice>
              <mc:Fallback>
                <p:oleObj name="公式" r:id="rId6" imgW="5486400" imgH="146304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283" y="3887788"/>
                        <a:ext cx="22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nvGraphicFramePr>
        <p:xfrm>
          <a:off x="2776083" y="3968978"/>
          <a:ext cx="1968500" cy="482600"/>
        </p:xfrm>
        <a:graphic>
          <a:graphicData uri="http://schemas.openxmlformats.org/presentationml/2006/ole">
            <mc:AlternateContent xmlns:mc="http://schemas.openxmlformats.org/markup-compatibility/2006">
              <mc:Choice xmlns:v="urn:schemas-microsoft-com:vml" Requires="v">
                <p:oleObj name="公式" r:id="rId7" imgW="47244000" imgH="11582400" progId="Equation.3">
                  <p:embed/>
                </p:oleObj>
              </mc:Choice>
              <mc:Fallback>
                <p:oleObj name="公式" r:id="rId7" imgW="47244000" imgH="115824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6083" y="3968978"/>
                        <a:ext cx="1968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
          <p:cNvGraphicFramePr>
            <a:graphicFrameLocks noChangeAspect="1"/>
          </p:cNvGraphicFramePr>
          <p:nvPr/>
        </p:nvGraphicFramePr>
        <p:xfrm>
          <a:off x="2440667" y="5183645"/>
          <a:ext cx="228600" cy="609600"/>
        </p:xfrm>
        <a:graphic>
          <a:graphicData uri="http://schemas.openxmlformats.org/presentationml/2006/ole">
            <mc:AlternateContent xmlns:mc="http://schemas.openxmlformats.org/markup-compatibility/2006">
              <mc:Choice xmlns:v="urn:schemas-microsoft-com:vml" Requires="v">
                <p:oleObj name="公式" r:id="rId6" imgW="5486400" imgH="14630400" progId="Equation.3">
                  <p:embed/>
                </p:oleObj>
              </mc:Choice>
              <mc:Fallback>
                <p:oleObj name="公式" r:id="rId6" imgW="5486400" imgH="146304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667" y="5183645"/>
                        <a:ext cx="22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9"/>
          <p:cNvGraphicFramePr>
            <a:graphicFrameLocks noChangeAspect="1"/>
          </p:cNvGraphicFramePr>
          <p:nvPr/>
        </p:nvGraphicFramePr>
        <p:xfrm>
          <a:off x="2782888" y="5214941"/>
          <a:ext cx="2019300" cy="482600"/>
        </p:xfrm>
        <a:graphic>
          <a:graphicData uri="http://schemas.openxmlformats.org/presentationml/2006/ole">
            <mc:AlternateContent xmlns:mc="http://schemas.openxmlformats.org/markup-compatibility/2006">
              <mc:Choice xmlns:v="urn:schemas-microsoft-com:vml" Requires="v">
                <p:oleObj name="公式" r:id="rId9" imgW="48463200" imgH="11582400" progId="Equation.3">
                  <p:embed/>
                </p:oleObj>
              </mc:Choice>
              <mc:Fallback>
                <p:oleObj name="公式" r:id="rId9" imgW="48463200" imgH="115824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888" y="5214941"/>
                        <a:ext cx="2019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箭头连接符 49"/>
          <p:cNvCxnSpPr/>
          <p:nvPr/>
        </p:nvCxnSpPr>
        <p:spPr>
          <a:xfrm>
            <a:off x="969195" y="4808763"/>
            <a:ext cx="4536870" cy="19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p:txBody>
          <a:bodyPr/>
          <a:lstStyle/>
          <a:p>
            <a:r>
              <a:rPr lang="zh-CN" altLang="en-US" dirty="0"/>
              <a:t>对于二进制编码０１１０００１０，其输出电压波形为：</a:t>
            </a:r>
          </a:p>
          <a:p>
            <a:endParaRPr lang="zh-CN" altLang="en-US" dirty="0"/>
          </a:p>
          <a:p>
            <a:pPr lvl="1">
              <a:buNone/>
            </a:pPr>
            <a:endParaRPr lang="zh-CN" altLang="en-US" sz="2000" dirty="0"/>
          </a:p>
          <a:p>
            <a:pPr lvl="1">
              <a:buNone/>
            </a:pPr>
            <a:endParaRPr lang="zh-CN" altLang="en-US" sz="2000" dirty="0"/>
          </a:p>
          <a:p>
            <a:pPr lvl="1">
              <a:buNone/>
            </a:pPr>
            <a:r>
              <a:rPr lang="zh-CN" altLang="en-US" sz="1800" dirty="0"/>
              <a:t>		</a:t>
            </a:r>
            <a:r>
              <a:rPr lang="zh-CN" altLang="en-US" sz="2000" dirty="0"/>
              <a:t>			        </a:t>
            </a:r>
            <a:r>
              <a:rPr lang="zh-CN" altLang="en-US" dirty="0"/>
              <a:t>  </a:t>
            </a:r>
            <a:endParaRPr lang="en-US" altLang="zh-CN" dirty="0"/>
          </a:p>
          <a:p>
            <a:pPr lvl="1">
              <a:buNone/>
            </a:pPr>
            <a:r>
              <a:rPr lang="zh-CN" altLang="en-US" dirty="0"/>
              <a:t>                                           </a:t>
            </a:r>
            <a:endParaRPr lang="en-US" altLang="zh-CN" dirty="0"/>
          </a:p>
          <a:p>
            <a:pPr lvl="1">
              <a:buNone/>
            </a:pPr>
            <a:r>
              <a:rPr lang="zh-CN" altLang="en-US" sz="2000" dirty="0"/>
              <a:t>                                                         </a:t>
            </a:r>
            <a:r>
              <a:rPr lang="zh-CN" altLang="en-US" sz="2200" dirty="0"/>
              <a:t> </a:t>
            </a:r>
            <a:r>
              <a:rPr lang="en-US" altLang="zh-CN" sz="2200" dirty="0"/>
              <a:t>g(t) = </a:t>
            </a:r>
            <a:endParaRPr lang="zh-CN" altLang="en-US" sz="2200" dirty="0"/>
          </a:p>
          <a:p>
            <a:pPr lvl="1">
              <a:buNone/>
            </a:pPr>
            <a:r>
              <a:rPr lang="zh-CN" altLang="en-US" dirty="0"/>
              <a:t>　　　　　　　　　　　　　</a:t>
            </a:r>
            <a:endParaRPr lang="en-US" altLang="zh-CN" dirty="0"/>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16</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aphicFrame>
        <p:nvGraphicFramePr>
          <p:cNvPr id="7" name="Object 2"/>
          <p:cNvGraphicFramePr>
            <a:graphicFrameLocks noChangeAspect="1"/>
          </p:cNvGraphicFramePr>
          <p:nvPr/>
        </p:nvGraphicFramePr>
        <p:xfrm>
          <a:off x="6586665" y="2488326"/>
          <a:ext cx="580757" cy="3691324"/>
        </p:xfrm>
        <a:graphic>
          <a:graphicData uri="http://schemas.openxmlformats.org/presentationml/2006/ole">
            <mc:AlternateContent xmlns:mc="http://schemas.openxmlformats.org/markup-compatibility/2006">
              <mc:Choice xmlns:v="urn:schemas-microsoft-com:vml" Requires="v">
                <p:oleObj name="公式" r:id="rId3" imgW="7010400" imgH="69494400" progId="Equation.3">
                  <p:embed/>
                </p:oleObj>
              </mc:Choice>
              <mc:Fallback>
                <p:oleObj name="公式" r:id="rId3" imgW="7010400" imgH="694944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665" y="2488326"/>
                        <a:ext cx="580757" cy="3691324"/>
                      </a:xfrm>
                      <a:prstGeom prst="rect">
                        <a:avLst/>
                      </a:prstGeom>
                      <a:noFill/>
                      <a:ln>
                        <a:noFill/>
                      </a:ln>
                    </p:spPr>
                  </p:pic>
                </p:oleObj>
              </mc:Fallback>
            </mc:AlternateContent>
          </a:graphicData>
        </a:graphic>
      </p:graphicFrame>
      <p:graphicFrame>
        <p:nvGraphicFramePr>
          <p:cNvPr id="8" name="Object 1"/>
          <p:cNvGraphicFramePr>
            <a:graphicFrameLocks noChangeAspect="1"/>
          </p:cNvGraphicFramePr>
          <p:nvPr/>
        </p:nvGraphicFramePr>
        <p:xfrm>
          <a:off x="7251457" y="2320687"/>
          <a:ext cx="1636735" cy="3866947"/>
        </p:xfrm>
        <a:graphic>
          <a:graphicData uri="http://schemas.openxmlformats.org/presentationml/2006/ole">
            <mc:AlternateContent xmlns:mc="http://schemas.openxmlformats.org/markup-compatibility/2006">
              <mc:Choice xmlns:v="urn:schemas-microsoft-com:vml" Requires="v">
                <p:oleObj name="公式" r:id="rId5" imgW="30175200" imgH="77419200" progId="Equation.3">
                  <p:embed/>
                </p:oleObj>
              </mc:Choice>
              <mc:Fallback>
                <p:oleObj name="公式" r:id="rId5" imgW="30175200" imgH="774192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1457" y="2320687"/>
                        <a:ext cx="1636735" cy="3866947"/>
                      </a:xfrm>
                      <a:prstGeom prst="rect">
                        <a:avLst/>
                      </a:prstGeom>
                      <a:noFill/>
                      <a:ln>
                        <a:noFill/>
                      </a:ln>
                    </p:spPr>
                  </p:pic>
                </p:oleObj>
              </mc:Fallback>
            </mc:AlternateContent>
          </a:graphicData>
        </a:graphic>
      </p:graphicFrame>
      <p:grpSp>
        <p:nvGrpSpPr>
          <p:cNvPr id="37" name="组合 36"/>
          <p:cNvGrpSpPr/>
          <p:nvPr/>
        </p:nvGrpSpPr>
        <p:grpSpPr>
          <a:xfrm>
            <a:off x="838200" y="3719630"/>
            <a:ext cx="4361038" cy="1108797"/>
            <a:chOff x="1307508" y="3424294"/>
            <a:chExt cx="3976761" cy="914400"/>
          </a:xfrm>
        </p:grpSpPr>
        <p:cxnSp>
          <p:nvCxnSpPr>
            <p:cNvPr id="10" name="直接连接符 9"/>
            <p:cNvCxnSpPr/>
            <p:nvPr/>
          </p:nvCxnSpPr>
          <p:spPr>
            <a:xfrm>
              <a:off x="1307508" y="4333988"/>
              <a:ext cx="39767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443789"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65696"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89208"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701490" y="3433706"/>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094521" y="3433706"/>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453865"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875772"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299284"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711566"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104597"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873975" y="3433706"/>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01490" y="3424294"/>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886534" y="3433706"/>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299284" y="3429000"/>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865696" y="3451123"/>
              <a:ext cx="8151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443789" y="4338694"/>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2701490" y="4329282"/>
              <a:ext cx="1174282" cy="47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886534" y="3451123"/>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4281380" y="4333988"/>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1076043" y="3244334"/>
            <a:ext cx="294968" cy="369332"/>
          </a:xfrm>
          <a:prstGeom prst="rect">
            <a:avLst/>
          </a:prstGeom>
          <a:noFill/>
        </p:spPr>
        <p:txBody>
          <a:bodyPr wrap="square" rtlCol="0">
            <a:spAutoFit/>
          </a:bodyPr>
          <a:lstStyle/>
          <a:p>
            <a:r>
              <a:rPr lang="en-US" altLang="zh-CN" dirty="0"/>
              <a:t>0</a:t>
            </a:r>
            <a:endParaRPr lang="zh-CN" altLang="en-US" dirty="0"/>
          </a:p>
        </p:txBody>
      </p:sp>
      <p:sp>
        <p:nvSpPr>
          <p:cNvPr id="40" name="文本框 39"/>
          <p:cNvSpPr txBox="1"/>
          <p:nvPr/>
        </p:nvSpPr>
        <p:spPr>
          <a:xfrm>
            <a:off x="1514027" y="3255725"/>
            <a:ext cx="294968" cy="369332"/>
          </a:xfrm>
          <a:prstGeom prst="rect">
            <a:avLst/>
          </a:prstGeom>
          <a:noFill/>
        </p:spPr>
        <p:txBody>
          <a:bodyPr wrap="square" rtlCol="0">
            <a:spAutoFit/>
          </a:bodyPr>
          <a:lstStyle/>
          <a:p>
            <a:r>
              <a:rPr lang="en-US" altLang="zh-CN" dirty="0"/>
              <a:t>1</a:t>
            </a:r>
            <a:endParaRPr lang="zh-CN" altLang="en-US" dirty="0"/>
          </a:p>
        </p:txBody>
      </p:sp>
      <p:sp>
        <p:nvSpPr>
          <p:cNvPr id="41" name="文本框 40"/>
          <p:cNvSpPr txBox="1"/>
          <p:nvPr/>
        </p:nvSpPr>
        <p:spPr>
          <a:xfrm>
            <a:off x="3749861" y="3252056"/>
            <a:ext cx="294968" cy="369332"/>
          </a:xfrm>
          <a:prstGeom prst="rect">
            <a:avLst/>
          </a:prstGeom>
          <a:noFill/>
        </p:spPr>
        <p:txBody>
          <a:bodyPr wrap="square" rtlCol="0">
            <a:spAutoFit/>
          </a:bodyPr>
          <a:lstStyle/>
          <a:p>
            <a:r>
              <a:rPr lang="en-US" altLang="zh-CN" dirty="0"/>
              <a:t>1</a:t>
            </a:r>
            <a:endParaRPr lang="zh-CN" altLang="en-US" dirty="0"/>
          </a:p>
        </p:txBody>
      </p:sp>
      <p:sp>
        <p:nvSpPr>
          <p:cNvPr id="42" name="文本框 41"/>
          <p:cNvSpPr txBox="1"/>
          <p:nvPr/>
        </p:nvSpPr>
        <p:spPr>
          <a:xfrm>
            <a:off x="1981826" y="3255725"/>
            <a:ext cx="294968" cy="369332"/>
          </a:xfrm>
          <a:prstGeom prst="rect">
            <a:avLst/>
          </a:prstGeom>
          <a:noFill/>
        </p:spPr>
        <p:txBody>
          <a:bodyPr wrap="square" rtlCol="0">
            <a:spAutoFit/>
          </a:bodyPr>
          <a:lstStyle/>
          <a:p>
            <a:r>
              <a:rPr lang="en-US" altLang="zh-CN" dirty="0"/>
              <a:t>1</a:t>
            </a:r>
            <a:endParaRPr lang="zh-CN" altLang="en-US" dirty="0"/>
          </a:p>
        </p:txBody>
      </p:sp>
      <p:sp>
        <p:nvSpPr>
          <p:cNvPr id="43" name="文本框 42"/>
          <p:cNvSpPr txBox="1"/>
          <p:nvPr/>
        </p:nvSpPr>
        <p:spPr>
          <a:xfrm>
            <a:off x="2825657" y="3256384"/>
            <a:ext cx="294968" cy="369332"/>
          </a:xfrm>
          <a:prstGeom prst="rect">
            <a:avLst/>
          </a:prstGeom>
          <a:noFill/>
        </p:spPr>
        <p:txBody>
          <a:bodyPr wrap="square" rtlCol="0">
            <a:spAutoFit/>
          </a:bodyPr>
          <a:lstStyle/>
          <a:p>
            <a:r>
              <a:rPr lang="en-US" altLang="zh-CN" dirty="0"/>
              <a:t>0</a:t>
            </a:r>
            <a:endParaRPr lang="zh-CN" altLang="en-US" dirty="0"/>
          </a:p>
        </p:txBody>
      </p:sp>
      <p:sp>
        <p:nvSpPr>
          <p:cNvPr id="44" name="文本框 43"/>
          <p:cNvSpPr txBox="1"/>
          <p:nvPr/>
        </p:nvSpPr>
        <p:spPr>
          <a:xfrm>
            <a:off x="2435143" y="3253929"/>
            <a:ext cx="294968" cy="369332"/>
          </a:xfrm>
          <a:prstGeom prst="rect">
            <a:avLst/>
          </a:prstGeom>
          <a:noFill/>
        </p:spPr>
        <p:txBody>
          <a:bodyPr wrap="square" rtlCol="0">
            <a:spAutoFit/>
          </a:bodyPr>
          <a:lstStyle/>
          <a:p>
            <a:r>
              <a:rPr lang="en-US" altLang="zh-CN" dirty="0"/>
              <a:t>0</a:t>
            </a:r>
            <a:endParaRPr lang="zh-CN" altLang="en-US" dirty="0"/>
          </a:p>
        </p:txBody>
      </p:sp>
      <p:sp>
        <p:nvSpPr>
          <p:cNvPr id="45" name="文本框 44"/>
          <p:cNvSpPr txBox="1"/>
          <p:nvPr/>
        </p:nvSpPr>
        <p:spPr>
          <a:xfrm>
            <a:off x="3313969" y="3245183"/>
            <a:ext cx="236563" cy="369332"/>
          </a:xfrm>
          <a:prstGeom prst="rect">
            <a:avLst/>
          </a:prstGeom>
          <a:noFill/>
        </p:spPr>
        <p:txBody>
          <a:bodyPr wrap="square" rtlCol="0">
            <a:spAutoFit/>
          </a:bodyPr>
          <a:lstStyle/>
          <a:p>
            <a:r>
              <a:rPr lang="en-US" altLang="zh-CN" dirty="0"/>
              <a:t>0</a:t>
            </a:r>
            <a:endParaRPr lang="zh-CN" altLang="en-US" dirty="0"/>
          </a:p>
        </p:txBody>
      </p:sp>
      <p:sp>
        <p:nvSpPr>
          <p:cNvPr id="46" name="文本框 45"/>
          <p:cNvSpPr txBox="1"/>
          <p:nvPr/>
        </p:nvSpPr>
        <p:spPr>
          <a:xfrm>
            <a:off x="4221423" y="3252056"/>
            <a:ext cx="236563" cy="369332"/>
          </a:xfrm>
          <a:prstGeom prst="rect">
            <a:avLst/>
          </a:prstGeom>
          <a:noFill/>
        </p:spPr>
        <p:txBody>
          <a:bodyPr wrap="square" rtlCol="0">
            <a:spAutoFit/>
          </a:bodyPr>
          <a:lstStyle/>
          <a:p>
            <a:r>
              <a:rPr lang="en-US" altLang="zh-CN" dirty="0"/>
              <a:t>0</a:t>
            </a:r>
            <a:endParaRPr lang="zh-CN" altLang="en-US" dirty="0"/>
          </a:p>
        </p:txBody>
      </p:sp>
      <p:sp>
        <p:nvSpPr>
          <p:cNvPr id="47" name="文本框 46"/>
          <p:cNvSpPr txBox="1"/>
          <p:nvPr/>
        </p:nvSpPr>
        <p:spPr>
          <a:xfrm>
            <a:off x="522885" y="4632348"/>
            <a:ext cx="236563" cy="369332"/>
          </a:xfrm>
          <a:prstGeom prst="rect">
            <a:avLst/>
          </a:prstGeom>
          <a:noFill/>
        </p:spPr>
        <p:txBody>
          <a:bodyPr wrap="square" rtlCol="0">
            <a:spAutoFit/>
          </a:bodyPr>
          <a:lstStyle/>
          <a:p>
            <a:r>
              <a:rPr lang="en-US" altLang="zh-CN" dirty="0"/>
              <a:t>0</a:t>
            </a:r>
            <a:endParaRPr lang="zh-CN" altLang="en-US" dirty="0"/>
          </a:p>
        </p:txBody>
      </p:sp>
      <p:sp>
        <p:nvSpPr>
          <p:cNvPr id="48" name="文本框 47"/>
          <p:cNvSpPr txBox="1"/>
          <p:nvPr/>
        </p:nvSpPr>
        <p:spPr>
          <a:xfrm>
            <a:off x="454928" y="3592791"/>
            <a:ext cx="294968" cy="369332"/>
          </a:xfrm>
          <a:prstGeom prst="rect">
            <a:avLst/>
          </a:prstGeom>
          <a:noFill/>
        </p:spPr>
        <p:txBody>
          <a:bodyPr wrap="square" rtlCol="0">
            <a:spAutoFit/>
          </a:bodyPr>
          <a:lstStyle/>
          <a:p>
            <a:r>
              <a:rPr lang="en-US" altLang="zh-CN" dirty="0"/>
              <a:t>1</a:t>
            </a:r>
            <a:endParaRPr lang="zh-CN" altLang="en-US" dirty="0"/>
          </a:p>
        </p:txBody>
      </p:sp>
      <p:sp>
        <p:nvSpPr>
          <p:cNvPr id="51" name="文本框 50"/>
          <p:cNvSpPr txBox="1"/>
          <p:nvPr/>
        </p:nvSpPr>
        <p:spPr>
          <a:xfrm>
            <a:off x="4797486" y="4848637"/>
            <a:ext cx="646331" cy="369332"/>
          </a:xfrm>
          <a:prstGeom prst="rect">
            <a:avLst/>
          </a:prstGeom>
          <a:noFill/>
        </p:spPr>
        <p:txBody>
          <a:bodyPr wrap="none" rtlCol="0">
            <a:spAutoFit/>
          </a:bodyPr>
          <a:lstStyle/>
          <a:p>
            <a:r>
              <a:rPr lang="zh-CN" altLang="en-US" dirty="0"/>
              <a:t>时间</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537855" y="4509730"/>
            <a:ext cx="10293927" cy="65116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p:cNvSpPr/>
          <p:nvPr/>
        </p:nvSpPr>
        <p:spPr>
          <a:xfrm>
            <a:off x="1537855" y="3563927"/>
            <a:ext cx="10293927" cy="65116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p:cNvSpPr/>
          <p:nvPr/>
        </p:nvSpPr>
        <p:spPr>
          <a:xfrm>
            <a:off x="1537855" y="2632364"/>
            <a:ext cx="10293927" cy="65116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a:xfrm>
            <a:off x="838199" y="1510758"/>
            <a:ext cx="10813473" cy="4586694"/>
          </a:xfrm>
        </p:spPr>
        <p:txBody>
          <a:bodyPr>
            <a:normAutofit/>
          </a:bodyPr>
          <a:lstStyle/>
          <a:p>
            <a:pPr>
              <a:lnSpc>
                <a:spcPct val="200000"/>
              </a:lnSpc>
            </a:pPr>
            <a:r>
              <a:rPr lang="zh-CN" altLang="en-US" dirty="0"/>
              <a:t>其傅立叶分析的系数为</a:t>
            </a:r>
          </a:p>
          <a:p>
            <a:pPr lvl="1">
              <a:lnSpc>
                <a:spcPct val="200000"/>
              </a:lnSpc>
            </a:pPr>
            <a:r>
              <a:rPr lang="en-US" altLang="zh-CN" sz="2800" dirty="0"/>
              <a:t>a</a:t>
            </a:r>
            <a:r>
              <a:rPr lang="en-US" altLang="zh-CN" sz="2800" baseline="-25000" dirty="0"/>
              <a:t>n</a:t>
            </a:r>
            <a:r>
              <a:rPr lang="en-US" altLang="zh-CN" sz="2800" dirty="0"/>
              <a:t> = </a:t>
            </a:r>
            <a:r>
              <a:rPr lang="zh-CN" altLang="en-US" sz="2800" dirty="0"/>
              <a:t>　 </a:t>
            </a:r>
            <a:r>
              <a:rPr lang="en-US" altLang="zh-CN" sz="2800" dirty="0"/>
              <a:t>[cos(</a:t>
            </a:r>
            <a:r>
              <a:rPr lang="en-US" altLang="zh-CN" sz="2800" dirty="0">
                <a:sym typeface="Symbol" panose="05050102010706020507" pitchFamily="2" charset="2"/>
              </a:rPr>
              <a:t>n/4) - cos(3 n/4) + cos(6 n/4) - cos(7 n/4)]</a:t>
            </a:r>
          </a:p>
          <a:p>
            <a:pPr lvl="1">
              <a:lnSpc>
                <a:spcPct val="200000"/>
              </a:lnSpc>
            </a:pPr>
            <a:r>
              <a:rPr lang="en-US" altLang="zh-CN" sz="2800" dirty="0" err="1">
                <a:sym typeface="Symbol" panose="05050102010706020507" pitchFamily="2" charset="2"/>
              </a:rPr>
              <a:t>b</a:t>
            </a:r>
            <a:r>
              <a:rPr lang="en-US" altLang="zh-CN" sz="2800" baseline="-25000" dirty="0" err="1"/>
              <a:t>n</a:t>
            </a:r>
            <a:r>
              <a:rPr lang="en-US" altLang="zh-CN" sz="2800" dirty="0">
                <a:sym typeface="Symbol" panose="05050102010706020507" pitchFamily="2" charset="2"/>
              </a:rPr>
              <a:t>=</a:t>
            </a:r>
            <a:r>
              <a:rPr lang="en-US" altLang="zh-CN" sz="2800" dirty="0"/>
              <a:t>	 [sin(3</a:t>
            </a:r>
            <a:r>
              <a:rPr lang="en-US" altLang="zh-CN" sz="2800" dirty="0">
                <a:sym typeface="Symbol" panose="05050102010706020507" pitchFamily="2" charset="2"/>
              </a:rPr>
              <a:t>n/4) - sin</a:t>
            </a:r>
            <a:r>
              <a:rPr lang="zh-CN" altLang="en-US" sz="2800" dirty="0">
                <a:sym typeface="Symbol" panose="05050102010706020507" pitchFamily="2" charset="2"/>
              </a:rPr>
              <a:t>（</a:t>
            </a:r>
            <a:r>
              <a:rPr lang="en-US" altLang="zh-CN" sz="2800" dirty="0">
                <a:sym typeface="Symbol" panose="05050102010706020507" pitchFamily="2" charset="2"/>
              </a:rPr>
              <a:t>n/4) + sin(7 n/4) - sin(6 n/4)]</a:t>
            </a:r>
          </a:p>
          <a:p>
            <a:pPr lvl="1">
              <a:lnSpc>
                <a:spcPct val="200000"/>
              </a:lnSpc>
            </a:pPr>
            <a:r>
              <a:rPr lang="en-US" altLang="zh-CN" sz="2800" dirty="0">
                <a:sym typeface="Symbol" panose="05050102010706020507" pitchFamily="2" charset="2"/>
              </a:rPr>
              <a:t>c = 3/8</a:t>
            </a:r>
            <a:endParaRPr lang="en-US" altLang="zh-CN" sz="2800" dirty="0"/>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17</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a:xfrm>
            <a:off x="804340" y="1506934"/>
            <a:ext cx="4217603" cy="4586694"/>
          </a:xfrm>
        </p:spPr>
        <p:txBody>
          <a:bodyPr>
            <a:normAutofit/>
          </a:bodyPr>
          <a:lstStyle/>
          <a:p>
            <a:pPr>
              <a:lnSpc>
                <a:spcPct val="150000"/>
              </a:lnSpc>
            </a:pPr>
            <a:r>
              <a:rPr lang="zh-CN" altLang="en-US" sz="2400" dirty="0">
                <a:latin typeface="宋体" panose="02010600030101010101" pitchFamily="2" charset="-122"/>
              </a:rPr>
              <a:t>根据傅立叶分析，任何电磁信号可以由若干具有不同振幅、频率和相位的周期模拟信号（正弦波）组成</a:t>
            </a:r>
          </a:p>
          <a:p>
            <a:pPr>
              <a:lnSpc>
                <a:spcPct val="150000"/>
              </a:lnSpc>
            </a:pPr>
            <a:r>
              <a:rPr lang="zh-CN" altLang="en-US" sz="2400" dirty="0">
                <a:latin typeface="宋体" panose="02010600030101010101" pitchFamily="2" charset="-122"/>
              </a:rPr>
              <a:t>反过来，只要有足够的具有适当振幅、频率和相位的正弦波，就可以构造任何一个信号</a:t>
            </a:r>
            <a:endParaRPr lang="zh-CN" altLang="en-US" sz="2400" dirty="0">
              <a:latin typeface="Times New Roman" panose="02020603050405020304" pitchFamily="18" charset="0"/>
              <a:cs typeface="Times New Roman" panose="02020603050405020304" pitchFamily="18" charset="0"/>
            </a:endParaRPr>
          </a:p>
          <a:p>
            <a:endParaRPr kumimoji="1"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18</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895993" y="2188575"/>
            <a:ext cx="7305368" cy="3514046"/>
            <a:chOff x="107315" y="24130"/>
            <a:chExt cx="12389485" cy="6890385"/>
          </a:xfrm>
        </p:grpSpPr>
        <p:cxnSp>
          <p:nvCxnSpPr>
            <p:cNvPr id="8" name="直接连接符 7"/>
            <p:cNvCxnSpPr/>
            <p:nvPr/>
          </p:nvCxnSpPr>
          <p:spPr>
            <a:xfrm flipH="1">
              <a:off x="40957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1760" y="1511934"/>
              <a:ext cx="241300" cy="368300"/>
            </a:xfrm>
            <a:prstGeom prst="rect">
              <a:avLst/>
            </a:prstGeom>
            <a:noFill/>
            <a:ln w="28575">
              <a:noFill/>
            </a:ln>
          </p:spPr>
          <p:txBody>
            <a:bodyPr wrap="square" rtlCol="0">
              <a:spAutoFit/>
            </a:bodyPr>
            <a:lstStyle/>
            <a:p>
              <a:r>
                <a:rPr lang="en-US" altLang="zh-CN" sz="600" b="1"/>
                <a:t>1</a:t>
              </a:r>
            </a:p>
          </p:txBody>
        </p:sp>
        <p:sp>
          <p:nvSpPr>
            <p:cNvPr id="10" name="文本框 9"/>
            <p:cNvSpPr txBox="1"/>
            <p:nvPr/>
          </p:nvSpPr>
          <p:spPr>
            <a:xfrm>
              <a:off x="111760" y="2169160"/>
              <a:ext cx="241300" cy="368300"/>
            </a:xfrm>
            <a:prstGeom prst="rect">
              <a:avLst/>
            </a:prstGeom>
            <a:noFill/>
            <a:ln w="28575">
              <a:noFill/>
            </a:ln>
          </p:spPr>
          <p:txBody>
            <a:bodyPr wrap="square" rtlCol="0">
              <a:spAutoFit/>
            </a:bodyPr>
            <a:lstStyle/>
            <a:p>
              <a:r>
                <a:rPr lang="en-US" altLang="zh-CN" sz="600" b="1"/>
                <a:t>0</a:t>
              </a:r>
            </a:p>
          </p:txBody>
        </p:sp>
        <p:cxnSp>
          <p:nvCxnSpPr>
            <p:cNvPr id="11" name="直接连接符 10"/>
            <p:cNvCxnSpPr/>
            <p:nvPr/>
          </p:nvCxnSpPr>
          <p:spPr>
            <a:xfrm>
              <a:off x="40957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2966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12268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2268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84277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83324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83324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55333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54635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54635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26644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26199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6199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8208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97510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7510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9519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68566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68566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40575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39877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39877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11886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73"/>
            <p:cNvSpPr/>
            <p:nvPr/>
          </p:nvSpPr>
          <p:spPr>
            <a:xfrm>
              <a:off x="395605" y="1980565"/>
              <a:ext cx="5721985" cy="309880"/>
            </a:xfrm>
            <a:custGeom>
              <a:avLst/>
              <a:gdLst>
                <a:gd name="connisteX0" fmla="*/ 0 w 5721985"/>
                <a:gd name="connsiteY0" fmla="*/ 249555 h 310056"/>
                <a:gd name="connisteX1" fmla="*/ 739775 w 5721985"/>
                <a:gd name="connsiteY1" fmla="*/ 59055 h 310056"/>
                <a:gd name="connisteX2" fmla="*/ 1443355 w 5721985"/>
                <a:gd name="connsiteY2" fmla="*/ 0 h 310056"/>
                <a:gd name="connisteX3" fmla="*/ 2139315 w 5721985"/>
                <a:gd name="connsiteY3" fmla="*/ 59055 h 310056"/>
                <a:gd name="connisteX4" fmla="*/ 2857500 w 5721985"/>
                <a:gd name="connsiteY4" fmla="*/ 183515 h 310056"/>
                <a:gd name="connisteX5" fmla="*/ 3589655 w 5721985"/>
                <a:gd name="connsiteY5" fmla="*/ 271145 h 310056"/>
                <a:gd name="connisteX6" fmla="*/ 4271645 w 5721985"/>
                <a:gd name="connsiteY6" fmla="*/ 307975 h 310056"/>
                <a:gd name="connisteX7" fmla="*/ 4996815 w 5721985"/>
                <a:gd name="connsiteY7" fmla="*/ 227330 h 310056"/>
                <a:gd name="connisteX8" fmla="*/ 5721985 w 5721985"/>
                <a:gd name="connsiteY8" fmla="*/ 102870 h 31005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721985" h="310057">
                  <a:moveTo>
                    <a:pt x="0" y="249555"/>
                  </a:moveTo>
                  <a:cubicBezTo>
                    <a:pt x="133985" y="212725"/>
                    <a:pt x="450850" y="109220"/>
                    <a:pt x="739775" y="59055"/>
                  </a:cubicBezTo>
                  <a:cubicBezTo>
                    <a:pt x="1028700" y="8890"/>
                    <a:pt x="1163320" y="0"/>
                    <a:pt x="1443355" y="0"/>
                  </a:cubicBezTo>
                  <a:cubicBezTo>
                    <a:pt x="1723390" y="0"/>
                    <a:pt x="1856740" y="22225"/>
                    <a:pt x="2139315" y="59055"/>
                  </a:cubicBezTo>
                  <a:cubicBezTo>
                    <a:pt x="2421890" y="95885"/>
                    <a:pt x="2567305" y="140970"/>
                    <a:pt x="2857500" y="183515"/>
                  </a:cubicBezTo>
                  <a:cubicBezTo>
                    <a:pt x="3147695" y="226060"/>
                    <a:pt x="3307080" y="246380"/>
                    <a:pt x="3589655" y="271145"/>
                  </a:cubicBezTo>
                  <a:cubicBezTo>
                    <a:pt x="3872230" y="295910"/>
                    <a:pt x="3990340" y="316865"/>
                    <a:pt x="4271645" y="307975"/>
                  </a:cubicBezTo>
                  <a:cubicBezTo>
                    <a:pt x="4552950" y="299085"/>
                    <a:pt x="4706620" y="268605"/>
                    <a:pt x="4996815" y="227330"/>
                  </a:cubicBezTo>
                  <a:cubicBezTo>
                    <a:pt x="5287010" y="186055"/>
                    <a:pt x="5591175" y="126365"/>
                    <a:pt x="5721985" y="102870"/>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35" name="直接连接符 34"/>
            <p:cNvCxnSpPr/>
            <p:nvPr/>
          </p:nvCxnSpPr>
          <p:spPr>
            <a:xfrm flipH="1">
              <a:off x="40957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11760" y="212726"/>
              <a:ext cx="241300" cy="368300"/>
            </a:xfrm>
            <a:prstGeom prst="rect">
              <a:avLst/>
            </a:prstGeom>
            <a:noFill/>
            <a:ln w="28575">
              <a:noFill/>
            </a:ln>
          </p:spPr>
          <p:txBody>
            <a:bodyPr wrap="square" rtlCol="0">
              <a:spAutoFit/>
            </a:bodyPr>
            <a:lstStyle/>
            <a:p>
              <a:r>
                <a:rPr lang="en-US" altLang="zh-CN" sz="600" b="1"/>
                <a:t>1</a:t>
              </a:r>
            </a:p>
          </p:txBody>
        </p:sp>
        <p:sp>
          <p:nvSpPr>
            <p:cNvPr id="37" name="文本框 36"/>
            <p:cNvSpPr txBox="1"/>
            <p:nvPr/>
          </p:nvSpPr>
          <p:spPr>
            <a:xfrm>
              <a:off x="111760" y="925830"/>
              <a:ext cx="241300" cy="368300"/>
            </a:xfrm>
            <a:prstGeom prst="rect">
              <a:avLst/>
            </a:prstGeom>
            <a:noFill/>
            <a:ln w="28575">
              <a:noFill/>
            </a:ln>
          </p:spPr>
          <p:txBody>
            <a:bodyPr wrap="square" rtlCol="0">
              <a:spAutoFit/>
            </a:bodyPr>
            <a:lstStyle/>
            <a:p>
              <a:r>
                <a:rPr lang="en-US" altLang="zh-CN" sz="600" b="1"/>
                <a:t>0</a:t>
              </a:r>
            </a:p>
          </p:txBody>
        </p:sp>
        <p:cxnSp>
          <p:nvCxnSpPr>
            <p:cNvPr id="38" name="直接连接符 37"/>
            <p:cNvCxnSpPr/>
            <p:nvPr/>
          </p:nvCxnSpPr>
          <p:spPr>
            <a:xfrm>
              <a:off x="40957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2966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12268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12268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83324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55333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4635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54635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26644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326199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26199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8208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97510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7510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519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68566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68566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40575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539877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39877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11886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132205"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184277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469519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5917564" y="1082040"/>
              <a:ext cx="241300" cy="368300"/>
            </a:xfrm>
            <a:prstGeom prst="rect">
              <a:avLst/>
            </a:prstGeom>
            <a:noFill/>
            <a:ln w="28575">
              <a:noFill/>
            </a:ln>
          </p:spPr>
          <p:txBody>
            <a:bodyPr wrap="square" rtlCol="0">
              <a:spAutoFit/>
            </a:bodyPr>
            <a:lstStyle/>
            <a:p>
              <a:r>
                <a:rPr lang="en-US" altLang="zh-CN" sz="600" b="1"/>
                <a:t>T</a:t>
              </a:r>
            </a:p>
          </p:txBody>
        </p:sp>
        <p:sp>
          <p:nvSpPr>
            <p:cNvPr id="63" name="文本框 62"/>
            <p:cNvSpPr txBox="1"/>
            <p:nvPr/>
          </p:nvSpPr>
          <p:spPr>
            <a:xfrm>
              <a:off x="648970" y="40641"/>
              <a:ext cx="241300" cy="368300"/>
            </a:xfrm>
            <a:prstGeom prst="rect">
              <a:avLst/>
            </a:prstGeom>
            <a:noFill/>
            <a:ln w="28575">
              <a:noFill/>
            </a:ln>
          </p:spPr>
          <p:txBody>
            <a:bodyPr wrap="square" rtlCol="0">
              <a:spAutoFit/>
            </a:bodyPr>
            <a:lstStyle/>
            <a:p>
              <a:r>
                <a:rPr lang="en-US" altLang="zh-CN" sz="600" b="1"/>
                <a:t>0</a:t>
              </a:r>
            </a:p>
          </p:txBody>
        </p:sp>
        <p:sp>
          <p:nvSpPr>
            <p:cNvPr id="64" name="文本框 63"/>
            <p:cNvSpPr txBox="1"/>
            <p:nvPr/>
          </p:nvSpPr>
          <p:spPr>
            <a:xfrm>
              <a:off x="1362074" y="32385"/>
              <a:ext cx="241300" cy="368300"/>
            </a:xfrm>
            <a:prstGeom prst="rect">
              <a:avLst/>
            </a:prstGeom>
            <a:noFill/>
            <a:ln w="28575">
              <a:noFill/>
            </a:ln>
          </p:spPr>
          <p:txBody>
            <a:bodyPr wrap="square" rtlCol="0">
              <a:spAutoFit/>
            </a:bodyPr>
            <a:lstStyle/>
            <a:p>
              <a:r>
                <a:rPr lang="en-US" altLang="zh-CN" sz="600" b="1"/>
                <a:t>1</a:t>
              </a:r>
            </a:p>
          </p:txBody>
        </p:sp>
        <p:sp>
          <p:nvSpPr>
            <p:cNvPr id="65" name="文本框 64"/>
            <p:cNvSpPr txBox="1"/>
            <p:nvPr/>
          </p:nvSpPr>
          <p:spPr>
            <a:xfrm>
              <a:off x="2072641" y="40641"/>
              <a:ext cx="241300" cy="368300"/>
            </a:xfrm>
            <a:prstGeom prst="rect">
              <a:avLst/>
            </a:prstGeom>
            <a:noFill/>
            <a:ln w="28575">
              <a:noFill/>
            </a:ln>
          </p:spPr>
          <p:txBody>
            <a:bodyPr wrap="square" rtlCol="0">
              <a:spAutoFit/>
            </a:bodyPr>
            <a:lstStyle/>
            <a:p>
              <a:r>
                <a:rPr lang="en-US" altLang="zh-CN" sz="600" b="1"/>
                <a:t>1</a:t>
              </a:r>
            </a:p>
          </p:txBody>
        </p:sp>
        <p:sp>
          <p:nvSpPr>
            <p:cNvPr id="66" name="文本框 65"/>
            <p:cNvSpPr txBox="1"/>
            <p:nvPr/>
          </p:nvSpPr>
          <p:spPr>
            <a:xfrm>
              <a:off x="2790825" y="32385"/>
              <a:ext cx="241300" cy="368300"/>
            </a:xfrm>
            <a:prstGeom prst="rect">
              <a:avLst/>
            </a:prstGeom>
            <a:noFill/>
            <a:ln w="28575">
              <a:noFill/>
            </a:ln>
          </p:spPr>
          <p:txBody>
            <a:bodyPr wrap="square" rtlCol="0">
              <a:spAutoFit/>
            </a:bodyPr>
            <a:lstStyle/>
            <a:p>
              <a:r>
                <a:rPr lang="en-US" altLang="zh-CN" sz="600" b="1"/>
                <a:t>0</a:t>
              </a:r>
            </a:p>
          </p:txBody>
        </p:sp>
        <p:sp>
          <p:nvSpPr>
            <p:cNvPr id="67" name="文本框 66"/>
            <p:cNvSpPr txBox="1"/>
            <p:nvPr/>
          </p:nvSpPr>
          <p:spPr>
            <a:xfrm>
              <a:off x="3503930" y="24130"/>
              <a:ext cx="241300" cy="368300"/>
            </a:xfrm>
            <a:prstGeom prst="rect">
              <a:avLst/>
            </a:prstGeom>
            <a:noFill/>
            <a:ln w="28575">
              <a:noFill/>
            </a:ln>
          </p:spPr>
          <p:txBody>
            <a:bodyPr wrap="square" rtlCol="0">
              <a:spAutoFit/>
            </a:bodyPr>
            <a:lstStyle/>
            <a:p>
              <a:r>
                <a:rPr lang="en-US" altLang="zh-CN" sz="600" b="1"/>
                <a:t>0</a:t>
              </a:r>
            </a:p>
          </p:txBody>
        </p:sp>
        <p:sp>
          <p:nvSpPr>
            <p:cNvPr id="68" name="文本框 67"/>
            <p:cNvSpPr txBox="1"/>
            <p:nvPr/>
          </p:nvSpPr>
          <p:spPr>
            <a:xfrm>
              <a:off x="4214494" y="32385"/>
              <a:ext cx="241300" cy="368300"/>
            </a:xfrm>
            <a:prstGeom prst="rect">
              <a:avLst/>
            </a:prstGeom>
            <a:noFill/>
            <a:ln w="28575">
              <a:noFill/>
            </a:ln>
          </p:spPr>
          <p:txBody>
            <a:bodyPr wrap="square" rtlCol="0">
              <a:spAutoFit/>
            </a:bodyPr>
            <a:lstStyle/>
            <a:p>
              <a:r>
                <a:rPr lang="en-US" altLang="zh-CN" sz="600" b="1"/>
                <a:t>0</a:t>
              </a:r>
            </a:p>
          </p:txBody>
        </p:sp>
        <p:sp>
          <p:nvSpPr>
            <p:cNvPr id="69" name="文本框 68"/>
            <p:cNvSpPr txBox="1"/>
            <p:nvPr/>
          </p:nvSpPr>
          <p:spPr>
            <a:xfrm>
              <a:off x="4934584" y="40641"/>
              <a:ext cx="241300" cy="368300"/>
            </a:xfrm>
            <a:prstGeom prst="rect">
              <a:avLst/>
            </a:prstGeom>
            <a:noFill/>
            <a:ln w="28575">
              <a:noFill/>
            </a:ln>
          </p:spPr>
          <p:txBody>
            <a:bodyPr wrap="square" rtlCol="0">
              <a:spAutoFit/>
            </a:bodyPr>
            <a:lstStyle/>
            <a:p>
              <a:r>
                <a:rPr lang="en-US" altLang="zh-CN" sz="600" b="1"/>
                <a:t>1</a:t>
              </a:r>
            </a:p>
          </p:txBody>
        </p:sp>
        <p:sp>
          <p:nvSpPr>
            <p:cNvPr id="70" name="文本框 69"/>
            <p:cNvSpPr txBox="1"/>
            <p:nvPr/>
          </p:nvSpPr>
          <p:spPr>
            <a:xfrm>
              <a:off x="5645149" y="48894"/>
              <a:ext cx="241300" cy="368300"/>
            </a:xfrm>
            <a:prstGeom prst="rect">
              <a:avLst/>
            </a:prstGeom>
            <a:noFill/>
            <a:ln w="28575">
              <a:noFill/>
            </a:ln>
          </p:spPr>
          <p:txBody>
            <a:bodyPr wrap="square" rtlCol="0">
              <a:spAutoFit/>
            </a:bodyPr>
            <a:lstStyle/>
            <a:p>
              <a:r>
                <a:rPr lang="en-US" altLang="zh-CN" sz="600" b="1"/>
                <a:t>0</a:t>
              </a:r>
            </a:p>
          </p:txBody>
        </p:sp>
        <p:sp>
          <p:nvSpPr>
            <p:cNvPr id="71" name="文本框 70"/>
            <p:cNvSpPr txBox="1"/>
            <p:nvPr/>
          </p:nvSpPr>
          <p:spPr>
            <a:xfrm>
              <a:off x="2734309" y="1129031"/>
              <a:ext cx="885825" cy="368300"/>
            </a:xfrm>
            <a:prstGeom prst="rect">
              <a:avLst/>
            </a:prstGeom>
            <a:noFill/>
            <a:ln w="28575">
              <a:noFill/>
            </a:ln>
          </p:spPr>
          <p:txBody>
            <a:bodyPr wrap="square" rtlCol="0">
              <a:spAutoFit/>
            </a:bodyPr>
            <a:lstStyle/>
            <a:p>
              <a:r>
                <a:rPr lang="en-US" altLang="zh-CN" sz="600" b="1"/>
                <a:t>Time</a:t>
              </a:r>
            </a:p>
          </p:txBody>
        </p:sp>
        <p:cxnSp>
          <p:nvCxnSpPr>
            <p:cNvPr id="72" name="直接箭头连接符 71"/>
            <p:cNvCxnSpPr/>
            <p:nvPr/>
          </p:nvCxnSpPr>
          <p:spPr>
            <a:xfrm flipV="1">
              <a:off x="3311525" y="1313180"/>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0513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07315" y="2708910"/>
              <a:ext cx="241300" cy="368300"/>
            </a:xfrm>
            <a:prstGeom prst="rect">
              <a:avLst/>
            </a:prstGeom>
            <a:noFill/>
            <a:ln w="28575">
              <a:noFill/>
            </a:ln>
          </p:spPr>
          <p:txBody>
            <a:bodyPr wrap="square" rtlCol="0">
              <a:spAutoFit/>
            </a:bodyPr>
            <a:lstStyle/>
            <a:p>
              <a:r>
                <a:rPr lang="en-US" altLang="zh-CN" sz="600" b="1"/>
                <a:t>1</a:t>
              </a:r>
            </a:p>
          </p:txBody>
        </p:sp>
        <p:sp>
          <p:nvSpPr>
            <p:cNvPr id="75" name="文本框 74"/>
            <p:cNvSpPr txBox="1"/>
            <p:nvPr/>
          </p:nvSpPr>
          <p:spPr>
            <a:xfrm>
              <a:off x="107315" y="3422015"/>
              <a:ext cx="241300" cy="368300"/>
            </a:xfrm>
            <a:prstGeom prst="rect">
              <a:avLst/>
            </a:prstGeom>
            <a:noFill/>
            <a:ln w="28575">
              <a:noFill/>
            </a:ln>
          </p:spPr>
          <p:txBody>
            <a:bodyPr wrap="square" rtlCol="0">
              <a:spAutoFit/>
            </a:bodyPr>
            <a:lstStyle/>
            <a:p>
              <a:r>
                <a:rPr lang="en-US" altLang="zh-CN" sz="600" b="1"/>
                <a:t>0</a:t>
              </a:r>
            </a:p>
          </p:txBody>
        </p:sp>
        <p:cxnSp>
          <p:nvCxnSpPr>
            <p:cNvPr id="76" name="直接连接符 75"/>
            <p:cNvCxnSpPr/>
            <p:nvPr/>
          </p:nvCxnSpPr>
          <p:spPr>
            <a:xfrm>
              <a:off x="40513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12522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111823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11823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83832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182880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82880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54889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254190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254190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26199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325755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25755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97764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397065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97065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69074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468122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68122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40131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539432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39432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11441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任意多边形 184"/>
            <p:cNvSpPr/>
            <p:nvPr/>
          </p:nvSpPr>
          <p:spPr>
            <a:xfrm>
              <a:off x="410210" y="2936240"/>
              <a:ext cx="5685155" cy="939165"/>
            </a:xfrm>
            <a:custGeom>
              <a:avLst/>
              <a:gdLst>
                <a:gd name="connisteX0" fmla="*/ 0 w 5685155"/>
                <a:gd name="connsiteY0" fmla="*/ 668346 h 939275"/>
                <a:gd name="connisteX1" fmla="*/ 688340 w 5685155"/>
                <a:gd name="connsiteY1" fmla="*/ 448636 h 939275"/>
                <a:gd name="connisteX2" fmla="*/ 1428750 w 5685155"/>
                <a:gd name="connsiteY2" fmla="*/ 16201 h 939275"/>
                <a:gd name="connisteX3" fmla="*/ 2124710 w 5685155"/>
                <a:gd name="connsiteY3" fmla="*/ 206701 h 939275"/>
                <a:gd name="connisteX4" fmla="*/ 2937510 w 5685155"/>
                <a:gd name="connsiteY4" fmla="*/ 917266 h 939275"/>
                <a:gd name="connisteX5" fmla="*/ 3553460 w 5685155"/>
                <a:gd name="connsiteY5" fmla="*/ 660726 h 939275"/>
                <a:gd name="connisteX6" fmla="*/ 4278630 w 5685155"/>
                <a:gd name="connsiteY6" fmla="*/ 235911 h 939275"/>
                <a:gd name="connisteX7" fmla="*/ 4974590 w 5685155"/>
                <a:gd name="connsiteY7" fmla="*/ 411806 h 939275"/>
                <a:gd name="connisteX8" fmla="*/ 5685155 w 5685155"/>
                <a:gd name="connsiteY8" fmla="*/ 668346 h 9392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685155" h="939276">
                  <a:moveTo>
                    <a:pt x="0" y="668347"/>
                  </a:moveTo>
                  <a:cubicBezTo>
                    <a:pt x="122555" y="632787"/>
                    <a:pt x="402590" y="578812"/>
                    <a:pt x="688340" y="448637"/>
                  </a:cubicBezTo>
                  <a:cubicBezTo>
                    <a:pt x="974090" y="318462"/>
                    <a:pt x="1141730" y="64462"/>
                    <a:pt x="1428750" y="16202"/>
                  </a:cubicBezTo>
                  <a:cubicBezTo>
                    <a:pt x="1715770" y="-32058"/>
                    <a:pt x="1823085" y="26362"/>
                    <a:pt x="2124710" y="206702"/>
                  </a:cubicBezTo>
                  <a:cubicBezTo>
                    <a:pt x="2426335" y="387042"/>
                    <a:pt x="2651760" y="826462"/>
                    <a:pt x="2937510" y="917267"/>
                  </a:cubicBezTo>
                  <a:cubicBezTo>
                    <a:pt x="3223260" y="1008072"/>
                    <a:pt x="3285490" y="797252"/>
                    <a:pt x="3553460" y="660727"/>
                  </a:cubicBezTo>
                  <a:cubicBezTo>
                    <a:pt x="3821430" y="524202"/>
                    <a:pt x="3994150" y="285442"/>
                    <a:pt x="4278630" y="235912"/>
                  </a:cubicBezTo>
                  <a:cubicBezTo>
                    <a:pt x="4563110" y="186382"/>
                    <a:pt x="4693285" y="325447"/>
                    <a:pt x="4974590" y="411807"/>
                  </a:cubicBezTo>
                  <a:cubicBezTo>
                    <a:pt x="5255895" y="498167"/>
                    <a:pt x="5556885" y="620722"/>
                    <a:pt x="5685155" y="66834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100" name="直接连接符 99"/>
            <p:cNvCxnSpPr/>
            <p:nvPr/>
          </p:nvCxnSpPr>
          <p:spPr>
            <a:xfrm flipH="1">
              <a:off x="42100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123191" y="4005579"/>
              <a:ext cx="241300" cy="368300"/>
            </a:xfrm>
            <a:prstGeom prst="rect">
              <a:avLst/>
            </a:prstGeom>
            <a:noFill/>
            <a:ln w="28575">
              <a:noFill/>
            </a:ln>
          </p:spPr>
          <p:txBody>
            <a:bodyPr wrap="square" rtlCol="0">
              <a:spAutoFit/>
            </a:bodyPr>
            <a:lstStyle/>
            <a:p>
              <a:r>
                <a:rPr lang="en-US" altLang="zh-CN" sz="600" b="1"/>
                <a:t>1</a:t>
              </a:r>
            </a:p>
          </p:txBody>
        </p:sp>
        <p:sp>
          <p:nvSpPr>
            <p:cNvPr id="102" name="文本框 101"/>
            <p:cNvSpPr txBox="1"/>
            <p:nvPr/>
          </p:nvSpPr>
          <p:spPr>
            <a:xfrm>
              <a:off x="123191" y="4809490"/>
              <a:ext cx="241300" cy="368300"/>
            </a:xfrm>
            <a:prstGeom prst="rect">
              <a:avLst/>
            </a:prstGeom>
            <a:noFill/>
            <a:ln w="28575">
              <a:noFill/>
            </a:ln>
          </p:spPr>
          <p:txBody>
            <a:bodyPr wrap="square" rtlCol="0">
              <a:spAutoFit/>
            </a:bodyPr>
            <a:lstStyle/>
            <a:p>
              <a:r>
                <a:rPr lang="en-US" altLang="zh-CN" sz="600" b="1"/>
                <a:t>0</a:t>
              </a:r>
            </a:p>
          </p:txBody>
        </p:sp>
        <p:cxnSp>
          <p:nvCxnSpPr>
            <p:cNvPr id="103" name="直接连接符 102"/>
            <p:cNvCxnSpPr/>
            <p:nvPr/>
          </p:nvCxnSpPr>
          <p:spPr>
            <a:xfrm>
              <a:off x="42100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14109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113411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13411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85420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184467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84467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256476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255778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55778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27787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327342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27342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399351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398653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98653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470662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469709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69709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41718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541020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541020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13029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41656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文本框 126"/>
            <p:cNvSpPr txBox="1"/>
            <p:nvPr/>
          </p:nvSpPr>
          <p:spPr>
            <a:xfrm>
              <a:off x="118746" y="5461000"/>
              <a:ext cx="241300" cy="368300"/>
            </a:xfrm>
            <a:prstGeom prst="rect">
              <a:avLst/>
            </a:prstGeom>
            <a:noFill/>
            <a:ln w="28575">
              <a:noFill/>
            </a:ln>
          </p:spPr>
          <p:txBody>
            <a:bodyPr wrap="square" rtlCol="0">
              <a:spAutoFit/>
            </a:bodyPr>
            <a:lstStyle/>
            <a:p>
              <a:r>
                <a:rPr lang="en-US" altLang="zh-CN" sz="600" b="1"/>
                <a:t>1</a:t>
              </a:r>
            </a:p>
          </p:txBody>
        </p:sp>
        <p:sp>
          <p:nvSpPr>
            <p:cNvPr id="128" name="文本框 127"/>
            <p:cNvSpPr txBox="1"/>
            <p:nvPr/>
          </p:nvSpPr>
          <p:spPr>
            <a:xfrm>
              <a:off x="118746" y="6174106"/>
              <a:ext cx="241300" cy="368300"/>
            </a:xfrm>
            <a:prstGeom prst="rect">
              <a:avLst/>
            </a:prstGeom>
            <a:noFill/>
            <a:ln w="28575">
              <a:noFill/>
            </a:ln>
          </p:spPr>
          <p:txBody>
            <a:bodyPr wrap="square" rtlCol="0">
              <a:spAutoFit/>
            </a:bodyPr>
            <a:lstStyle/>
            <a:p>
              <a:r>
                <a:rPr lang="en-US" altLang="zh-CN" sz="600" b="1"/>
                <a:t>0</a:t>
              </a:r>
            </a:p>
          </p:txBody>
        </p:sp>
        <p:cxnSp>
          <p:nvCxnSpPr>
            <p:cNvPr id="129" name="直接连接符 128"/>
            <p:cNvCxnSpPr/>
            <p:nvPr/>
          </p:nvCxnSpPr>
          <p:spPr>
            <a:xfrm>
              <a:off x="41656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113665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2966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12966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84975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84023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84023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256032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55333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55333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7342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326898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326898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398907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398208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398208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70217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a:off x="469265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69265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541274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540575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540575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612584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2" name="任意多边形 240"/>
            <p:cNvSpPr/>
            <p:nvPr/>
          </p:nvSpPr>
          <p:spPr>
            <a:xfrm>
              <a:off x="417195" y="4293235"/>
              <a:ext cx="5762625" cy="919480"/>
            </a:xfrm>
            <a:custGeom>
              <a:avLst/>
              <a:gdLst>
                <a:gd name="connisteX0" fmla="*/ 0 w 5762393"/>
                <a:gd name="connsiteY0" fmla="*/ 821716 h 919701"/>
                <a:gd name="connisteX1" fmla="*/ 725170 w 5762393"/>
                <a:gd name="connsiteY1" fmla="*/ 396901 h 919701"/>
                <a:gd name="connisteX2" fmla="*/ 1436370 w 5762393"/>
                <a:gd name="connsiteY2" fmla="*/ 1296 h 919701"/>
                <a:gd name="connisteX3" fmla="*/ 2139315 w 5762393"/>
                <a:gd name="connsiteY3" fmla="*/ 308636 h 919701"/>
                <a:gd name="connisteX4" fmla="*/ 2667000 w 5762393"/>
                <a:gd name="connsiteY4" fmla="*/ 784886 h 919701"/>
                <a:gd name="connisteX5" fmla="*/ 2952750 w 5762393"/>
                <a:gd name="connsiteY5" fmla="*/ 608991 h 919701"/>
                <a:gd name="connisteX6" fmla="*/ 3582670 w 5762393"/>
                <a:gd name="connsiteY6" fmla="*/ 792506 h 919701"/>
                <a:gd name="connisteX7" fmla="*/ 4286250 w 5762393"/>
                <a:gd name="connsiteY7" fmla="*/ 374676 h 919701"/>
                <a:gd name="connisteX8" fmla="*/ 4608830 w 5762393"/>
                <a:gd name="connsiteY8" fmla="*/ 140361 h 919701"/>
                <a:gd name="connisteX9" fmla="*/ 5004435 w 5762393"/>
                <a:gd name="connsiteY9" fmla="*/ 316256 h 919701"/>
                <a:gd name="connisteX10" fmla="*/ 5692775 w 5762393"/>
                <a:gd name="connsiteY10" fmla="*/ 858546 h 919701"/>
                <a:gd name="connisteX11" fmla="*/ 5708015 w 5762393"/>
                <a:gd name="connsiteY11" fmla="*/ 887756 h 9197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5762394" h="919702">
                  <a:moveTo>
                    <a:pt x="0" y="821717"/>
                  </a:moveTo>
                  <a:cubicBezTo>
                    <a:pt x="130810" y="744882"/>
                    <a:pt x="438150" y="560732"/>
                    <a:pt x="725170" y="396902"/>
                  </a:cubicBezTo>
                  <a:cubicBezTo>
                    <a:pt x="1012190" y="233072"/>
                    <a:pt x="1153795" y="19077"/>
                    <a:pt x="1436370" y="1297"/>
                  </a:cubicBezTo>
                  <a:cubicBezTo>
                    <a:pt x="1718945" y="-16483"/>
                    <a:pt x="1892935" y="151792"/>
                    <a:pt x="2139315" y="308637"/>
                  </a:cubicBezTo>
                  <a:cubicBezTo>
                    <a:pt x="2385695" y="465482"/>
                    <a:pt x="2504440" y="724562"/>
                    <a:pt x="2667000" y="784887"/>
                  </a:cubicBezTo>
                  <a:cubicBezTo>
                    <a:pt x="2829560" y="845212"/>
                    <a:pt x="2769870" y="607722"/>
                    <a:pt x="2952750" y="608992"/>
                  </a:cubicBezTo>
                  <a:cubicBezTo>
                    <a:pt x="3135630" y="610262"/>
                    <a:pt x="3315970" y="839497"/>
                    <a:pt x="3582670" y="792507"/>
                  </a:cubicBezTo>
                  <a:cubicBezTo>
                    <a:pt x="3849370" y="745517"/>
                    <a:pt x="4081145" y="504852"/>
                    <a:pt x="4286250" y="374677"/>
                  </a:cubicBezTo>
                  <a:cubicBezTo>
                    <a:pt x="4491355" y="244502"/>
                    <a:pt x="4465320" y="151792"/>
                    <a:pt x="4608830" y="140362"/>
                  </a:cubicBezTo>
                  <a:cubicBezTo>
                    <a:pt x="4752340" y="128932"/>
                    <a:pt x="4787900" y="172747"/>
                    <a:pt x="5004435" y="316257"/>
                  </a:cubicBezTo>
                  <a:cubicBezTo>
                    <a:pt x="5220970" y="459767"/>
                    <a:pt x="5551805" y="744247"/>
                    <a:pt x="5692775" y="858547"/>
                  </a:cubicBezTo>
                  <a:cubicBezTo>
                    <a:pt x="5833745" y="972847"/>
                    <a:pt x="5718810" y="892837"/>
                    <a:pt x="5708015" y="88775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3" name="任意多边形 244"/>
            <p:cNvSpPr/>
            <p:nvPr/>
          </p:nvSpPr>
          <p:spPr>
            <a:xfrm>
              <a:off x="410210" y="5643880"/>
              <a:ext cx="5707380" cy="853440"/>
            </a:xfrm>
            <a:custGeom>
              <a:avLst/>
              <a:gdLst>
                <a:gd name="connisteX0" fmla="*/ 0 w 5707380"/>
                <a:gd name="connsiteY0" fmla="*/ 623520 h 853470"/>
                <a:gd name="connisteX1" fmla="*/ 395605 w 5707380"/>
                <a:gd name="connsiteY1" fmla="*/ 799415 h 853470"/>
                <a:gd name="connisteX2" fmla="*/ 725170 w 5707380"/>
                <a:gd name="connsiteY2" fmla="*/ 389205 h 853470"/>
                <a:gd name="connisteX3" fmla="*/ 974090 w 5707380"/>
                <a:gd name="connsiteY3" fmla="*/ 15825 h 853470"/>
                <a:gd name="connisteX4" fmla="*/ 1428750 w 5707380"/>
                <a:gd name="connsiteY4" fmla="*/ 132665 h 853470"/>
                <a:gd name="connisteX5" fmla="*/ 1897380 w 5707380"/>
                <a:gd name="connsiteY5" fmla="*/ 15825 h 853470"/>
                <a:gd name="connisteX6" fmla="*/ 2146300 w 5707380"/>
                <a:gd name="connsiteY6" fmla="*/ 169495 h 853470"/>
                <a:gd name="connisteX7" fmla="*/ 2681605 w 5707380"/>
                <a:gd name="connsiteY7" fmla="*/ 792430 h 853470"/>
                <a:gd name="connisteX8" fmla="*/ 2922905 w 5707380"/>
                <a:gd name="connsiteY8" fmla="*/ 660350 h 853470"/>
                <a:gd name="connisteX9" fmla="*/ 3406775 w 5707380"/>
                <a:gd name="connsiteY9" fmla="*/ 807035 h 853470"/>
                <a:gd name="connisteX10" fmla="*/ 3655695 w 5707380"/>
                <a:gd name="connsiteY10" fmla="*/ 645745 h 853470"/>
                <a:gd name="connisteX11" fmla="*/ 4102735 w 5707380"/>
                <a:gd name="connsiteY11" fmla="*/ 770205 h 853470"/>
                <a:gd name="connisteX12" fmla="*/ 4293235 w 5707380"/>
                <a:gd name="connsiteY12" fmla="*/ 579705 h 853470"/>
                <a:gd name="connisteX13" fmla="*/ 4578985 w 5707380"/>
                <a:gd name="connsiteY13" fmla="*/ 8205 h 853470"/>
                <a:gd name="connisteX14" fmla="*/ 4996815 w 5707380"/>
                <a:gd name="connsiteY14" fmla="*/ 323165 h 853470"/>
                <a:gd name="connisteX15" fmla="*/ 5509260 w 5707380"/>
                <a:gd name="connsiteY15" fmla="*/ 836245 h 853470"/>
                <a:gd name="connisteX16" fmla="*/ 5707380 w 5707380"/>
                <a:gd name="connsiteY16" fmla="*/ 689560 h 8534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5707380" h="853471">
                  <a:moveTo>
                    <a:pt x="0" y="623521"/>
                  </a:moveTo>
                  <a:cubicBezTo>
                    <a:pt x="72390" y="666701"/>
                    <a:pt x="250825" y="846406"/>
                    <a:pt x="395605" y="799416"/>
                  </a:cubicBezTo>
                  <a:cubicBezTo>
                    <a:pt x="540385" y="752426"/>
                    <a:pt x="609600" y="546051"/>
                    <a:pt x="725170" y="389206"/>
                  </a:cubicBezTo>
                  <a:cubicBezTo>
                    <a:pt x="840740" y="232361"/>
                    <a:pt x="833120" y="67261"/>
                    <a:pt x="974090" y="15826"/>
                  </a:cubicBezTo>
                  <a:cubicBezTo>
                    <a:pt x="1115060" y="-35609"/>
                    <a:pt x="1243965" y="132666"/>
                    <a:pt x="1428750" y="132666"/>
                  </a:cubicBezTo>
                  <a:cubicBezTo>
                    <a:pt x="1613535" y="132666"/>
                    <a:pt x="1753870" y="8206"/>
                    <a:pt x="1897380" y="15826"/>
                  </a:cubicBezTo>
                  <a:cubicBezTo>
                    <a:pt x="2040890" y="23446"/>
                    <a:pt x="1989455" y="13921"/>
                    <a:pt x="2146300" y="169496"/>
                  </a:cubicBezTo>
                  <a:cubicBezTo>
                    <a:pt x="2303145" y="325071"/>
                    <a:pt x="2526030" y="694006"/>
                    <a:pt x="2681605" y="792431"/>
                  </a:cubicBezTo>
                  <a:cubicBezTo>
                    <a:pt x="2837180" y="890856"/>
                    <a:pt x="2778125" y="657176"/>
                    <a:pt x="2922905" y="660351"/>
                  </a:cubicBezTo>
                  <a:cubicBezTo>
                    <a:pt x="3067685" y="663526"/>
                    <a:pt x="3260090" y="810211"/>
                    <a:pt x="3406775" y="807036"/>
                  </a:cubicBezTo>
                  <a:cubicBezTo>
                    <a:pt x="3553460" y="803861"/>
                    <a:pt x="3516630" y="653366"/>
                    <a:pt x="3655695" y="645746"/>
                  </a:cubicBezTo>
                  <a:cubicBezTo>
                    <a:pt x="3794760" y="638126"/>
                    <a:pt x="3975100" y="783541"/>
                    <a:pt x="4102735" y="770206"/>
                  </a:cubicBezTo>
                  <a:cubicBezTo>
                    <a:pt x="4230370" y="756871"/>
                    <a:pt x="4197985" y="732106"/>
                    <a:pt x="4293235" y="579706"/>
                  </a:cubicBezTo>
                  <a:cubicBezTo>
                    <a:pt x="4388485" y="427306"/>
                    <a:pt x="4438015" y="59641"/>
                    <a:pt x="4578985" y="8206"/>
                  </a:cubicBezTo>
                  <a:cubicBezTo>
                    <a:pt x="4719955" y="-43229"/>
                    <a:pt x="4810760" y="157431"/>
                    <a:pt x="4996815" y="323166"/>
                  </a:cubicBezTo>
                  <a:cubicBezTo>
                    <a:pt x="5182870" y="488901"/>
                    <a:pt x="5367020" y="763221"/>
                    <a:pt x="5509260" y="836246"/>
                  </a:cubicBezTo>
                  <a:cubicBezTo>
                    <a:pt x="5651500" y="909271"/>
                    <a:pt x="5678170" y="728931"/>
                    <a:pt x="5707380" y="689561"/>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4" name="文本框 153"/>
            <p:cNvSpPr txBox="1"/>
            <p:nvPr/>
          </p:nvSpPr>
          <p:spPr>
            <a:xfrm>
              <a:off x="2734309" y="6542406"/>
              <a:ext cx="885825" cy="368300"/>
            </a:xfrm>
            <a:prstGeom prst="rect">
              <a:avLst/>
            </a:prstGeom>
            <a:noFill/>
            <a:ln w="28575">
              <a:noFill/>
            </a:ln>
          </p:spPr>
          <p:txBody>
            <a:bodyPr wrap="square" rtlCol="0">
              <a:spAutoFit/>
            </a:bodyPr>
            <a:lstStyle/>
            <a:p>
              <a:r>
                <a:rPr lang="en-US" altLang="zh-CN" sz="600" b="1"/>
                <a:t>Time</a:t>
              </a:r>
            </a:p>
          </p:txBody>
        </p:sp>
        <p:cxnSp>
          <p:nvCxnSpPr>
            <p:cNvPr id="155" name="直接箭头连接符 154"/>
            <p:cNvCxnSpPr/>
            <p:nvPr/>
          </p:nvCxnSpPr>
          <p:spPr>
            <a:xfrm flipV="1">
              <a:off x="3311525" y="6726555"/>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663892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6638925" y="70802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735203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7023735" y="38735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806259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7350125" y="74358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7802880" y="82359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877570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7795895" y="81534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949134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8095615" y="87249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8447405" y="78803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1020445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8440420" y="77978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a:off x="1045400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8773160" y="94424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10081895" y="9112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1116711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963993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1532870" y="911225"/>
              <a:ext cx="0" cy="19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a:xfrm>
              <a:off x="6468111" y="1061085"/>
              <a:ext cx="241300" cy="368300"/>
            </a:xfrm>
            <a:prstGeom prst="rect">
              <a:avLst/>
            </a:prstGeom>
            <a:noFill/>
          </p:spPr>
          <p:txBody>
            <a:bodyPr wrap="square" rtlCol="0">
              <a:spAutoFit/>
            </a:bodyPr>
            <a:lstStyle/>
            <a:p>
              <a:r>
                <a:rPr lang="en-US" altLang="zh-CN" sz="600" b="1" dirty="0"/>
                <a:t>1</a:t>
              </a:r>
            </a:p>
          </p:txBody>
        </p:sp>
        <p:sp>
          <p:nvSpPr>
            <p:cNvPr id="177" name="文本框 176"/>
            <p:cNvSpPr txBox="1"/>
            <p:nvPr/>
          </p:nvSpPr>
          <p:spPr>
            <a:xfrm>
              <a:off x="6878320" y="1061085"/>
              <a:ext cx="241300" cy="368300"/>
            </a:xfrm>
            <a:prstGeom prst="rect">
              <a:avLst/>
            </a:prstGeom>
            <a:noFill/>
          </p:spPr>
          <p:txBody>
            <a:bodyPr wrap="square" rtlCol="0">
              <a:spAutoFit/>
            </a:bodyPr>
            <a:lstStyle/>
            <a:p>
              <a:r>
                <a:rPr lang="en-US" altLang="zh-CN" sz="600" b="1"/>
                <a:t>2</a:t>
              </a:r>
            </a:p>
          </p:txBody>
        </p:sp>
        <p:sp>
          <p:nvSpPr>
            <p:cNvPr id="178" name="文本框 177"/>
            <p:cNvSpPr txBox="1"/>
            <p:nvPr/>
          </p:nvSpPr>
          <p:spPr>
            <a:xfrm>
              <a:off x="7229476" y="1061085"/>
              <a:ext cx="241300" cy="368300"/>
            </a:xfrm>
            <a:prstGeom prst="rect">
              <a:avLst/>
            </a:prstGeom>
            <a:noFill/>
          </p:spPr>
          <p:txBody>
            <a:bodyPr wrap="square" rtlCol="0">
              <a:spAutoFit/>
            </a:bodyPr>
            <a:lstStyle/>
            <a:p>
              <a:r>
                <a:rPr lang="en-US" altLang="zh-CN" sz="600" b="1"/>
                <a:t>3</a:t>
              </a:r>
            </a:p>
          </p:txBody>
        </p:sp>
        <p:sp>
          <p:nvSpPr>
            <p:cNvPr id="179" name="文本框 178"/>
            <p:cNvSpPr txBox="1"/>
            <p:nvPr/>
          </p:nvSpPr>
          <p:spPr>
            <a:xfrm>
              <a:off x="7639685" y="1061085"/>
              <a:ext cx="241300" cy="368300"/>
            </a:xfrm>
            <a:prstGeom prst="rect">
              <a:avLst/>
            </a:prstGeom>
            <a:noFill/>
          </p:spPr>
          <p:txBody>
            <a:bodyPr wrap="square" rtlCol="0">
              <a:spAutoFit/>
            </a:bodyPr>
            <a:lstStyle/>
            <a:p>
              <a:r>
                <a:rPr lang="en-US" altLang="zh-CN" sz="600" b="1"/>
                <a:t>4</a:t>
              </a:r>
            </a:p>
          </p:txBody>
        </p:sp>
        <p:sp>
          <p:nvSpPr>
            <p:cNvPr id="180" name="文本框 179"/>
            <p:cNvSpPr txBox="1"/>
            <p:nvPr/>
          </p:nvSpPr>
          <p:spPr>
            <a:xfrm>
              <a:off x="7962264" y="1061085"/>
              <a:ext cx="241300" cy="368300"/>
            </a:xfrm>
            <a:prstGeom prst="rect">
              <a:avLst/>
            </a:prstGeom>
            <a:noFill/>
          </p:spPr>
          <p:txBody>
            <a:bodyPr wrap="square" rtlCol="0">
              <a:spAutoFit/>
            </a:bodyPr>
            <a:lstStyle/>
            <a:p>
              <a:r>
                <a:rPr lang="en-US" altLang="zh-CN" sz="600" b="1"/>
                <a:t>5</a:t>
              </a:r>
            </a:p>
          </p:txBody>
        </p:sp>
        <p:sp>
          <p:nvSpPr>
            <p:cNvPr id="181" name="文本框 180"/>
            <p:cNvSpPr txBox="1"/>
            <p:nvPr/>
          </p:nvSpPr>
          <p:spPr>
            <a:xfrm>
              <a:off x="8302625" y="1061085"/>
              <a:ext cx="241300" cy="368300"/>
            </a:xfrm>
            <a:prstGeom prst="rect">
              <a:avLst/>
            </a:prstGeom>
            <a:noFill/>
          </p:spPr>
          <p:txBody>
            <a:bodyPr wrap="square" rtlCol="0">
              <a:spAutoFit/>
            </a:bodyPr>
            <a:lstStyle/>
            <a:p>
              <a:r>
                <a:rPr lang="en-US" altLang="zh-CN" sz="600" b="1"/>
                <a:t>6</a:t>
              </a:r>
            </a:p>
          </p:txBody>
        </p:sp>
        <p:sp>
          <p:nvSpPr>
            <p:cNvPr id="182" name="文本框 181"/>
            <p:cNvSpPr txBox="1"/>
            <p:nvPr/>
          </p:nvSpPr>
          <p:spPr>
            <a:xfrm>
              <a:off x="8653780" y="1061085"/>
              <a:ext cx="241300" cy="368300"/>
            </a:xfrm>
            <a:prstGeom prst="rect">
              <a:avLst/>
            </a:prstGeom>
            <a:noFill/>
          </p:spPr>
          <p:txBody>
            <a:bodyPr wrap="square" rtlCol="0">
              <a:spAutoFit/>
            </a:bodyPr>
            <a:lstStyle/>
            <a:p>
              <a:r>
                <a:rPr lang="en-US" altLang="zh-CN" sz="600" b="1"/>
                <a:t>7</a:t>
              </a:r>
            </a:p>
          </p:txBody>
        </p:sp>
        <p:sp>
          <p:nvSpPr>
            <p:cNvPr id="183" name="文本框 182"/>
            <p:cNvSpPr txBox="1"/>
            <p:nvPr/>
          </p:nvSpPr>
          <p:spPr>
            <a:xfrm>
              <a:off x="9063990" y="1061085"/>
              <a:ext cx="241300" cy="368300"/>
            </a:xfrm>
            <a:prstGeom prst="rect">
              <a:avLst/>
            </a:prstGeom>
            <a:noFill/>
          </p:spPr>
          <p:txBody>
            <a:bodyPr wrap="square" rtlCol="0">
              <a:spAutoFit/>
            </a:bodyPr>
            <a:lstStyle/>
            <a:p>
              <a:r>
                <a:rPr lang="en-US" altLang="zh-CN" sz="600" b="1"/>
                <a:t>8</a:t>
              </a:r>
            </a:p>
          </p:txBody>
        </p:sp>
        <p:sp>
          <p:nvSpPr>
            <p:cNvPr id="184" name="文本框 183"/>
            <p:cNvSpPr txBox="1"/>
            <p:nvPr/>
          </p:nvSpPr>
          <p:spPr>
            <a:xfrm>
              <a:off x="11682727" y="1061084"/>
              <a:ext cx="475612" cy="362095"/>
            </a:xfrm>
            <a:prstGeom prst="rect">
              <a:avLst/>
            </a:prstGeom>
            <a:noFill/>
          </p:spPr>
          <p:txBody>
            <a:bodyPr wrap="square" rtlCol="0">
              <a:spAutoFit/>
            </a:bodyPr>
            <a:lstStyle/>
            <a:p>
              <a:r>
                <a:rPr lang="en-US" altLang="zh-CN" sz="600" b="1"/>
                <a:t>15</a:t>
              </a:r>
            </a:p>
          </p:txBody>
        </p:sp>
        <p:sp>
          <p:nvSpPr>
            <p:cNvPr id="185" name="文本框 184"/>
            <p:cNvSpPr txBox="1"/>
            <p:nvPr/>
          </p:nvSpPr>
          <p:spPr>
            <a:xfrm>
              <a:off x="9519284" y="1061085"/>
              <a:ext cx="241300" cy="368300"/>
            </a:xfrm>
            <a:prstGeom prst="rect">
              <a:avLst/>
            </a:prstGeom>
            <a:noFill/>
          </p:spPr>
          <p:txBody>
            <a:bodyPr wrap="square" rtlCol="0">
              <a:spAutoFit/>
            </a:bodyPr>
            <a:lstStyle/>
            <a:p>
              <a:r>
                <a:rPr lang="en-US" altLang="zh-CN" sz="600" b="1"/>
                <a:t>9</a:t>
              </a:r>
            </a:p>
          </p:txBody>
        </p:sp>
        <p:sp>
          <p:nvSpPr>
            <p:cNvPr id="186" name="文本框 185"/>
            <p:cNvSpPr txBox="1"/>
            <p:nvPr/>
          </p:nvSpPr>
          <p:spPr>
            <a:xfrm>
              <a:off x="9870440" y="1061085"/>
              <a:ext cx="520701" cy="368300"/>
            </a:xfrm>
            <a:prstGeom prst="rect">
              <a:avLst/>
            </a:prstGeom>
            <a:noFill/>
          </p:spPr>
          <p:txBody>
            <a:bodyPr wrap="square" rtlCol="0">
              <a:spAutoFit/>
            </a:bodyPr>
            <a:lstStyle/>
            <a:p>
              <a:r>
                <a:rPr lang="en-US" altLang="zh-CN" sz="600" b="1"/>
                <a:t>10</a:t>
              </a:r>
            </a:p>
          </p:txBody>
        </p:sp>
        <p:sp>
          <p:nvSpPr>
            <p:cNvPr id="187" name="文本框 186"/>
            <p:cNvSpPr txBox="1"/>
            <p:nvPr/>
          </p:nvSpPr>
          <p:spPr>
            <a:xfrm>
              <a:off x="10280649" y="1061084"/>
              <a:ext cx="475615" cy="362095"/>
            </a:xfrm>
            <a:prstGeom prst="rect">
              <a:avLst/>
            </a:prstGeom>
            <a:noFill/>
          </p:spPr>
          <p:txBody>
            <a:bodyPr wrap="square" rtlCol="0">
              <a:spAutoFit/>
            </a:bodyPr>
            <a:lstStyle/>
            <a:p>
              <a:r>
                <a:rPr lang="en-US" altLang="zh-CN" sz="600" b="1"/>
                <a:t>11</a:t>
              </a:r>
            </a:p>
          </p:txBody>
        </p:sp>
        <p:sp>
          <p:nvSpPr>
            <p:cNvPr id="188" name="文本框 187"/>
            <p:cNvSpPr txBox="1"/>
            <p:nvPr/>
          </p:nvSpPr>
          <p:spPr>
            <a:xfrm>
              <a:off x="10603229" y="1061084"/>
              <a:ext cx="487590" cy="362095"/>
            </a:xfrm>
            <a:prstGeom prst="rect">
              <a:avLst/>
            </a:prstGeom>
            <a:noFill/>
          </p:spPr>
          <p:txBody>
            <a:bodyPr wrap="square" rtlCol="0">
              <a:spAutoFit/>
            </a:bodyPr>
            <a:lstStyle/>
            <a:p>
              <a:r>
                <a:rPr lang="en-US" altLang="zh-CN" sz="600" b="1"/>
                <a:t>12</a:t>
              </a:r>
            </a:p>
          </p:txBody>
        </p:sp>
        <p:sp>
          <p:nvSpPr>
            <p:cNvPr id="189" name="文本框 188"/>
            <p:cNvSpPr txBox="1"/>
            <p:nvPr/>
          </p:nvSpPr>
          <p:spPr>
            <a:xfrm>
              <a:off x="10943591" y="1061084"/>
              <a:ext cx="497839" cy="362095"/>
            </a:xfrm>
            <a:prstGeom prst="rect">
              <a:avLst/>
            </a:prstGeom>
            <a:noFill/>
          </p:spPr>
          <p:txBody>
            <a:bodyPr wrap="square" rtlCol="0">
              <a:spAutoFit/>
            </a:bodyPr>
            <a:lstStyle/>
            <a:p>
              <a:r>
                <a:rPr lang="en-US" altLang="zh-CN" sz="600" b="1"/>
                <a:t>13</a:t>
              </a:r>
            </a:p>
          </p:txBody>
        </p:sp>
        <p:sp>
          <p:nvSpPr>
            <p:cNvPr id="190" name="文本框 189"/>
            <p:cNvSpPr txBox="1"/>
            <p:nvPr/>
          </p:nvSpPr>
          <p:spPr>
            <a:xfrm>
              <a:off x="11294745" y="1061084"/>
              <a:ext cx="476248" cy="362095"/>
            </a:xfrm>
            <a:prstGeom prst="rect">
              <a:avLst/>
            </a:prstGeom>
            <a:noFill/>
          </p:spPr>
          <p:txBody>
            <a:bodyPr wrap="square" rtlCol="0">
              <a:spAutoFit/>
            </a:bodyPr>
            <a:lstStyle/>
            <a:p>
              <a:r>
                <a:rPr lang="en-US" altLang="zh-CN" sz="600" b="1"/>
                <a:t>14</a:t>
              </a:r>
            </a:p>
          </p:txBody>
        </p:sp>
        <p:cxnSp>
          <p:nvCxnSpPr>
            <p:cNvPr id="191" name="直接连接符 190"/>
            <p:cNvCxnSpPr/>
            <p:nvPr/>
          </p:nvCxnSpPr>
          <p:spPr>
            <a:xfrm>
              <a:off x="10518140" y="92773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0814050" y="9239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1117409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11887200" y="999490"/>
              <a:ext cx="0" cy="10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H="1">
              <a:off x="663702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a:off x="6637020" y="195389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H="1">
              <a:off x="735012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H="1">
              <a:off x="806069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flipH="1">
              <a:off x="877379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948944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1020254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1045210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1116520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6466205" y="2306954"/>
              <a:ext cx="241300" cy="368300"/>
            </a:xfrm>
            <a:prstGeom prst="rect">
              <a:avLst/>
            </a:prstGeom>
            <a:noFill/>
          </p:spPr>
          <p:txBody>
            <a:bodyPr wrap="square" rtlCol="0">
              <a:spAutoFit/>
            </a:bodyPr>
            <a:lstStyle/>
            <a:p>
              <a:r>
                <a:rPr lang="en-US" altLang="zh-CN" sz="600" b="1"/>
                <a:t>1</a:t>
              </a:r>
            </a:p>
          </p:txBody>
        </p:sp>
        <p:cxnSp>
          <p:nvCxnSpPr>
            <p:cNvPr id="205" name="直接连接符 204"/>
            <p:cNvCxnSpPr/>
            <p:nvPr/>
          </p:nvCxnSpPr>
          <p:spPr>
            <a:xfrm flipH="1">
              <a:off x="66636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6663690" y="321754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7048500" y="289687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文本框 207"/>
            <p:cNvSpPr txBox="1"/>
            <p:nvPr/>
          </p:nvSpPr>
          <p:spPr>
            <a:xfrm>
              <a:off x="6507480" y="3562985"/>
              <a:ext cx="241300" cy="368300"/>
            </a:xfrm>
            <a:prstGeom prst="rect">
              <a:avLst/>
            </a:prstGeom>
            <a:noFill/>
          </p:spPr>
          <p:txBody>
            <a:bodyPr wrap="square" rtlCol="0">
              <a:spAutoFit/>
            </a:bodyPr>
            <a:lstStyle/>
            <a:p>
              <a:r>
                <a:rPr lang="en-US" altLang="zh-CN" sz="600" b="1"/>
                <a:t>1</a:t>
              </a:r>
            </a:p>
          </p:txBody>
        </p:sp>
        <p:sp>
          <p:nvSpPr>
            <p:cNvPr id="209" name="文本框 208"/>
            <p:cNvSpPr txBox="1"/>
            <p:nvPr/>
          </p:nvSpPr>
          <p:spPr>
            <a:xfrm>
              <a:off x="6903085" y="3570604"/>
              <a:ext cx="241300" cy="368300"/>
            </a:xfrm>
            <a:prstGeom prst="rect">
              <a:avLst/>
            </a:prstGeom>
            <a:noFill/>
          </p:spPr>
          <p:txBody>
            <a:bodyPr wrap="square" rtlCol="0">
              <a:spAutoFit/>
            </a:bodyPr>
            <a:lstStyle/>
            <a:p>
              <a:r>
                <a:rPr lang="en-US" altLang="zh-CN" sz="600" b="1"/>
                <a:t>2</a:t>
              </a:r>
            </a:p>
          </p:txBody>
        </p:sp>
        <p:cxnSp>
          <p:nvCxnSpPr>
            <p:cNvPr id="210" name="直接连接符 209"/>
            <p:cNvCxnSpPr/>
            <p:nvPr/>
          </p:nvCxnSpPr>
          <p:spPr>
            <a:xfrm flipH="1">
              <a:off x="735901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H="1">
              <a:off x="806958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H="1">
              <a:off x="878268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flipH="1">
              <a:off x="949833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flipH="1">
              <a:off x="1021143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H="1">
              <a:off x="104609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flipH="1">
              <a:off x="1117409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flipH="1">
              <a:off x="663638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H="1">
              <a:off x="6636385" y="461327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a:off x="734949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7021195" y="429260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7347585" y="464883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7800340" y="472884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7793355" y="472059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文本框 223"/>
            <p:cNvSpPr txBox="1"/>
            <p:nvPr/>
          </p:nvSpPr>
          <p:spPr>
            <a:xfrm>
              <a:off x="6465570" y="4966336"/>
              <a:ext cx="241300" cy="368300"/>
            </a:xfrm>
            <a:prstGeom prst="rect">
              <a:avLst/>
            </a:prstGeom>
            <a:noFill/>
          </p:spPr>
          <p:txBody>
            <a:bodyPr wrap="square" rtlCol="0">
              <a:spAutoFit/>
            </a:bodyPr>
            <a:lstStyle/>
            <a:p>
              <a:r>
                <a:rPr lang="en-US" altLang="zh-CN" sz="600" b="1"/>
                <a:t>1</a:t>
              </a:r>
            </a:p>
          </p:txBody>
        </p:sp>
        <p:sp>
          <p:nvSpPr>
            <p:cNvPr id="225" name="文本框 224"/>
            <p:cNvSpPr txBox="1"/>
            <p:nvPr/>
          </p:nvSpPr>
          <p:spPr>
            <a:xfrm>
              <a:off x="6875781" y="4966336"/>
              <a:ext cx="241300" cy="368300"/>
            </a:xfrm>
            <a:prstGeom prst="rect">
              <a:avLst/>
            </a:prstGeom>
            <a:noFill/>
          </p:spPr>
          <p:txBody>
            <a:bodyPr wrap="square" rtlCol="0">
              <a:spAutoFit/>
            </a:bodyPr>
            <a:lstStyle/>
            <a:p>
              <a:r>
                <a:rPr lang="en-US" altLang="zh-CN" sz="600" b="1"/>
                <a:t>2</a:t>
              </a:r>
            </a:p>
          </p:txBody>
        </p:sp>
        <p:sp>
          <p:nvSpPr>
            <p:cNvPr id="226" name="文本框 225"/>
            <p:cNvSpPr txBox="1"/>
            <p:nvPr/>
          </p:nvSpPr>
          <p:spPr>
            <a:xfrm>
              <a:off x="7226934" y="4966336"/>
              <a:ext cx="241300" cy="368300"/>
            </a:xfrm>
            <a:prstGeom prst="rect">
              <a:avLst/>
            </a:prstGeom>
            <a:noFill/>
          </p:spPr>
          <p:txBody>
            <a:bodyPr wrap="square" rtlCol="0">
              <a:spAutoFit/>
            </a:bodyPr>
            <a:lstStyle/>
            <a:p>
              <a:r>
                <a:rPr lang="en-US" altLang="zh-CN" sz="600" b="1"/>
                <a:t>3</a:t>
              </a:r>
            </a:p>
          </p:txBody>
        </p:sp>
        <p:sp>
          <p:nvSpPr>
            <p:cNvPr id="227" name="文本框 226"/>
            <p:cNvSpPr txBox="1"/>
            <p:nvPr/>
          </p:nvSpPr>
          <p:spPr>
            <a:xfrm>
              <a:off x="7637145" y="4966336"/>
              <a:ext cx="241300" cy="368300"/>
            </a:xfrm>
            <a:prstGeom prst="rect">
              <a:avLst/>
            </a:prstGeom>
            <a:noFill/>
          </p:spPr>
          <p:txBody>
            <a:bodyPr wrap="square" rtlCol="0">
              <a:spAutoFit/>
            </a:bodyPr>
            <a:lstStyle/>
            <a:p>
              <a:r>
                <a:rPr lang="en-US" altLang="zh-CN" sz="600" b="1"/>
                <a:t>4</a:t>
              </a:r>
            </a:p>
          </p:txBody>
        </p:sp>
        <p:cxnSp>
          <p:nvCxnSpPr>
            <p:cNvPr id="228" name="直接连接符 227"/>
            <p:cNvCxnSpPr/>
            <p:nvPr/>
          </p:nvCxnSpPr>
          <p:spPr>
            <a:xfrm flipH="1">
              <a:off x="805624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H="1">
              <a:off x="876935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flipH="1">
              <a:off x="948499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flipH="1">
              <a:off x="1019810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flipH="1">
              <a:off x="1044765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a:off x="1116076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H="1">
              <a:off x="663892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H="1">
              <a:off x="6638925" y="596328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H="1">
              <a:off x="735203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7023735" y="564261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H="1">
              <a:off x="806259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7350125" y="599884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7802880" y="607885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H="1">
              <a:off x="877570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7795895" y="607060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8095615" y="612775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8447405" y="604329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8440420" y="603504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8773160" y="619950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文本框 246"/>
            <p:cNvSpPr txBox="1"/>
            <p:nvPr/>
          </p:nvSpPr>
          <p:spPr>
            <a:xfrm>
              <a:off x="6878320" y="6316344"/>
              <a:ext cx="241300" cy="368300"/>
            </a:xfrm>
            <a:prstGeom prst="rect">
              <a:avLst/>
            </a:prstGeom>
            <a:noFill/>
          </p:spPr>
          <p:txBody>
            <a:bodyPr wrap="square" rtlCol="0">
              <a:spAutoFit/>
            </a:bodyPr>
            <a:lstStyle/>
            <a:p>
              <a:r>
                <a:rPr lang="en-US" altLang="zh-CN" sz="600" b="1"/>
                <a:t>2</a:t>
              </a:r>
            </a:p>
          </p:txBody>
        </p:sp>
        <p:sp>
          <p:nvSpPr>
            <p:cNvPr id="248" name="文本框 247"/>
            <p:cNvSpPr txBox="1"/>
            <p:nvPr/>
          </p:nvSpPr>
          <p:spPr>
            <a:xfrm>
              <a:off x="7229476" y="6316344"/>
              <a:ext cx="241300" cy="368300"/>
            </a:xfrm>
            <a:prstGeom prst="rect">
              <a:avLst/>
            </a:prstGeom>
            <a:noFill/>
          </p:spPr>
          <p:txBody>
            <a:bodyPr wrap="square" rtlCol="0">
              <a:spAutoFit/>
            </a:bodyPr>
            <a:lstStyle/>
            <a:p>
              <a:r>
                <a:rPr lang="en-US" altLang="zh-CN" sz="600" b="1"/>
                <a:t>3</a:t>
              </a:r>
            </a:p>
          </p:txBody>
        </p:sp>
        <p:sp>
          <p:nvSpPr>
            <p:cNvPr id="249" name="文本框 248"/>
            <p:cNvSpPr txBox="1"/>
            <p:nvPr/>
          </p:nvSpPr>
          <p:spPr>
            <a:xfrm>
              <a:off x="7639685" y="6316344"/>
              <a:ext cx="241300" cy="368300"/>
            </a:xfrm>
            <a:prstGeom prst="rect">
              <a:avLst/>
            </a:prstGeom>
            <a:noFill/>
          </p:spPr>
          <p:txBody>
            <a:bodyPr wrap="square" rtlCol="0">
              <a:spAutoFit/>
            </a:bodyPr>
            <a:lstStyle/>
            <a:p>
              <a:r>
                <a:rPr lang="en-US" altLang="zh-CN" sz="600" b="1"/>
                <a:t>4</a:t>
              </a:r>
            </a:p>
          </p:txBody>
        </p:sp>
        <p:sp>
          <p:nvSpPr>
            <p:cNvPr id="250" name="文本框 249"/>
            <p:cNvSpPr txBox="1"/>
            <p:nvPr/>
          </p:nvSpPr>
          <p:spPr>
            <a:xfrm>
              <a:off x="7962264" y="6316344"/>
              <a:ext cx="241300" cy="368300"/>
            </a:xfrm>
            <a:prstGeom prst="rect">
              <a:avLst/>
            </a:prstGeom>
            <a:noFill/>
          </p:spPr>
          <p:txBody>
            <a:bodyPr wrap="square" rtlCol="0">
              <a:spAutoFit/>
            </a:bodyPr>
            <a:lstStyle/>
            <a:p>
              <a:r>
                <a:rPr lang="en-US" altLang="zh-CN" sz="600" b="1"/>
                <a:t>5</a:t>
              </a:r>
            </a:p>
          </p:txBody>
        </p:sp>
        <p:sp>
          <p:nvSpPr>
            <p:cNvPr id="251" name="文本框 250"/>
            <p:cNvSpPr txBox="1"/>
            <p:nvPr/>
          </p:nvSpPr>
          <p:spPr>
            <a:xfrm>
              <a:off x="8302625" y="6316344"/>
              <a:ext cx="241300" cy="368300"/>
            </a:xfrm>
            <a:prstGeom prst="rect">
              <a:avLst/>
            </a:prstGeom>
            <a:noFill/>
          </p:spPr>
          <p:txBody>
            <a:bodyPr wrap="square" rtlCol="0">
              <a:spAutoFit/>
            </a:bodyPr>
            <a:lstStyle/>
            <a:p>
              <a:r>
                <a:rPr lang="en-US" altLang="zh-CN" sz="600" b="1"/>
                <a:t>6</a:t>
              </a:r>
            </a:p>
          </p:txBody>
        </p:sp>
        <p:sp>
          <p:nvSpPr>
            <p:cNvPr id="252" name="文本框 251"/>
            <p:cNvSpPr txBox="1"/>
            <p:nvPr/>
          </p:nvSpPr>
          <p:spPr>
            <a:xfrm>
              <a:off x="8653780" y="6316344"/>
              <a:ext cx="241300" cy="368300"/>
            </a:xfrm>
            <a:prstGeom prst="rect">
              <a:avLst/>
            </a:prstGeom>
            <a:noFill/>
          </p:spPr>
          <p:txBody>
            <a:bodyPr wrap="square" rtlCol="0">
              <a:spAutoFit/>
            </a:bodyPr>
            <a:lstStyle/>
            <a:p>
              <a:r>
                <a:rPr lang="en-US" altLang="zh-CN" sz="600" b="1"/>
                <a:t>7</a:t>
              </a:r>
            </a:p>
          </p:txBody>
        </p:sp>
        <p:sp>
          <p:nvSpPr>
            <p:cNvPr id="253" name="文本框 252"/>
            <p:cNvSpPr txBox="1"/>
            <p:nvPr/>
          </p:nvSpPr>
          <p:spPr>
            <a:xfrm>
              <a:off x="9063990" y="6316344"/>
              <a:ext cx="241300" cy="368300"/>
            </a:xfrm>
            <a:prstGeom prst="rect">
              <a:avLst/>
            </a:prstGeom>
            <a:noFill/>
          </p:spPr>
          <p:txBody>
            <a:bodyPr wrap="square" rtlCol="0">
              <a:spAutoFit/>
            </a:bodyPr>
            <a:lstStyle/>
            <a:p>
              <a:r>
                <a:rPr lang="en-US" altLang="zh-CN" sz="600" b="1"/>
                <a:t>8</a:t>
              </a:r>
            </a:p>
          </p:txBody>
        </p:sp>
        <p:cxnSp>
          <p:nvCxnSpPr>
            <p:cNvPr id="254" name="直接连接符 253"/>
            <p:cNvCxnSpPr/>
            <p:nvPr/>
          </p:nvCxnSpPr>
          <p:spPr>
            <a:xfrm flipH="1">
              <a:off x="949261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H="1">
              <a:off x="1020572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flipH="1">
              <a:off x="1045527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H="1">
              <a:off x="1116838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文本框 257"/>
            <p:cNvSpPr txBox="1"/>
            <p:nvPr/>
          </p:nvSpPr>
          <p:spPr>
            <a:xfrm>
              <a:off x="6544946" y="6316344"/>
              <a:ext cx="241300" cy="368300"/>
            </a:xfrm>
            <a:prstGeom prst="rect">
              <a:avLst/>
            </a:prstGeom>
            <a:noFill/>
          </p:spPr>
          <p:txBody>
            <a:bodyPr wrap="square" rtlCol="0">
              <a:spAutoFit/>
            </a:bodyPr>
            <a:lstStyle/>
            <a:p>
              <a:r>
                <a:rPr lang="en-US" altLang="zh-CN" sz="600" b="1"/>
                <a:t>1</a:t>
              </a:r>
            </a:p>
          </p:txBody>
        </p:sp>
        <p:sp>
          <p:nvSpPr>
            <p:cNvPr id="259" name="文本框 258"/>
            <p:cNvSpPr txBox="1"/>
            <p:nvPr/>
          </p:nvSpPr>
          <p:spPr>
            <a:xfrm>
              <a:off x="6038213" y="1313180"/>
              <a:ext cx="495300" cy="362095"/>
            </a:xfrm>
            <a:prstGeom prst="rect">
              <a:avLst/>
            </a:prstGeom>
            <a:noFill/>
          </p:spPr>
          <p:txBody>
            <a:bodyPr wrap="square" rtlCol="0">
              <a:spAutoFit/>
            </a:bodyPr>
            <a:lstStyle/>
            <a:p>
              <a:r>
                <a:rPr lang="en-US" altLang="zh-CN" sz="600" b="1"/>
                <a:t>(a)</a:t>
              </a:r>
            </a:p>
          </p:txBody>
        </p:sp>
        <p:sp>
          <p:nvSpPr>
            <p:cNvPr id="260" name="文本框 259"/>
            <p:cNvSpPr txBox="1"/>
            <p:nvPr/>
          </p:nvSpPr>
          <p:spPr>
            <a:xfrm>
              <a:off x="6092188" y="2437129"/>
              <a:ext cx="495295" cy="362095"/>
            </a:xfrm>
            <a:prstGeom prst="rect">
              <a:avLst/>
            </a:prstGeom>
            <a:noFill/>
          </p:spPr>
          <p:txBody>
            <a:bodyPr wrap="square" rtlCol="0">
              <a:spAutoFit/>
            </a:bodyPr>
            <a:lstStyle/>
            <a:p>
              <a:r>
                <a:rPr lang="en-US" altLang="zh-CN" sz="600" b="1"/>
                <a:t>(b)</a:t>
              </a:r>
            </a:p>
          </p:txBody>
        </p:sp>
        <p:sp>
          <p:nvSpPr>
            <p:cNvPr id="261" name="文本框 260"/>
            <p:cNvSpPr txBox="1"/>
            <p:nvPr/>
          </p:nvSpPr>
          <p:spPr>
            <a:xfrm>
              <a:off x="6091555" y="3693161"/>
              <a:ext cx="495928" cy="362095"/>
            </a:xfrm>
            <a:prstGeom prst="rect">
              <a:avLst/>
            </a:prstGeom>
            <a:noFill/>
          </p:spPr>
          <p:txBody>
            <a:bodyPr wrap="square" rtlCol="0">
              <a:spAutoFit/>
            </a:bodyPr>
            <a:lstStyle/>
            <a:p>
              <a:r>
                <a:rPr lang="en-US" altLang="zh-CN" sz="600" b="1" dirty="0"/>
                <a:t>(c)</a:t>
              </a:r>
            </a:p>
          </p:txBody>
        </p:sp>
        <p:sp>
          <p:nvSpPr>
            <p:cNvPr id="262" name="文本框 261"/>
            <p:cNvSpPr txBox="1"/>
            <p:nvPr/>
          </p:nvSpPr>
          <p:spPr>
            <a:xfrm>
              <a:off x="6130291" y="5092701"/>
              <a:ext cx="554444" cy="362095"/>
            </a:xfrm>
            <a:prstGeom prst="rect">
              <a:avLst/>
            </a:prstGeom>
            <a:noFill/>
          </p:spPr>
          <p:txBody>
            <a:bodyPr wrap="square" rtlCol="0">
              <a:spAutoFit/>
            </a:bodyPr>
            <a:lstStyle/>
            <a:p>
              <a:r>
                <a:rPr lang="en-US" altLang="zh-CN" sz="600" b="1"/>
                <a:t>(d)</a:t>
              </a:r>
            </a:p>
          </p:txBody>
        </p:sp>
        <p:sp>
          <p:nvSpPr>
            <p:cNvPr id="263" name="文本框 262"/>
            <p:cNvSpPr txBox="1"/>
            <p:nvPr/>
          </p:nvSpPr>
          <p:spPr>
            <a:xfrm>
              <a:off x="6133464" y="6343650"/>
              <a:ext cx="455294" cy="362095"/>
            </a:xfrm>
            <a:prstGeom prst="rect">
              <a:avLst/>
            </a:prstGeom>
            <a:noFill/>
          </p:spPr>
          <p:txBody>
            <a:bodyPr wrap="square" rtlCol="0">
              <a:spAutoFit/>
            </a:bodyPr>
            <a:lstStyle/>
            <a:p>
              <a:r>
                <a:rPr lang="en-US" altLang="zh-CN" sz="600" b="1"/>
                <a:t>(e)</a:t>
              </a:r>
            </a:p>
          </p:txBody>
        </p:sp>
        <p:sp>
          <p:nvSpPr>
            <p:cNvPr id="264" name="文本框 263"/>
            <p:cNvSpPr txBox="1"/>
            <p:nvPr/>
          </p:nvSpPr>
          <p:spPr>
            <a:xfrm>
              <a:off x="11441430" y="212727"/>
              <a:ext cx="1055370" cy="543143"/>
            </a:xfrm>
            <a:prstGeom prst="rect">
              <a:avLst/>
            </a:prstGeom>
            <a:noFill/>
          </p:spPr>
          <p:txBody>
            <a:bodyPr wrap="square" rtlCol="0">
              <a:spAutoFit/>
            </a:bodyPr>
            <a:lstStyle/>
            <a:p>
              <a:r>
                <a:rPr lang="en-US" altLang="zh-CN" sz="600" b="1"/>
                <a:t>0.50</a:t>
              </a:r>
            </a:p>
            <a:p>
              <a:r>
                <a:rPr lang="en-US" altLang="zh-CN" sz="600" b="1"/>
                <a:t>0.25</a:t>
              </a:r>
            </a:p>
          </p:txBody>
        </p:sp>
        <p:sp>
          <p:nvSpPr>
            <p:cNvPr id="265" name="文本框 264"/>
            <p:cNvSpPr txBox="1"/>
            <p:nvPr/>
          </p:nvSpPr>
          <p:spPr>
            <a:xfrm>
              <a:off x="8502650" y="1612264"/>
              <a:ext cx="1363345" cy="368300"/>
            </a:xfrm>
            <a:prstGeom prst="rect">
              <a:avLst/>
            </a:prstGeom>
            <a:noFill/>
          </p:spPr>
          <p:txBody>
            <a:bodyPr wrap="square" rtlCol="0">
              <a:spAutoFit/>
            </a:bodyPr>
            <a:lstStyle/>
            <a:p>
              <a:r>
                <a:rPr lang="en-US" altLang="zh-CN" sz="600" b="1"/>
                <a:t>1 harmonic</a:t>
              </a:r>
            </a:p>
          </p:txBody>
        </p:sp>
        <p:sp>
          <p:nvSpPr>
            <p:cNvPr id="266" name="文本框 265"/>
            <p:cNvSpPr txBox="1"/>
            <p:nvPr/>
          </p:nvSpPr>
          <p:spPr>
            <a:xfrm>
              <a:off x="8507095" y="2528569"/>
              <a:ext cx="1363345" cy="368300"/>
            </a:xfrm>
            <a:prstGeom prst="rect">
              <a:avLst/>
            </a:prstGeom>
            <a:noFill/>
          </p:spPr>
          <p:txBody>
            <a:bodyPr wrap="square" rtlCol="0">
              <a:spAutoFit/>
            </a:bodyPr>
            <a:lstStyle/>
            <a:p>
              <a:r>
                <a:rPr lang="en-US" altLang="zh-CN" sz="600" b="1"/>
                <a:t>2 harmonics</a:t>
              </a:r>
            </a:p>
          </p:txBody>
        </p:sp>
        <p:sp>
          <p:nvSpPr>
            <p:cNvPr id="267" name="文本框 266"/>
            <p:cNvSpPr txBox="1"/>
            <p:nvPr/>
          </p:nvSpPr>
          <p:spPr>
            <a:xfrm>
              <a:off x="8502650" y="3931285"/>
              <a:ext cx="1363345" cy="368300"/>
            </a:xfrm>
            <a:prstGeom prst="rect">
              <a:avLst/>
            </a:prstGeom>
            <a:noFill/>
          </p:spPr>
          <p:txBody>
            <a:bodyPr wrap="square" rtlCol="0">
              <a:spAutoFit/>
            </a:bodyPr>
            <a:lstStyle/>
            <a:p>
              <a:r>
                <a:rPr lang="en-US" altLang="zh-CN" sz="600" b="1"/>
                <a:t>4 harmonics</a:t>
              </a:r>
            </a:p>
          </p:txBody>
        </p:sp>
        <p:sp>
          <p:nvSpPr>
            <p:cNvPr id="268" name="文本框 267"/>
            <p:cNvSpPr txBox="1"/>
            <p:nvPr/>
          </p:nvSpPr>
          <p:spPr>
            <a:xfrm>
              <a:off x="8502650" y="5274310"/>
              <a:ext cx="1363345" cy="368300"/>
            </a:xfrm>
            <a:prstGeom prst="rect">
              <a:avLst/>
            </a:prstGeom>
            <a:noFill/>
          </p:spPr>
          <p:txBody>
            <a:bodyPr wrap="square" rtlCol="0">
              <a:spAutoFit/>
            </a:bodyPr>
            <a:lstStyle/>
            <a:p>
              <a:r>
                <a:rPr lang="en-US" altLang="zh-CN" sz="600" b="1"/>
                <a:t>8 harmonics</a:t>
              </a:r>
            </a:p>
          </p:txBody>
        </p:sp>
        <p:sp>
          <p:nvSpPr>
            <p:cNvPr id="269" name="文本框 268"/>
            <p:cNvSpPr txBox="1"/>
            <p:nvPr/>
          </p:nvSpPr>
          <p:spPr>
            <a:xfrm>
              <a:off x="7561580" y="6546215"/>
              <a:ext cx="2309495" cy="368300"/>
            </a:xfrm>
            <a:prstGeom prst="rect">
              <a:avLst/>
            </a:prstGeom>
            <a:noFill/>
          </p:spPr>
          <p:txBody>
            <a:bodyPr wrap="square" rtlCol="0">
              <a:spAutoFit/>
            </a:bodyPr>
            <a:lstStyle/>
            <a:p>
              <a:r>
                <a:rPr lang="en-US" altLang="zh-CN" sz="600" b="1">
                  <a:sym typeface="+mn-ea"/>
                </a:rPr>
                <a:t>Harmonic number</a:t>
              </a:r>
              <a:endParaRPr lang="en-US" altLang="zh-CN" sz="600" b="1"/>
            </a:p>
          </p:txBody>
        </p:sp>
        <p:cxnSp>
          <p:nvCxnSpPr>
            <p:cNvPr id="270" name="直接箭头连接符 269"/>
            <p:cNvCxnSpPr/>
            <p:nvPr/>
          </p:nvCxnSpPr>
          <p:spPr>
            <a:xfrm flipV="1">
              <a:off x="9438005" y="6730365"/>
              <a:ext cx="468630" cy="6985"/>
            </a:xfrm>
            <a:prstGeom prst="straightConnector1">
              <a:avLst/>
            </a:prstGeom>
            <a:ln w="1905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有限带宽信号</a:t>
            </a:r>
          </a:p>
        </p:txBody>
      </p:sp>
      <p:sp>
        <p:nvSpPr>
          <p:cNvPr id="3" name="内容占位符 2"/>
          <p:cNvSpPr>
            <a:spLocks noGrp="1"/>
          </p:cNvSpPr>
          <p:nvPr>
            <p:ph idx="1"/>
          </p:nvPr>
        </p:nvSpPr>
        <p:spPr>
          <a:xfrm>
            <a:off x="629266" y="1398901"/>
            <a:ext cx="4316808" cy="4896073"/>
          </a:xfrm>
        </p:spPr>
        <p:txBody>
          <a:bodyPr>
            <a:noAutofit/>
          </a:bodyPr>
          <a:lstStyle/>
          <a:p>
            <a:pPr>
              <a:lnSpc>
                <a:spcPct val="110000"/>
              </a:lnSpc>
            </a:pPr>
            <a:r>
              <a:rPr lang="zh-CN" altLang="en-US" sz="2000" dirty="0">
                <a:latin typeface="宋体" panose="02010600030101010101" pitchFamily="2" charset="-122"/>
              </a:rPr>
              <a:t>频谱（</a:t>
            </a:r>
            <a:r>
              <a:rPr lang="en-US" altLang="zh-CN" sz="2000" dirty="0">
                <a:latin typeface="Times New Roman" panose="02020603050405020304" pitchFamily="18" charset="0"/>
                <a:cs typeface="Times New Roman" panose="02020603050405020304" pitchFamily="18" charset="0"/>
              </a:rPr>
              <a:t>spectrum</a:t>
            </a:r>
            <a:r>
              <a:rPr lang="zh-CN" altLang="en-US" sz="2000" dirty="0">
                <a:latin typeface="宋体" panose="02010600030101010101" pitchFamily="2" charset="-122"/>
              </a:rPr>
              <a:t>）是一个信号所包含的频率的范围</a:t>
            </a:r>
          </a:p>
          <a:p>
            <a:pPr lvl="1">
              <a:lnSpc>
                <a:spcPct val="110000"/>
              </a:lnSpc>
            </a:pPr>
            <a:r>
              <a:rPr lang="zh-CN" altLang="en-US" sz="2000" dirty="0">
                <a:latin typeface="宋体" panose="02010600030101010101" pitchFamily="2" charset="-122"/>
              </a:rPr>
              <a:t>图</a:t>
            </a:r>
            <a:r>
              <a:rPr lang="en-US" altLang="zh-CN" sz="2000" dirty="0">
                <a:latin typeface="Times New Roman" panose="02020603050405020304" pitchFamily="18" charset="0"/>
                <a:cs typeface="Times New Roman" panose="02020603050405020304" pitchFamily="18" charset="0"/>
              </a:rPr>
              <a:t>2-1 (e) </a:t>
            </a:r>
            <a:r>
              <a:rPr lang="zh-CN" altLang="en-US" sz="2000" dirty="0">
                <a:latin typeface="宋体" panose="02010600030101010101" pitchFamily="2" charset="-122"/>
              </a:rPr>
              <a:t>中信号的频谱从</a:t>
            </a:r>
            <a:r>
              <a:rPr lang="en-US" altLang="zh-CN" sz="2000" dirty="0">
                <a:latin typeface="Times New Roman" panose="02020603050405020304" pitchFamily="18" charset="0"/>
                <a:cs typeface="Times New Roman" panose="02020603050405020304" pitchFamily="18" charset="0"/>
              </a:rPr>
              <a:t>f</a:t>
            </a:r>
            <a:r>
              <a:rPr lang="zh-CN" altLang="en-US" sz="2000" dirty="0">
                <a:latin typeface="宋体" panose="02010600030101010101" pitchFamily="2" charset="-122"/>
              </a:rPr>
              <a:t>到</a:t>
            </a:r>
            <a:r>
              <a:rPr lang="en-US" altLang="zh-CN" sz="2000" dirty="0">
                <a:latin typeface="Times New Roman" panose="02020603050405020304" pitchFamily="18" charset="0"/>
                <a:cs typeface="Times New Roman" panose="02020603050405020304" pitchFamily="18" charset="0"/>
              </a:rPr>
              <a:t>8f</a:t>
            </a:r>
            <a:endParaRPr lang="en-US" altLang="zh-CN" sz="2000" dirty="0">
              <a:latin typeface="宋体" panose="02010600030101010101" pitchFamily="2" charset="-122"/>
            </a:endParaRPr>
          </a:p>
          <a:p>
            <a:pPr>
              <a:lnSpc>
                <a:spcPct val="110000"/>
              </a:lnSpc>
            </a:pPr>
            <a:r>
              <a:rPr lang="zh-CN" altLang="en-US" sz="2000" dirty="0">
                <a:latin typeface="宋体" panose="02010600030101010101" pitchFamily="2" charset="-122"/>
              </a:rPr>
              <a:t>信号的绝对带宽等于频谱的宽度</a:t>
            </a:r>
          </a:p>
          <a:p>
            <a:pPr lvl="1">
              <a:lnSpc>
                <a:spcPct val="110000"/>
              </a:lnSpc>
            </a:pPr>
            <a:r>
              <a:rPr lang="zh-CN" altLang="en-US" sz="2000" dirty="0">
                <a:latin typeface="Times New Roman" panose="02020603050405020304" pitchFamily="18" charset="0"/>
                <a:cs typeface="Times New Roman" panose="02020603050405020304" pitchFamily="18" charset="0"/>
              </a:rPr>
              <a:t>图</a:t>
            </a:r>
            <a:r>
              <a:rPr lang="en-US" altLang="zh-CN" sz="2000" dirty="0">
                <a:latin typeface="Times New Roman" panose="02020603050405020304" pitchFamily="18" charset="0"/>
                <a:cs typeface="Times New Roman" panose="02020603050405020304" pitchFamily="18" charset="0"/>
              </a:rPr>
              <a:t>2-1 (e) </a:t>
            </a:r>
            <a:r>
              <a:rPr lang="zh-CN" altLang="en-US" sz="2000" dirty="0">
                <a:latin typeface="Times New Roman" panose="02020603050405020304" pitchFamily="18" charset="0"/>
                <a:cs typeface="Times New Roman" panose="02020603050405020304" pitchFamily="18" charset="0"/>
              </a:rPr>
              <a:t>中信号的带宽为</a:t>
            </a:r>
            <a:endParaRPr lang="en-US" altLang="zh-CN" sz="2000" dirty="0">
              <a:latin typeface="Times New Roman" panose="02020603050405020304" pitchFamily="18" charset="0"/>
              <a:cs typeface="Times New Roman" panose="02020603050405020304" pitchFamily="18" charset="0"/>
            </a:endParaRPr>
          </a:p>
          <a:p>
            <a:pPr marL="457200" lvl="1" indent="0">
              <a:lnSpc>
                <a:spcPct val="110000"/>
              </a:lnSpc>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8f – f = 7f</a:t>
            </a:r>
          </a:p>
          <a:p>
            <a:pPr>
              <a:lnSpc>
                <a:spcPct val="110000"/>
              </a:lnSpc>
            </a:pPr>
            <a:r>
              <a:rPr lang="zh-CN" altLang="en-US" sz="2000" dirty="0">
                <a:latin typeface="宋体" panose="02010600030101010101" pitchFamily="2" charset="-122"/>
              </a:rPr>
              <a:t>许多信号的带宽是无限的，然而信号的主要能量集中在相对窄的频带内，这个频带被称为有效带宽，或带宽（</a:t>
            </a:r>
            <a:r>
              <a:rPr lang="en-US" altLang="zh-CN" sz="2000" dirty="0">
                <a:latin typeface="Times New Roman" panose="02020603050405020304" pitchFamily="18" charset="0"/>
                <a:cs typeface="Times New Roman" panose="02020603050405020304" pitchFamily="18" charset="0"/>
              </a:rPr>
              <a:t>bandwidth</a:t>
            </a:r>
            <a:r>
              <a:rPr lang="zh-CN" altLang="en-US" sz="2000" dirty="0">
                <a:latin typeface="宋体" panose="02010600030101010101" pitchFamily="2" charset="-122"/>
              </a:rPr>
              <a:t>）</a:t>
            </a:r>
          </a:p>
          <a:p>
            <a:pPr>
              <a:lnSpc>
                <a:spcPct val="110000"/>
              </a:lnSpc>
            </a:pPr>
            <a:r>
              <a:rPr lang="zh-CN" altLang="en-US" sz="2000" dirty="0">
                <a:latin typeface="宋体" panose="02010600030101010101" pitchFamily="2" charset="-122"/>
              </a:rPr>
              <a:t>信号的信息承载能力与带宽有直接关系，带宽越宽，信息承载能力越强</a:t>
            </a:r>
            <a:endParaRPr lang="zh-CN" altLang="en-US" sz="2000" dirty="0"/>
          </a:p>
          <a:p>
            <a:endParaRPr kumimoji="1" lang="zh-CN" altLang="en-US" sz="20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19</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4895993" y="2188575"/>
            <a:ext cx="7305368" cy="3514046"/>
            <a:chOff x="107315" y="24130"/>
            <a:chExt cx="12389485" cy="6890385"/>
          </a:xfrm>
        </p:grpSpPr>
        <p:cxnSp>
          <p:nvCxnSpPr>
            <p:cNvPr id="13" name="直接连接符 12"/>
            <p:cNvCxnSpPr/>
            <p:nvPr/>
          </p:nvCxnSpPr>
          <p:spPr>
            <a:xfrm flipH="1">
              <a:off x="40957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1760" y="1511934"/>
              <a:ext cx="241300" cy="368300"/>
            </a:xfrm>
            <a:prstGeom prst="rect">
              <a:avLst/>
            </a:prstGeom>
            <a:noFill/>
            <a:ln w="28575">
              <a:noFill/>
            </a:ln>
          </p:spPr>
          <p:txBody>
            <a:bodyPr wrap="square" rtlCol="0">
              <a:spAutoFit/>
            </a:bodyPr>
            <a:lstStyle/>
            <a:p>
              <a:r>
                <a:rPr lang="en-US" altLang="zh-CN" sz="600" b="1"/>
                <a:t>1</a:t>
              </a:r>
            </a:p>
          </p:txBody>
        </p:sp>
        <p:sp>
          <p:nvSpPr>
            <p:cNvPr id="15" name="文本框 14"/>
            <p:cNvSpPr txBox="1"/>
            <p:nvPr/>
          </p:nvSpPr>
          <p:spPr>
            <a:xfrm>
              <a:off x="111760" y="2169160"/>
              <a:ext cx="241300" cy="368300"/>
            </a:xfrm>
            <a:prstGeom prst="rect">
              <a:avLst/>
            </a:prstGeom>
            <a:noFill/>
            <a:ln w="28575">
              <a:noFill/>
            </a:ln>
          </p:spPr>
          <p:txBody>
            <a:bodyPr wrap="square" rtlCol="0">
              <a:spAutoFit/>
            </a:bodyPr>
            <a:lstStyle/>
            <a:p>
              <a:r>
                <a:rPr lang="en-US" altLang="zh-CN" sz="600" b="1"/>
                <a:t>0</a:t>
              </a:r>
            </a:p>
          </p:txBody>
        </p:sp>
        <p:cxnSp>
          <p:nvCxnSpPr>
            <p:cNvPr id="16" name="直接连接符 15"/>
            <p:cNvCxnSpPr/>
            <p:nvPr/>
          </p:nvCxnSpPr>
          <p:spPr>
            <a:xfrm>
              <a:off x="40957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966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2268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268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84277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83324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3324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55333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54635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54635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26644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26199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26199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98208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397510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7510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69519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468566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68566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0575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539877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39877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11886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9" name="任意多边形 73"/>
            <p:cNvSpPr/>
            <p:nvPr/>
          </p:nvSpPr>
          <p:spPr>
            <a:xfrm>
              <a:off x="395605" y="1980565"/>
              <a:ext cx="5721985" cy="309880"/>
            </a:xfrm>
            <a:custGeom>
              <a:avLst/>
              <a:gdLst>
                <a:gd name="connisteX0" fmla="*/ 0 w 5721985"/>
                <a:gd name="connsiteY0" fmla="*/ 249555 h 310056"/>
                <a:gd name="connisteX1" fmla="*/ 739775 w 5721985"/>
                <a:gd name="connsiteY1" fmla="*/ 59055 h 310056"/>
                <a:gd name="connisteX2" fmla="*/ 1443355 w 5721985"/>
                <a:gd name="connsiteY2" fmla="*/ 0 h 310056"/>
                <a:gd name="connisteX3" fmla="*/ 2139315 w 5721985"/>
                <a:gd name="connsiteY3" fmla="*/ 59055 h 310056"/>
                <a:gd name="connisteX4" fmla="*/ 2857500 w 5721985"/>
                <a:gd name="connsiteY4" fmla="*/ 183515 h 310056"/>
                <a:gd name="connisteX5" fmla="*/ 3589655 w 5721985"/>
                <a:gd name="connsiteY5" fmla="*/ 271145 h 310056"/>
                <a:gd name="connisteX6" fmla="*/ 4271645 w 5721985"/>
                <a:gd name="connsiteY6" fmla="*/ 307975 h 310056"/>
                <a:gd name="connisteX7" fmla="*/ 4996815 w 5721985"/>
                <a:gd name="connsiteY7" fmla="*/ 227330 h 310056"/>
                <a:gd name="connisteX8" fmla="*/ 5721985 w 5721985"/>
                <a:gd name="connsiteY8" fmla="*/ 102870 h 31005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721985" h="310057">
                  <a:moveTo>
                    <a:pt x="0" y="249555"/>
                  </a:moveTo>
                  <a:cubicBezTo>
                    <a:pt x="133985" y="212725"/>
                    <a:pt x="450850" y="109220"/>
                    <a:pt x="739775" y="59055"/>
                  </a:cubicBezTo>
                  <a:cubicBezTo>
                    <a:pt x="1028700" y="8890"/>
                    <a:pt x="1163320" y="0"/>
                    <a:pt x="1443355" y="0"/>
                  </a:cubicBezTo>
                  <a:cubicBezTo>
                    <a:pt x="1723390" y="0"/>
                    <a:pt x="1856740" y="22225"/>
                    <a:pt x="2139315" y="59055"/>
                  </a:cubicBezTo>
                  <a:cubicBezTo>
                    <a:pt x="2421890" y="95885"/>
                    <a:pt x="2567305" y="140970"/>
                    <a:pt x="2857500" y="183515"/>
                  </a:cubicBezTo>
                  <a:cubicBezTo>
                    <a:pt x="3147695" y="226060"/>
                    <a:pt x="3307080" y="246380"/>
                    <a:pt x="3589655" y="271145"/>
                  </a:cubicBezTo>
                  <a:cubicBezTo>
                    <a:pt x="3872230" y="295910"/>
                    <a:pt x="3990340" y="316865"/>
                    <a:pt x="4271645" y="307975"/>
                  </a:cubicBezTo>
                  <a:cubicBezTo>
                    <a:pt x="4552950" y="299085"/>
                    <a:pt x="4706620" y="268605"/>
                    <a:pt x="4996815" y="227330"/>
                  </a:cubicBezTo>
                  <a:cubicBezTo>
                    <a:pt x="5287010" y="186055"/>
                    <a:pt x="5591175" y="126365"/>
                    <a:pt x="5721985" y="102870"/>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40" name="直接连接符 39"/>
            <p:cNvCxnSpPr/>
            <p:nvPr/>
          </p:nvCxnSpPr>
          <p:spPr>
            <a:xfrm flipH="1">
              <a:off x="40957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11760" y="212726"/>
              <a:ext cx="241300" cy="368300"/>
            </a:xfrm>
            <a:prstGeom prst="rect">
              <a:avLst/>
            </a:prstGeom>
            <a:noFill/>
            <a:ln w="28575">
              <a:noFill/>
            </a:ln>
          </p:spPr>
          <p:txBody>
            <a:bodyPr wrap="square" rtlCol="0">
              <a:spAutoFit/>
            </a:bodyPr>
            <a:lstStyle/>
            <a:p>
              <a:r>
                <a:rPr lang="en-US" altLang="zh-CN" sz="600" b="1"/>
                <a:t>1</a:t>
              </a:r>
            </a:p>
          </p:txBody>
        </p:sp>
        <p:sp>
          <p:nvSpPr>
            <p:cNvPr id="42" name="文本框 41"/>
            <p:cNvSpPr txBox="1"/>
            <p:nvPr/>
          </p:nvSpPr>
          <p:spPr>
            <a:xfrm>
              <a:off x="111760" y="925830"/>
              <a:ext cx="241300" cy="368300"/>
            </a:xfrm>
            <a:prstGeom prst="rect">
              <a:avLst/>
            </a:prstGeom>
            <a:noFill/>
            <a:ln w="28575">
              <a:noFill/>
            </a:ln>
          </p:spPr>
          <p:txBody>
            <a:bodyPr wrap="square" rtlCol="0">
              <a:spAutoFit/>
            </a:bodyPr>
            <a:lstStyle/>
            <a:p>
              <a:r>
                <a:rPr lang="en-US" altLang="zh-CN" sz="600" b="1"/>
                <a:t>0</a:t>
              </a:r>
            </a:p>
          </p:txBody>
        </p:sp>
        <p:cxnSp>
          <p:nvCxnSpPr>
            <p:cNvPr id="43" name="直接连接符 42"/>
            <p:cNvCxnSpPr/>
            <p:nvPr/>
          </p:nvCxnSpPr>
          <p:spPr>
            <a:xfrm>
              <a:off x="40957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12966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12268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12268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83324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55333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54635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54635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26644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26199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26199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98208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97510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97510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69519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468566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68566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40575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539877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39877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11886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1132205"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184277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69519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5917564" y="1082040"/>
              <a:ext cx="241300" cy="368300"/>
            </a:xfrm>
            <a:prstGeom prst="rect">
              <a:avLst/>
            </a:prstGeom>
            <a:noFill/>
            <a:ln w="28575">
              <a:noFill/>
            </a:ln>
          </p:spPr>
          <p:txBody>
            <a:bodyPr wrap="square" rtlCol="0">
              <a:spAutoFit/>
            </a:bodyPr>
            <a:lstStyle/>
            <a:p>
              <a:r>
                <a:rPr lang="en-US" altLang="zh-CN" sz="600" b="1"/>
                <a:t>T</a:t>
              </a:r>
            </a:p>
          </p:txBody>
        </p:sp>
        <p:sp>
          <p:nvSpPr>
            <p:cNvPr id="68" name="文本框 67"/>
            <p:cNvSpPr txBox="1"/>
            <p:nvPr/>
          </p:nvSpPr>
          <p:spPr>
            <a:xfrm>
              <a:off x="648970" y="40641"/>
              <a:ext cx="241300" cy="368300"/>
            </a:xfrm>
            <a:prstGeom prst="rect">
              <a:avLst/>
            </a:prstGeom>
            <a:noFill/>
            <a:ln w="28575">
              <a:noFill/>
            </a:ln>
          </p:spPr>
          <p:txBody>
            <a:bodyPr wrap="square" rtlCol="0">
              <a:spAutoFit/>
            </a:bodyPr>
            <a:lstStyle/>
            <a:p>
              <a:r>
                <a:rPr lang="en-US" altLang="zh-CN" sz="600" b="1"/>
                <a:t>0</a:t>
              </a:r>
            </a:p>
          </p:txBody>
        </p:sp>
        <p:sp>
          <p:nvSpPr>
            <p:cNvPr id="69" name="文本框 68"/>
            <p:cNvSpPr txBox="1"/>
            <p:nvPr/>
          </p:nvSpPr>
          <p:spPr>
            <a:xfrm>
              <a:off x="1362074" y="32385"/>
              <a:ext cx="241300" cy="368300"/>
            </a:xfrm>
            <a:prstGeom prst="rect">
              <a:avLst/>
            </a:prstGeom>
            <a:noFill/>
            <a:ln w="28575">
              <a:noFill/>
            </a:ln>
          </p:spPr>
          <p:txBody>
            <a:bodyPr wrap="square" rtlCol="0">
              <a:spAutoFit/>
            </a:bodyPr>
            <a:lstStyle/>
            <a:p>
              <a:r>
                <a:rPr lang="en-US" altLang="zh-CN" sz="600" b="1"/>
                <a:t>1</a:t>
              </a:r>
            </a:p>
          </p:txBody>
        </p:sp>
        <p:sp>
          <p:nvSpPr>
            <p:cNvPr id="70" name="文本框 69"/>
            <p:cNvSpPr txBox="1"/>
            <p:nvPr/>
          </p:nvSpPr>
          <p:spPr>
            <a:xfrm>
              <a:off x="2072641" y="40641"/>
              <a:ext cx="241300" cy="368300"/>
            </a:xfrm>
            <a:prstGeom prst="rect">
              <a:avLst/>
            </a:prstGeom>
            <a:noFill/>
            <a:ln w="28575">
              <a:noFill/>
            </a:ln>
          </p:spPr>
          <p:txBody>
            <a:bodyPr wrap="square" rtlCol="0">
              <a:spAutoFit/>
            </a:bodyPr>
            <a:lstStyle/>
            <a:p>
              <a:r>
                <a:rPr lang="en-US" altLang="zh-CN" sz="600" b="1"/>
                <a:t>1</a:t>
              </a:r>
            </a:p>
          </p:txBody>
        </p:sp>
        <p:sp>
          <p:nvSpPr>
            <p:cNvPr id="71" name="文本框 70"/>
            <p:cNvSpPr txBox="1"/>
            <p:nvPr/>
          </p:nvSpPr>
          <p:spPr>
            <a:xfrm>
              <a:off x="2790825" y="32385"/>
              <a:ext cx="241300" cy="368300"/>
            </a:xfrm>
            <a:prstGeom prst="rect">
              <a:avLst/>
            </a:prstGeom>
            <a:noFill/>
            <a:ln w="28575">
              <a:noFill/>
            </a:ln>
          </p:spPr>
          <p:txBody>
            <a:bodyPr wrap="square" rtlCol="0">
              <a:spAutoFit/>
            </a:bodyPr>
            <a:lstStyle/>
            <a:p>
              <a:r>
                <a:rPr lang="en-US" altLang="zh-CN" sz="600" b="1"/>
                <a:t>0</a:t>
              </a:r>
            </a:p>
          </p:txBody>
        </p:sp>
        <p:sp>
          <p:nvSpPr>
            <p:cNvPr id="72" name="文本框 71"/>
            <p:cNvSpPr txBox="1"/>
            <p:nvPr/>
          </p:nvSpPr>
          <p:spPr>
            <a:xfrm>
              <a:off x="3503930" y="24130"/>
              <a:ext cx="241300" cy="368300"/>
            </a:xfrm>
            <a:prstGeom prst="rect">
              <a:avLst/>
            </a:prstGeom>
            <a:noFill/>
            <a:ln w="28575">
              <a:noFill/>
            </a:ln>
          </p:spPr>
          <p:txBody>
            <a:bodyPr wrap="square" rtlCol="0">
              <a:spAutoFit/>
            </a:bodyPr>
            <a:lstStyle/>
            <a:p>
              <a:r>
                <a:rPr lang="en-US" altLang="zh-CN" sz="600" b="1"/>
                <a:t>0</a:t>
              </a:r>
            </a:p>
          </p:txBody>
        </p:sp>
        <p:sp>
          <p:nvSpPr>
            <p:cNvPr id="73" name="文本框 72"/>
            <p:cNvSpPr txBox="1"/>
            <p:nvPr/>
          </p:nvSpPr>
          <p:spPr>
            <a:xfrm>
              <a:off x="4214494" y="32385"/>
              <a:ext cx="241300" cy="368300"/>
            </a:xfrm>
            <a:prstGeom prst="rect">
              <a:avLst/>
            </a:prstGeom>
            <a:noFill/>
            <a:ln w="28575">
              <a:noFill/>
            </a:ln>
          </p:spPr>
          <p:txBody>
            <a:bodyPr wrap="square" rtlCol="0">
              <a:spAutoFit/>
            </a:bodyPr>
            <a:lstStyle/>
            <a:p>
              <a:r>
                <a:rPr lang="en-US" altLang="zh-CN" sz="600" b="1"/>
                <a:t>0</a:t>
              </a:r>
            </a:p>
          </p:txBody>
        </p:sp>
        <p:sp>
          <p:nvSpPr>
            <p:cNvPr id="74" name="文本框 73"/>
            <p:cNvSpPr txBox="1"/>
            <p:nvPr/>
          </p:nvSpPr>
          <p:spPr>
            <a:xfrm>
              <a:off x="4934584" y="40641"/>
              <a:ext cx="241300" cy="368300"/>
            </a:xfrm>
            <a:prstGeom prst="rect">
              <a:avLst/>
            </a:prstGeom>
            <a:noFill/>
            <a:ln w="28575">
              <a:noFill/>
            </a:ln>
          </p:spPr>
          <p:txBody>
            <a:bodyPr wrap="square" rtlCol="0">
              <a:spAutoFit/>
            </a:bodyPr>
            <a:lstStyle/>
            <a:p>
              <a:r>
                <a:rPr lang="en-US" altLang="zh-CN" sz="600" b="1"/>
                <a:t>1</a:t>
              </a:r>
            </a:p>
          </p:txBody>
        </p:sp>
        <p:sp>
          <p:nvSpPr>
            <p:cNvPr id="75" name="文本框 74"/>
            <p:cNvSpPr txBox="1"/>
            <p:nvPr/>
          </p:nvSpPr>
          <p:spPr>
            <a:xfrm>
              <a:off x="5645149" y="48894"/>
              <a:ext cx="241300" cy="368300"/>
            </a:xfrm>
            <a:prstGeom prst="rect">
              <a:avLst/>
            </a:prstGeom>
            <a:noFill/>
            <a:ln w="28575">
              <a:noFill/>
            </a:ln>
          </p:spPr>
          <p:txBody>
            <a:bodyPr wrap="square" rtlCol="0">
              <a:spAutoFit/>
            </a:bodyPr>
            <a:lstStyle/>
            <a:p>
              <a:r>
                <a:rPr lang="en-US" altLang="zh-CN" sz="600" b="1"/>
                <a:t>0</a:t>
              </a:r>
            </a:p>
          </p:txBody>
        </p:sp>
        <p:sp>
          <p:nvSpPr>
            <p:cNvPr id="76" name="文本框 75"/>
            <p:cNvSpPr txBox="1"/>
            <p:nvPr/>
          </p:nvSpPr>
          <p:spPr>
            <a:xfrm>
              <a:off x="2734309" y="1129031"/>
              <a:ext cx="885825" cy="368300"/>
            </a:xfrm>
            <a:prstGeom prst="rect">
              <a:avLst/>
            </a:prstGeom>
            <a:noFill/>
            <a:ln w="28575">
              <a:noFill/>
            </a:ln>
          </p:spPr>
          <p:txBody>
            <a:bodyPr wrap="square" rtlCol="0">
              <a:spAutoFit/>
            </a:bodyPr>
            <a:lstStyle/>
            <a:p>
              <a:r>
                <a:rPr lang="en-US" altLang="zh-CN" sz="600" b="1"/>
                <a:t>Time</a:t>
              </a:r>
            </a:p>
          </p:txBody>
        </p:sp>
        <p:cxnSp>
          <p:nvCxnSpPr>
            <p:cNvPr id="77" name="直接箭头连接符 76"/>
            <p:cNvCxnSpPr/>
            <p:nvPr/>
          </p:nvCxnSpPr>
          <p:spPr>
            <a:xfrm flipV="1">
              <a:off x="3311525" y="1313180"/>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40513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07315" y="2708910"/>
              <a:ext cx="241300" cy="368300"/>
            </a:xfrm>
            <a:prstGeom prst="rect">
              <a:avLst/>
            </a:prstGeom>
            <a:noFill/>
            <a:ln w="28575">
              <a:noFill/>
            </a:ln>
          </p:spPr>
          <p:txBody>
            <a:bodyPr wrap="square" rtlCol="0">
              <a:spAutoFit/>
            </a:bodyPr>
            <a:lstStyle/>
            <a:p>
              <a:r>
                <a:rPr lang="en-US" altLang="zh-CN" sz="600" b="1"/>
                <a:t>1</a:t>
              </a:r>
            </a:p>
          </p:txBody>
        </p:sp>
        <p:sp>
          <p:nvSpPr>
            <p:cNvPr id="80" name="文本框 79"/>
            <p:cNvSpPr txBox="1"/>
            <p:nvPr/>
          </p:nvSpPr>
          <p:spPr>
            <a:xfrm>
              <a:off x="107315" y="3422015"/>
              <a:ext cx="241300" cy="368300"/>
            </a:xfrm>
            <a:prstGeom prst="rect">
              <a:avLst/>
            </a:prstGeom>
            <a:noFill/>
            <a:ln w="28575">
              <a:noFill/>
            </a:ln>
          </p:spPr>
          <p:txBody>
            <a:bodyPr wrap="square" rtlCol="0">
              <a:spAutoFit/>
            </a:bodyPr>
            <a:lstStyle/>
            <a:p>
              <a:r>
                <a:rPr lang="en-US" altLang="zh-CN" sz="600" b="1"/>
                <a:t>0</a:t>
              </a:r>
            </a:p>
          </p:txBody>
        </p:sp>
        <p:cxnSp>
          <p:nvCxnSpPr>
            <p:cNvPr id="81" name="直接连接符 80"/>
            <p:cNvCxnSpPr/>
            <p:nvPr/>
          </p:nvCxnSpPr>
          <p:spPr>
            <a:xfrm>
              <a:off x="40513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12522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111823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11823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83832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182880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82880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54889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54190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54190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26199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325755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25755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397764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397065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7065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69074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468122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68122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40131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539432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39432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11441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任意多边形 184"/>
            <p:cNvSpPr/>
            <p:nvPr/>
          </p:nvSpPr>
          <p:spPr>
            <a:xfrm>
              <a:off x="410210" y="2936240"/>
              <a:ext cx="5685155" cy="939165"/>
            </a:xfrm>
            <a:custGeom>
              <a:avLst/>
              <a:gdLst>
                <a:gd name="connisteX0" fmla="*/ 0 w 5685155"/>
                <a:gd name="connsiteY0" fmla="*/ 668346 h 939275"/>
                <a:gd name="connisteX1" fmla="*/ 688340 w 5685155"/>
                <a:gd name="connsiteY1" fmla="*/ 448636 h 939275"/>
                <a:gd name="connisteX2" fmla="*/ 1428750 w 5685155"/>
                <a:gd name="connsiteY2" fmla="*/ 16201 h 939275"/>
                <a:gd name="connisteX3" fmla="*/ 2124710 w 5685155"/>
                <a:gd name="connsiteY3" fmla="*/ 206701 h 939275"/>
                <a:gd name="connisteX4" fmla="*/ 2937510 w 5685155"/>
                <a:gd name="connsiteY4" fmla="*/ 917266 h 939275"/>
                <a:gd name="connisteX5" fmla="*/ 3553460 w 5685155"/>
                <a:gd name="connsiteY5" fmla="*/ 660726 h 939275"/>
                <a:gd name="connisteX6" fmla="*/ 4278630 w 5685155"/>
                <a:gd name="connsiteY6" fmla="*/ 235911 h 939275"/>
                <a:gd name="connisteX7" fmla="*/ 4974590 w 5685155"/>
                <a:gd name="connsiteY7" fmla="*/ 411806 h 939275"/>
                <a:gd name="connisteX8" fmla="*/ 5685155 w 5685155"/>
                <a:gd name="connsiteY8" fmla="*/ 668346 h 9392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685155" h="939276">
                  <a:moveTo>
                    <a:pt x="0" y="668347"/>
                  </a:moveTo>
                  <a:cubicBezTo>
                    <a:pt x="122555" y="632787"/>
                    <a:pt x="402590" y="578812"/>
                    <a:pt x="688340" y="448637"/>
                  </a:cubicBezTo>
                  <a:cubicBezTo>
                    <a:pt x="974090" y="318462"/>
                    <a:pt x="1141730" y="64462"/>
                    <a:pt x="1428750" y="16202"/>
                  </a:cubicBezTo>
                  <a:cubicBezTo>
                    <a:pt x="1715770" y="-32058"/>
                    <a:pt x="1823085" y="26362"/>
                    <a:pt x="2124710" y="206702"/>
                  </a:cubicBezTo>
                  <a:cubicBezTo>
                    <a:pt x="2426335" y="387042"/>
                    <a:pt x="2651760" y="826462"/>
                    <a:pt x="2937510" y="917267"/>
                  </a:cubicBezTo>
                  <a:cubicBezTo>
                    <a:pt x="3223260" y="1008072"/>
                    <a:pt x="3285490" y="797252"/>
                    <a:pt x="3553460" y="660727"/>
                  </a:cubicBezTo>
                  <a:cubicBezTo>
                    <a:pt x="3821430" y="524202"/>
                    <a:pt x="3994150" y="285442"/>
                    <a:pt x="4278630" y="235912"/>
                  </a:cubicBezTo>
                  <a:cubicBezTo>
                    <a:pt x="4563110" y="186382"/>
                    <a:pt x="4693285" y="325447"/>
                    <a:pt x="4974590" y="411807"/>
                  </a:cubicBezTo>
                  <a:cubicBezTo>
                    <a:pt x="5255895" y="498167"/>
                    <a:pt x="5556885" y="620722"/>
                    <a:pt x="5685155" y="66834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105" name="直接连接符 104"/>
            <p:cNvCxnSpPr/>
            <p:nvPr/>
          </p:nvCxnSpPr>
          <p:spPr>
            <a:xfrm flipH="1">
              <a:off x="42100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123191" y="4005579"/>
              <a:ext cx="241300" cy="368300"/>
            </a:xfrm>
            <a:prstGeom prst="rect">
              <a:avLst/>
            </a:prstGeom>
            <a:noFill/>
            <a:ln w="28575">
              <a:noFill/>
            </a:ln>
          </p:spPr>
          <p:txBody>
            <a:bodyPr wrap="square" rtlCol="0">
              <a:spAutoFit/>
            </a:bodyPr>
            <a:lstStyle/>
            <a:p>
              <a:r>
                <a:rPr lang="en-US" altLang="zh-CN" sz="600" b="1"/>
                <a:t>1</a:t>
              </a:r>
            </a:p>
          </p:txBody>
        </p:sp>
        <p:sp>
          <p:nvSpPr>
            <p:cNvPr id="107" name="文本框 106"/>
            <p:cNvSpPr txBox="1"/>
            <p:nvPr/>
          </p:nvSpPr>
          <p:spPr>
            <a:xfrm>
              <a:off x="123191" y="4809490"/>
              <a:ext cx="241300" cy="368300"/>
            </a:xfrm>
            <a:prstGeom prst="rect">
              <a:avLst/>
            </a:prstGeom>
            <a:noFill/>
            <a:ln w="28575">
              <a:noFill/>
            </a:ln>
          </p:spPr>
          <p:txBody>
            <a:bodyPr wrap="square" rtlCol="0">
              <a:spAutoFit/>
            </a:bodyPr>
            <a:lstStyle/>
            <a:p>
              <a:r>
                <a:rPr lang="en-US" altLang="zh-CN" sz="600" b="1"/>
                <a:t>0</a:t>
              </a:r>
            </a:p>
          </p:txBody>
        </p:sp>
        <p:cxnSp>
          <p:nvCxnSpPr>
            <p:cNvPr id="108" name="直接连接符 107"/>
            <p:cNvCxnSpPr/>
            <p:nvPr/>
          </p:nvCxnSpPr>
          <p:spPr>
            <a:xfrm>
              <a:off x="42100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14109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113411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13411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85420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184467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84467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56476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255778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55778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27787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327342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7342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99351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398653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98653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70662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469709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469709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541718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a:off x="541020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541020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613029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41656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118746" y="5461000"/>
              <a:ext cx="241300" cy="368300"/>
            </a:xfrm>
            <a:prstGeom prst="rect">
              <a:avLst/>
            </a:prstGeom>
            <a:noFill/>
            <a:ln w="28575">
              <a:noFill/>
            </a:ln>
          </p:spPr>
          <p:txBody>
            <a:bodyPr wrap="square" rtlCol="0">
              <a:spAutoFit/>
            </a:bodyPr>
            <a:lstStyle/>
            <a:p>
              <a:r>
                <a:rPr lang="en-US" altLang="zh-CN" sz="600" b="1"/>
                <a:t>1</a:t>
              </a:r>
            </a:p>
          </p:txBody>
        </p:sp>
        <p:sp>
          <p:nvSpPr>
            <p:cNvPr id="133" name="文本框 132"/>
            <p:cNvSpPr txBox="1"/>
            <p:nvPr/>
          </p:nvSpPr>
          <p:spPr>
            <a:xfrm>
              <a:off x="118746" y="6174106"/>
              <a:ext cx="241300" cy="368300"/>
            </a:xfrm>
            <a:prstGeom prst="rect">
              <a:avLst/>
            </a:prstGeom>
            <a:noFill/>
            <a:ln w="28575">
              <a:noFill/>
            </a:ln>
          </p:spPr>
          <p:txBody>
            <a:bodyPr wrap="square" rtlCol="0">
              <a:spAutoFit/>
            </a:bodyPr>
            <a:lstStyle/>
            <a:p>
              <a:r>
                <a:rPr lang="en-US" altLang="zh-CN" sz="600" b="1"/>
                <a:t>0</a:t>
              </a:r>
            </a:p>
          </p:txBody>
        </p:sp>
        <p:cxnSp>
          <p:nvCxnSpPr>
            <p:cNvPr id="134" name="直接连接符 133"/>
            <p:cNvCxnSpPr/>
            <p:nvPr/>
          </p:nvCxnSpPr>
          <p:spPr>
            <a:xfrm>
              <a:off x="41656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13665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12966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12966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84975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184023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84023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56032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255333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55333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327342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a:off x="326898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326898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98907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398208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398208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70217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a:off x="469265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469265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541274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540575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40575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612584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任意多边形 240"/>
            <p:cNvSpPr/>
            <p:nvPr/>
          </p:nvSpPr>
          <p:spPr>
            <a:xfrm>
              <a:off x="417195" y="4293235"/>
              <a:ext cx="5762625" cy="919480"/>
            </a:xfrm>
            <a:custGeom>
              <a:avLst/>
              <a:gdLst>
                <a:gd name="connisteX0" fmla="*/ 0 w 5762393"/>
                <a:gd name="connsiteY0" fmla="*/ 821716 h 919701"/>
                <a:gd name="connisteX1" fmla="*/ 725170 w 5762393"/>
                <a:gd name="connsiteY1" fmla="*/ 396901 h 919701"/>
                <a:gd name="connisteX2" fmla="*/ 1436370 w 5762393"/>
                <a:gd name="connsiteY2" fmla="*/ 1296 h 919701"/>
                <a:gd name="connisteX3" fmla="*/ 2139315 w 5762393"/>
                <a:gd name="connsiteY3" fmla="*/ 308636 h 919701"/>
                <a:gd name="connisteX4" fmla="*/ 2667000 w 5762393"/>
                <a:gd name="connsiteY4" fmla="*/ 784886 h 919701"/>
                <a:gd name="connisteX5" fmla="*/ 2952750 w 5762393"/>
                <a:gd name="connsiteY5" fmla="*/ 608991 h 919701"/>
                <a:gd name="connisteX6" fmla="*/ 3582670 w 5762393"/>
                <a:gd name="connsiteY6" fmla="*/ 792506 h 919701"/>
                <a:gd name="connisteX7" fmla="*/ 4286250 w 5762393"/>
                <a:gd name="connsiteY7" fmla="*/ 374676 h 919701"/>
                <a:gd name="connisteX8" fmla="*/ 4608830 w 5762393"/>
                <a:gd name="connsiteY8" fmla="*/ 140361 h 919701"/>
                <a:gd name="connisteX9" fmla="*/ 5004435 w 5762393"/>
                <a:gd name="connsiteY9" fmla="*/ 316256 h 919701"/>
                <a:gd name="connisteX10" fmla="*/ 5692775 w 5762393"/>
                <a:gd name="connsiteY10" fmla="*/ 858546 h 919701"/>
                <a:gd name="connisteX11" fmla="*/ 5708015 w 5762393"/>
                <a:gd name="connsiteY11" fmla="*/ 887756 h 9197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5762394" h="919702">
                  <a:moveTo>
                    <a:pt x="0" y="821717"/>
                  </a:moveTo>
                  <a:cubicBezTo>
                    <a:pt x="130810" y="744882"/>
                    <a:pt x="438150" y="560732"/>
                    <a:pt x="725170" y="396902"/>
                  </a:cubicBezTo>
                  <a:cubicBezTo>
                    <a:pt x="1012190" y="233072"/>
                    <a:pt x="1153795" y="19077"/>
                    <a:pt x="1436370" y="1297"/>
                  </a:cubicBezTo>
                  <a:cubicBezTo>
                    <a:pt x="1718945" y="-16483"/>
                    <a:pt x="1892935" y="151792"/>
                    <a:pt x="2139315" y="308637"/>
                  </a:cubicBezTo>
                  <a:cubicBezTo>
                    <a:pt x="2385695" y="465482"/>
                    <a:pt x="2504440" y="724562"/>
                    <a:pt x="2667000" y="784887"/>
                  </a:cubicBezTo>
                  <a:cubicBezTo>
                    <a:pt x="2829560" y="845212"/>
                    <a:pt x="2769870" y="607722"/>
                    <a:pt x="2952750" y="608992"/>
                  </a:cubicBezTo>
                  <a:cubicBezTo>
                    <a:pt x="3135630" y="610262"/>
                    <a:pt x="3315970" y="839497"/>
                    <a:pt x="3582670" y="792507"/>
                  </a:cubicBezTo>
                  <a:cubicBezTo>
                    <a:pt x="3849370" y="745517"/>
                    <a:pt x="4081145" y="504852"/>
                    <a:pt x="4286250" y="374677"/>
                  </a:cubicBezTo>
                  <a:cubicBezTo>
                    <a:pt x="4491355" y="244502"/>
                    <a:pt x="4465320" y="151792"/>
                    <a:pt x="4608830" y="140362"/>
                  </a:cubicBezTo>
                  <a:cubicBezTo>
                    <a:pt x="4752340" y="128932"/>
                    <a:pt x="4787900" y="172747"/>
                    <a:pt x="5004435" y="316257"/>
                  </a:cubicBezTo>
                  <a:cubicBezTo>
                    <a:pt x="5220970" y="459767"/>
                    <a:pt x="5551805" y="744247"/>
                    <a:pt x="5692775" y="858547"/>
                  </a:cubicBezTo>
                  <a:cubicBezTo>
                    <a:pt x="5833745" y="972847"/>
                    <a:pt x="5718810" y="892837"/>
                    <a:pt x="5708015" y="88775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8" name="任意多边形 244"/>
            <p:cNvSpPr/>
            <p:nvPr/>
          </p:nvSpPr>
          <p:spPr>
            <a:xfrm>
              <a:off x="410210" y="5643880"/>
              <a:ext cx="5707380" cy="853440"/>
            </a:xfrm>
            <a:custGeom>
              <a:avLst/>
              <a:gdLst>
                <a:gd name="connisteX0" fmla="*/ 0 w 5707380"/>
                <a:gd name="connsiteY0" fmla="*/ 623520 h 853470"/>
                <a:gd name="connisteX1" fmla="*/ 395605 w 5707380"/>
                <a:gd name="connsiteY1" fmla="*/ 799415 h 853470"/>
                <a:gd name="connisteX2" fmla="*/ 725170 w 5707380"/>
                <a:gd name="connsiteY2" fmla="*/ 389205 h 853470"/>
                <a:gd name="connisteX3" fmla="*/ 974090 w 5707380"/>
                <a:gd name="connsiteY3" fmla="*/ 15825 h 853470"/>
                <a:gd name="connisteX4" fmla="*/ 1428750 w 5707380"/>
                <a:gd name="connsiteY4" fmla="*/ 132665 h 853470"/>
                <a:gd name="connisteX5" fmla="*/ 1897380 w 5707380"/>
                <a:gd name="connsiteY5" fmla="*/ 15825 h 853470"/>
                <a:gd name="connisteX6" fmla="*/ 2146300 w 5707380"/>
                <a:gd name="connsiteY6" fmla="*/ 169495 h 853470"/>
                <a:gd name="connisteX7" fmla="*/ 2681605 w 5707380"/>
                <a:gd name="connsiteY7" fmla="*/ 792430 h 853470"/>
                <a:gd name="connisteX8" fmla="*/ 2922905 w 5707380"/>
                <a:gd name="connsiteY8" fmla="*/ 660350 h 853470"/>
                <a:gd name="connisteX9" fmla="*/ 3406775 w 5707380"/>
                <a:gd name="connsiteY9" fmla="*/ 807035 h 853470"/>
                <a:gd name="connisteX10" fmla="*/ 3655695 w 5707380"/>
                <a:gd name="connsiteY10" fmla="*/ 645745 h 853470"/>
                <a:gd name="connisteX11" fmla="*/ 4102735 w 5707380"/>
                <a:gd name="connsiteY11" fmla="*/ 770205 h 853470"/>
                <a:gd name="connisteX12" fmla="*/ 4293235 w 5707380"/>
                <a:gd name="connsiteY12" fmla="*/ 579705 h 853470"/>
                <a:gd name="connisteX13" fmla="*/ 4578985 w 5707380"/>
                <a:gd name="connsiteY13" fmla="*/ 8205 h 853470"/>
                <a:gd name="connisteX14" fmla="*/ 4996815 w 5707380"/>
                <a:gd name="connsiteY14" fmla="*/ 323165 h 853470"/>
                <a:gd name="connisteX15" fmla="*/ 5509260 w 5707380"/>
                <a:gd name="connsiteY15" fmla="*/ 836245 h 853470"/>
                <a:gd name="connisteX16" fmla="*/ 5707380 w 5707380"/>
                <a:gd name="connsiteY16" fmla="*/ 689560 h 8534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5707380" h="853471">
                  <a:moveTo>
                    <a:pt x="0" y="623521"/>
                  </a:moveTo>
                  <a:cubicBezTo>
                    <a:pt x="72390" y="666701"/>
                    <a:pt x="250825" y="846406"/>
                    <a:pt x="395605" y="799416"/>
                  </a:cubicBezTo>
                  <a:cubicBezTo>
                    <a:pt x="540385" y="752426"/>
                    <a:pt x="609600" y="546051"/>
                    <a:pt x="725170" y="389206"/>
                  </a:cubicBezTo>
                  <a:cubicBezTo>
                    <a:pt x="840740" y="232361"/>
                    <a:pt x="833120" y="67261"/>
                    <a:pt x="974090" y="15826"/>
                  </a:cubicBezTo>
                  <a:cubicBezTo>
                    <a:pt x="1115060" y="-35609"/>
                    <a:pt x="1243965" y="132666"/>
                    <a:pt x="1428750" y="132666"/>
                  </a:cubicBezTo>
                  <a:cubicBezTo>
                    <a:pt x="1613535" y="132666"/>
                    <a:pt x="1753870" y="8206"/>
                    <a:pt x="1897380" y="15826"/>
                  </a:cubicBezTo>
                  <a:cubicBezTo>
                    <a:pt x="2040890" y="23446"/>
                    <a:pt x="1989455" y="13921"/>
                    <a:pt x="2146300" y="169496"/>
                  </a:cubicBezTo>
                  <a:cubicBezTo>
                    <a:pt x="2303145" y="325071"/>
                    <a:pt x="2526030" y="694006"/>
                    <a:pt x="2681605" y="792431"/>
                  </a:cubicBezTo>
                  <a:cubicBezTo>
                    <a:pt x="2837180" y="890856"/>
                    <a:pt x="2778125" y="657176"/>
                    <a:pt x="2922905" y="660351"/>
                  </a:cubicBezTo>
                  <a:cubicBezTo>
                    <a:pt x="3067685" y="663526"/>
                    <a:pt x="3260090" y="810211"/>
                    <a:pt x="3406775" y="807036"/>
                  </a:cubicBezTo>
                  <a:cubicBezTo>
                    <a:pt x="3553460" y="803861"/>
                    <a:pt x="3516630" y="653366"/>
                    <a:pt x="3655695" y="645746"/>
                  </a:cubicBezTo>
                  <a:cubicBezTo>
                    <a:pt x="3794760" y="638126"/>
                    <a:pt x="3975100" y="783541"/>
                    <a:pt x="4102735" y="770206"/>
                  </a:cubicBezTo>
                  <a:cubicBezTo>
                    <a:pt x="4230370" y="756871"/>
                    <a:pt x="4197985" y="732106"/>
                    <a:pt x="4293235" y="579706"/>
                  </a:cubicBezTo>
                  <a:cubicBezTo>
                    <a:pt x="4388485" y="427306"/>
                    <a:pt x="4438015" y="59641"/>
                    <a:pt x="4578985" y="8206"/>
                  </a:cubicBezTo>
                  <a:cubicBezTo>
                    <a:pt x="4719955" y="-43229"/>
                    <a:pt x="4810760" y="157431"/>
                    <a:pt x="4996815" y="323166"/>
                  </a:cubicBezTo>
                  <a:cubicBezTo>
                    <a:pt x="5182870" y="488901"/>
                    <a:pt x="5367020" y="763221"/>
                    <a:pt x="5509260" y="836246"/>
                  </a:cubicBezTo>
                  <a:cubicBezTo>
                    <a:pt x="5651500" y="909271"/>
                    <a:pt x="5678170" y="728931"/>
                    <a:pt x="5707380" y="689561"/>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9" name="文本框 158"/>
            <p:cNvSpPr txBox="1"/>
            <p:nvPr/>
          </p:nvSpPr>
          <p:spPr>
            <a:xfrm>
              <a:off x="2734309" y="6542406"/>
              <a:ext cx="885825" cy="368300"/>
            </a:xfrm>
            <a:prstGeom prst="rect">
              <a:avLst/>
            </a:prstGeom>
            <a:noFill/>
            <a:ln w="28575">
              <a:noFill/>
            </a:ln>
          </p:spPr>
          <p:txBody>
            <a:bodyPr wrap="square" rtlCol="0">
              <a:spAutoFit/>
            </a:bodyPr>
            <a:lstStyle/>
            <a:p>
              <a:r>
                <a:rPr lang="en-US" altLang="zh-CN" sz="600" b="1"/>
                <a:t>Time</a:t>
              </a:r>
            </a:p>
          </p:txBody>
        </p:sp>
        <p:cxnSp>
          <p:nvCxnSpPr>
            <p:cNvPr id="160" name="直接箭头连接符 159"/>
            <p:cNvCxnSpPr/>
            <p:nvPr/>
          </p:nvCxnSpPr>
          <p:spPr>
            <a:xfrm flipV="1">
              <a:off x="3311525" y="6726555"/>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663892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6638925" y="70802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35203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7023735" y="38735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806259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7350125" y="74358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7802880" y="82359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877570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7795895" y="81534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a:off x="949134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8095615" y="87249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8447405" y="78803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1020445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8440420" y="77978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1045400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8773160" y="94424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0081895" y="9112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1116711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963993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1532870" y="911225"/>
              <a:ext cx="0" cy="19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文本框 180"/>
            <p:cNvSpPr txBox="1"/>
            <p:nvPr/>
          </p:nvSpPr>
          <p:spPr>
            <a:xfrm>
              <a:off x="6468111" y="1061085"/>
              <a:ext cx="241300" cy="368300"/>
            </a:xfrm>
            <a:prstGeom prst="rect">
              <a:avLst/>
            </a:prstGeom>
            <a:noFill/>
          </p:spPr>
          <p:txBody>
            <a:bodyPr wrap="square" rtlCol="0">
              <a:spAutoFit/>
            </a:bodyPr>
            <a:lstStyle/>
            <a:p>
              <a:r>
                <a:rPr lang="en-US" altLang="zh-CN" sz="600" b="1" dirty="0"/>
                <a:t>1</a:t>
              </a:r>
            </a:p>
          </p:txBody>
        </p:sp>
        <p:sp>
          <p:nvSpPr>
            <p:cNvPr id="182" name="文本框 181"/>
            <p:cNvSpPr txBox="1"/>
            <p:nvPr/>
          </p:nvSpPr>
          <p:spPr>
            <a:xfrm>
              <a:off x="6878320" y="1061085"/>
              <a:ext cx="241300" cy="368300"/>
            </a:xfrm>
            <a:prstGeom prst="rect">
              <a:avLst/>
            </a:prstGeom>
            <a:noFill/>
          </p:spPr>
          <p:txBody>
            <a:bodyPr wrap="square" rtlCol="0">
              <a:spAutoFit/>
            </a:bodyPr>
            <a:lstStyle/>
            <a:p>
              <a:r>
                <a:rPr lang="en-US" altLang="zh-CN" sz="600" b="1"/>
                <a:t>2</a:t>
              </a:r>
            </a:p>
          </p:txBody>
        </p:sp>
        <p:sp>
          <p:nvSpPr>
            <p:cNvPr id="183" name="文本框 182"/>
            <p:cNvSpPr txBox="1"/>
            <p:nvPr/>
          </p:nvSpPr>
          <p:spPr>
            <a:xfrm>
              <a:off x="7229476" y="1061085"/>
              <a:ext cx="241300" cy="368300"/>
            </a:xfrm>
            <a:prstGeom prst="rect">
              <a:avLst/>
            </a:prstGeom>
            <a:noFill/>
          </p:spPr>
          <p:txBody>
            <a:bodyPr wrap="square" rtlCol="0">
              <a:spAutoFit/>
            </a:bodyPr>
            <a:lstStyle/>
            <a:p>
              <a:r>
                <a:rPr lang="en-US" altLang="zh-CN" sz="600" b="1"/>
                <a:t>3</a:t>
              </a:r>
            </a:p>
          </p:txBody>
        </p:sp>
        <p:sp>
          <p:nvSpPr>
            <p:cNvPr id="184" name="文本框 183"/>
            <p:cNvSpPr txBox="1"/>
            <p:nvPr/>
          </p:nvSpPr>
          <p:spPr>
            <a:xfrm>
              <a:off x="7639685" y="1061085"/>
              <a:ext cx="241300" cy="368300"/>
            </a:xfrm>
            <a:prstGeom prst="rect">
              <a:avLst/>
            </a:prstGeom>
            <a:noFill/>
          </p:spPr>
          <p:txBody>
            <a:bodyPr wrap="square" rtlCol="0">
              <a:spAutoFit/>
            </a:bodyPr>
            <a:lstStyle/>
            <a:p>
              <a:r>
                <a:rPr lang="en-US" altLang="zh-CN" sz="600" b="1"/>
                <a:t>4</a:t>
              </a:r>
            </a:p>
          </p:txBody>
        </p:sp>
        <p:sp>
          <p:nvSpPr>
            <p:cNvPr id="185" name="文本框 184"/>
            <p:cNvSpPr txBox="1"/>
            <p:nvPr/>
          </p:nvSpPr>
          <p:spPr>
            <a:xfrm>
              <a:off x="7962264" y="1061085"/>
              <a:ext cx="241300" cy="368300"/>
            </a:xfrm>
            <a:prstGeom prst="rect">
              <a:avLst/>
            </a:prstGeom>
            <a:noFill/>
          </p:spPr>
          <p:txBody>
            <a:bodyPr wrap="square" rtlCol="0">
              <a:spAutoFit/>
            </a:bodyPr>
            <a:lstStyle/>
            <a:p>
              <a:r>
                <a:rPr lang="en-US" altLang="zh-CN" sz="600" b="1"/>
                <a:t>5</a:t>
              </a:r>
            </a:p>
          </p:txBody>
        </p:sp>
        <p:sp>
          <p:nvSpPr>
            <p:cNvPr id="186" name="文本框 185"/>
            <p:cNvSpPr txBox="1"/>
            <p:nvPr/>
          </p:nvSpPr>
          <p:spPr>
            <a:xfrm>
              <a:off x="8302625" y="1061085"/>
              <a:ext cx="241300" cy="368300"/>
            </a:xfrm>
            <a:prstGeom prst="rect">
              <a:avLst/>
            </a:prstGeom>
            <a:noFill/>
          </p:spPr>
          <p:txBody>
            <a:bodyPr wrap="square" rtlCol="0">
              <a:spAutoFit/>
            </a:bodyPr>
            <a:lstStyle/>
            <a:p>
              <a:r>
                <a:rPr lang="en-US" altLang="zh-CN" sz="600" b="1"/>
                <a:t>6</a:t>
              </a:r>
            </a:p>
          </p:txBody>
        </p:sp>
        <p:sp>
          <p:nvSpPr>
            <p:cNvPr id="187" name="文本框 186"/>
            <p:cNvSpPr txBox="1"/>
            <p:nvPr/>
          </p:nvSpPr>
          <p:spPr>
            <a:xfrm>
              <a:off x="8653780" y="1061085"/>
              <a:ext cx="241300" cy="368300"/>
            </a:xfrm>
            <a:prstGeom prst="rect">
              <a:avLst/>
            </a:prstGeom>
            <a:noFill/>
          </p:spPr>
          <p:txBody>
            <a:bodyPr wrap="square" rtlCol="0">
              <a:spAutoFit/>
            </a:bodyPr>
            <a:lstStyle/>
            <a:p>
              <a:r>
                <a:rPr lang="en-US" altLang="zh-CN" sz="600" b="1"/>
                <a:t>7</a:t>
              </a:r>
            </a:p>
          </p:txBody>
        </p:sp>
        <p:sp>
          <p:nvSpPr>
            <p:cNvPr id="188" name="文本框 187"/>
            <p:cNvSpPr txBox="1"/>
            <p:nvPr/>
          </p:nvSpPr>
          <p:spPr>
            <a:xfrm>
              <a:off x="9063990" y="1061085"/>
              <a:ext cx="241300" cy="368300"/>
            </a:xfrm>
            <a:prstGeom prst="rect">
              <a:avLst/>
            </a:prstGeom>
            <a:noFill/>
          </p:spPr>
          <p:txBody>
            <a:bodyPr wrap="square" rtlCol="0">
              <a:spAutoFit/>
            </a:bodyPr>
            <a:lstStyle/>
            <a:p>
              <a:r>
                <a:rPr lang="en-US" altLang="zh-CN" sz="600" b="1"/>
                <a:t>8</a:t>
              </a:r>
            </a:p>
          </p:txBody>
        </p:sp>
        <p:sp>
          <p:nvSpPr>
            <p:cNvPr id="189" name="文本框 188"/>
            <p:cNvSpPr txBox="1"/>
            <p:nvPr/>
          </p:nvSpPr>
          <p:spPr>
            <a:xfrm>
              <a:off x="11682729" y="1061084"/>
              <a:ext cx="453390" cy="543143"/>
            </a:xfrm>
            <a:prstGeom prst="rect">
              <a:avLst/>
            </a:prstGeom>
            <a:noFill/>
          </p:spPr>
          <p:txBody>
            <a:bodyPr wrap="square" rtlCol="0">
              <a:spAutoFit/>
            </a:bodyPr>
            <a:lstStyle/>
            <a:p>
              <a:r>
                <a:rPr lang="en-US" altLang="zh-CN" sz="600" b="1"/>
                <a:t>15</a:t>
              </a:r>
            </a:p>
          </p:txBody>
        </p:sp>
        <p:sp>
          <p:nvSpPr>
            <p:cNvPr id="190" name="文本框 189"/>
            <p:cNvSpPr txBox="1"/>
            <p:nvPr/>
          </p:nvSpPr>
          <p:spPr>
            <a:xfrm>
              <a:off x="9519284" y="1061085"/>
              <a:ext cx="241300" cy="368300"/>
            </a:xfrm>
            <a:prstGeom prst="rect">
              <a:avLst/>
            </a:prstGeom>
            <a:noFill/>
          </p:spPr>
          <p:txBody>
            <a:bodyPr wrap="square" rtlCol="0">
              <a:spAutoFit/>
            </a:bodyPr>
            <a:lstStyle/>
            <a:p>
              <a:r>
                <a:rPr lang="en-US" altLang="zh-CN" sz="600" b="1"/>
                <a:t>9</a:t>
              </a:r>
            </a:p>
          </p:txBody>
        </p:sp>
        <p:sp>
          <p:nvSpPr>
            <p:cNvPr id="191" name="文本框 190"/>
            <p:cNvSpPr txBox="1"/>
            <p:nvPr/>
          </p:nvSpPr>
          <p:spPr>
            <a:xfrm>
              <a:off x="9870440" y="1061085"/>
              <a:ext cx="520701" cy="368300"/>
            </a:xfrm>
            <a:prstGeom prst="rect">
              <a:avLst/>
            </a:prstGeom>
            <a:noFill/>
          </p:spPr>
          <p:txBody>
            <a:bodyPr wrap="square" rtlCol="0">
              <a:spAutoFit/>
            </a:bodyPr>
            <a:lstStyle/>
            <a:p>
              <a:r>
                <a:rPr lang="en-US" altLang="zh-CN" sz="600" b="1"/>
                <a:t>10</a:t>
              </a:r>
            </a:p>
          </p:txBody>
        </p:sp>
        <p:sp>
          <p:nvSpPr>
            <p:cNvPr id="192" name="文本框 191"/>
            <p:cNvSpPr txBox="1"/>
            <p:nvPr/>
          </p:nvSpPr>
          <p:spPr>
            <a:xfrm>
              <a:off x="10280649" y="1061084"/>
              <a:ext cx="475615" cy="362095"/>
            </a:xfrm>
            <a:prstGeom prst="rect">
              <a:avLst/>
            </a:prstGeom>
            <a:noFill/>
          </p:spPr>
          <p:txBody>
            <a:bodyPr wrap="square" rtlCol="0">
              <a:spAutoFit/>
            </a:bodyPr>
            <a:lstStyle/>
            <a:p>
              <a:r>
                <a:rPr lang="en-US" altLang="zh-CN" sz="600" b="1"/>
                <a:t>11</a:t>
              </a:r>
            </a:p>
          </p:txBody>
        </p:sp>
        <p:sp>
          <p:nvSpPr>
            <p:cNvPr id="193" name="文本框 192"/>
            <p:cNvSpPr txBox="1"/>
            <p:nvPr/>
          </p:nvSpPr>
          <p:spPr>
            <a:xfrm>
              <a:off x="10603229" y="1061084"/>
              <a:ext cx="487590" cy="362095"/>
            </a:xfrm>
            <a:prstGeom prst="rect">
              <a:avLst/>
            </a:prstGeom>
            <a:noFill/>
          </p:spPr>
          <p:txBody>
            <a:bodyPr wrap="square" rtlCol="0">
              <a:spAutoFit/>
            </a:bodyPr>
            <a:lstStyle/>
            <a:p>
              <a:r>
                <a:rPr lang="en-US" altLang="zh-CN" sz="600" b="1"/>
                <a:t>12</a:t>
              </a:r>
            </a:p>
          </p:txBody>
        </p:sp>
        <p:sp>
          <p:nvSpPr>
            <p:cNvPr id="194" name="文本框 193"/>
            <p:cNvSpPr txBox="1"/>
            <p:nvPr/>
          </p:nvSpPr>
          <p:spPr>
            <a:xfrm>
              <a:off x="10943591" y="1061084"/>
              <a:ext cx="497839" cy="362095"/>
            </a:xfrm>
            <a:prstGeom prst="rect">
              <a:avLst/>
            </a:prstGeom>
            <a:noFill/>
          </p:spPr>
          <p:txBody>
            <a:bodyPr wrap="square" rtlCol="0">
              <a:spAutoFit/>
            </a:bodyPr>
            <a:lstStyle/>
            <a:p>
              <a:r>
                <a:rPr lang="en-US" altLang="zh-CN" sz="600" b="1"/>
                <a:t>13</a:t>
              </a:r>
            </a:p>
          </p:txBody>
        </p:sp>
        <p:sp>
          <p:nvSpPr>
            <p:cNvPr id="195" name="文本框 194"/>
            <p:cNvSpPr txBox="1"/>
            <p:nvPr/>
          </p:nvSpPr>
          <p:spPr>
            <a:xfrm>
              <a:off x="11294745" y="1061084"/>
              <a:ext cx="476248" cy="362095"/>
            </a:xfrm>
            <a:prstGeom prst="rect">
              <a:avLst/>
            </a:prstGeom>
            <a:noFill/>
          </p:spPr>
          <p:txBody>
            <a:bodyPr wrap="square" rtlCol="0">
              <a:spAutoFit/>
            </a:bodyPr>
            <a:lstStyle/>
            <a:p>
              <a:r>
                <a:rPr lang="en-US" altLang="zh-CN" sz="600" b="1"/>
                <a:t>14</a:t>
              </a:r>
            </a:p>
          </p:txBody>
        </p:sp>
        <p:cxnSp>
          <p:nvCxnSpPr>
            <p:cNvPr id="196" name="直接连接符 195"/>
            <p:cNvCxnSpPr/>
            <p:nvPr/>
          </p:nvCxnSpPr>
          <p:spPr>
            <a:xfrm>
              <a:off x="10518140" y="92773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814050" y="9239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1117409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887200" y="999490"/>
              <a:ext cx="0" cy="10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663702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6637020" y="195389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735012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806069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flipH="1">
              <a:off x="877379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a:off x="948944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1020254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flipH="1">
              <a:off x="1045210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H="1">
              <a:off x="1116520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文本框 208"/>
            <p:cNvSpPr txBox="1"/>
            <p:nvPr/>
          </p:nvSpPr>
          <p:spPr>
            <a:xfrm>
              <a:off x="6466205" y="2306954"/>
              <a:ext cx="241300" cy="368300"/>
            </a:xfrm>
            <a:prstGeom prst="rect">
              <a:avLst/>
            </a:prstGeom>
            <a:noFill/>
          </p:spPr>
          <p:txBody>
            <a:bodyPr wrap="square" rtlCol="0">
              <a:spAutoFit/>
            </a:bodyPr>
            <a:lstStyle/>
            <a:p>
              <a:r>
                <a:rPr lang="en-US" altLang="zh-CN" sz="600" b="1"/>
                <a:t>1</a:t>
              </a:r>
            </a:p>
          </p:txBody>
        </p:sp>
        <p:cxnSp>
          <p:nvCxnSpPr>
            <p:cNvPr id="210" name="直接连接符 209"/>
            <p:cNvCxnSpPr/>
            <p:nvPr/>
          </p:nvCxnSpPr>
          <p:spPr>
            <a:xfrm flipH="1">
              <a:off x="66636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H="1">
              <a:off x="6663690" y="321754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7048500" y="289687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文本框 212"/>
            <p:cNvSpPr txBox="1"/>
            <p:nvPr/>
          </p:nvSpPr>
          <p:spPr>
            <a:xfrm>
              <a:off x="6507480" y="3562985"/>
              <a:ext cx="241300" cy="368300"/>
            </a:xfrm>
            <a:prstGeom prst="rect">
              <a:avLst/>
            </a:prstGeom>
            <a:noFill/>
          </p:spPr>
          <p:txBody>
            <a:bodyPr wrap="square" rtlCol="0">
              <a:spAutoFit/>
            </a:bodyPr>
            <a:lstStyle/>
            <a:p>
              <a:r>
                <a:rPr lang="en-US" altLang="zh-CN" sz="600" b="1"/>
                <a:t>1</a:t>
              </a:r>
            </a:p>
          </p:txBody>
        </p:sp>
        <p:sp>
          <p:nvSpPr>
            <p:cNvPr id="214" name="文本框 213"/>
            <p:cNvSpPr txBox="1"/>
            <p:nvPr/>
          </p:nvSpPr>
          <p:spPr>
            <a:xfrm>
              <a:off x="6903085" y="3570604"/>
              <a:ext cx="241300" cy="368300"/>
            </a:xfrm>
            <a:prstGeom prst="rect">
              <a:avLst/>
            </a:prstGeom>
            <a:noFill/>
          </p:spPr>
          <p:txBody>
            <a:bodyPr wrap="square" rtlCol="0">
              <a:spAutoFit/>
            </a:bodyPr>
            <a:lstStyle/>
            <a:p>
              <a:r>
                <a:rPr lang="en-US" altLang="zh-CN" sz="600" b="1"/>
                <a:t>2</a:t>
              </a:r>
            </a:p>
          </p:txBody>
        </p:sp>
        <p:cxnSp>
          <p:nvCxnSpPr>
            <p:cNvPr id="215" name="直接连接符 214"/>
            <p:cNvCxnSpPr/>
            <p:nvPr/>
          </p:nvCxnSpPr>
          <p:spPr>
            <a:xfrm flipH="1">
              <a:off x="735901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flipH="1">
              <a:off x="806958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flipH="1">
              <a:off x="878268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H="1">
              <a:off x="949833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a:off x="1021143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flipH="1">
              <a:off x="104609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flipH="1">
              <a:off x="1117409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H="1">
              <a:off x="663638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flipH="1">
              <a:off x="6636385" y="461327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flipH="1">
              <a:off x="734949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7021195" y="429260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7347585" y="464883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7800340" y="472884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7793355" y="472059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6465570" y="4966336"/>
              <a:ext cx="241300" cy="368300"/>
            </a:xfrm>
            <a:prstGeom prst="rect">
              <a:avLst/>
            </a:prstGeom>
            <a:noFill/>
          </p:spPr>
          <p:txBody>
            <a:bodyPr wrap="square" rtlCol="0">
              <a:spAutoFit/>
            </a:bodyPr>
            <a:lstStyle/>
            <a:p>
              <a:r>
                <a:rPr lang="en-US" altLang="zh-CN" sz="600" b="1"/>
                <a:t>1</a:t>
              </a:r>
            </a:p>
          </p:txBody>
        </p:sp>
        <p:sp>
          <p:nvSpPr>
            <p:cNvPr id="230" name="文本框 229"/>
            <p:cNvSpPr txBox="1"/>
            <p:nvPr/>
          </p:nvSpPr>
          <p:spPr>
            <a:xfrm>
              <a:off x="6875781" y="4966336"/>
              <a:ext cx="241300" cy="368300"/>
            </a:xfrm>
            <a:prstGeom prst="rect">
              <a:avLst/>
            </a:prstGeom>
            <a:noFill/>
          </p:spPr>
          <p:txBody>
            <a:bodyPr wrap="square" rtlCol="0">
              <a:spAutoFit/>
            </a:bodyPr>
            <a:lstStyle/>
            <a:p>
              <a:r>
                <a:rPr lang="en-US" altLang="zh-CN" sz="600" b="1"/>
                <a:t>2</a:t>
              </a:r>
            </a:p>
          </p:txBody>
        </p:sp>
        <p:sp>
          <p:nvSpPr>
            <p:cNvPr id="231" name="文本框 230"/>
            <p:cNvSpPr txBox="1"/>
            <p:nvPr/>
          </p:nvSpPr>
          <p:spPr>
            <a:xfrm>
              <a:off x="7226934" y="4966336"/>
              <a:ext cx="241300" cy="368300"/>
            </a:xfrm>
            <a:prstGeom prst="rect">
              <a:avLst/>
            </a:prstGeom>
            <a:noFill/>
          </p:spPr>
          <p:txBody>
            <a:bodyPr wrap="square" rtlCol="0">
              <a:spAutoFit/>
            </a:bodyPr>
            <a:lstStyle/>
            <a:p>
              <a:r>
                <a:rPr lang="en-US" altLang="zh-CN" sz="600" b="1"/>
                <a:t>3</a:t>
              </a:r>
            </a:p>
          </p:txBody>
        </p:sp>
        <p:sp>
          <p:nvSpPr>
            <p:cNvPr id="232" name="文本框 231"/>
            <p:cNvSpPr txBox="1"/>
            <p:nvPr/>
          </p:nvSpPr>
          <p:spPr>
            <a:xfrm>
              <a:off x="7637145" y="4966336"/>
              <a:ext cx="241300" cy="368300"/>
            </a:xfrm>
            <a:prstGeom prst="rect">
              <a:avLst/>
            </a:prstGeom>
            <a:noFill/>
          </p:spPr>
          <p:txBody>
            <a:bodyPr wrap="square" rtlCol="0">
              <a:spAutoFit/>
            </a:bodyPr>
            <a:lstStyle/>
            <a:p>
              <a:r>
                <a:rPr lang="en-US" altLang="zh-CN" sz="600" b="1"/>
                <a:t>4</a:t>
              </a:r>
            </a:p>
          </p:txBody>
        </p:sp>
        <p:cxnSp>
          <p:nvCxnSpPr>
            <p:cNvPr id="233" name="直接连接符 232"/>
            <p:cNvCxnSpPr/>
            <p:nvPr/>
          </p:nvCxnSpPr>
          <p:spPr>
            <a:xfrm flipH="1">
              <a:off x="805624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H="1">
              <a:off x="876935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H="1">
              <a:off x="948499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H="1">
              <a:off x="1019810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flipH="1">
              <a:off x="1044765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H="1">
              <a:off x="1116076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flipH="1">
              <a:off x="663892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6638925" y="596328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H="1">
              <a:off x="735203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7023735" y="564261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a:off x="806259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7350125" y="599884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7802880" y="607885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flipH="1">
              <a:off x="877570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7795895" y="607060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8095615" y="612775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8447405" y="604329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8440420" y="603504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8773160" y="619950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文本框 251"/>
            <p:cNvSpPr txBox="1"/>
            <p:nvPr/>
          </p:nvSpPr>
          <p:spPr>
            <a:xfrm>
              <a:off x="6878320" y="6316344"/>
              <a:ext cx="241300" cy="368300"/>
            </a:xfrm>
            <a:prstGeom prst="rect">
              <a:avLst/>
            </a:prstGeom>
            <a:noFill/>
          </p:spPr>
          <p:txBody>
            <a:bodyPr wrap="square" rtlCol="0">
              <a:spAutoFit/>
            </a:bodyPr>
            <a:lstStyle/>
            <a:p>
              <a:r>
                <a:rPr lang="en-US" altLang="zh-CN" sz="600" b="1"/>
                <a:t>2</a:t>
              </a:r>
            </a:p>
          </p:txBody>
        </p:sp>
        <p:sp>
          <p:nvSpPr>
            <p:cNvPr id="253" name="文本框 252"/>
            <p:cNvSpPr txBox="1"/>
            <p:nvPr/>
          </p:nvSpPr>
          <p:spPr>
            <a:xfrm>
              <a:off x="7229476" y="6316344"/>
              <a:ext cx="241300" cy="368300"/>
            </a:xfrm>
            <a:prstGeom prst="rect">
              <a:avLst/>
            </a:prstGeom>
            <a:noFill/>
          </p:spPr>
          <p:txBody>
            <a:bodyPr wrap="square" rtlCol="0">
              <a:spAutoFit/>
            </a:bodyPr>
            <a:lstStyle/>
            <a:p>
              <a:r>
                <a:rPr lang="en-US" altLang="zh-CN" sz="600" b="1"/>
                <a:t>3</a:t>
              </a:r>
            </a:p>
          </p:txBody>
        </p:sp>
        <p:sp>
          <p:nvSpPr>
            <p:cNvPr id="254" name="文本框 253"/>
            <p:cNvSpPr txBox="1"/>
            <p:nvPr/>
          </p:nvSpPr>
          <p:spPr>
            <a:xfrm>
              <a:off x="7639685" y="6316344"/>
              <a:ext cx="241300" cy="368300"/>
            </a:xfrm>
            <a:prstGeom prst="rect">
              <a:avLst/>
            </a:prstGeom>
            <a:noFill/>
          </p:spPr>
          <p:txBody>
            <a:bodyPr wrap="square" rtlCol="0">
              <a:spAutoFit/>
            </a:bodyPr>
            <a:lstStyle/>
            <a:p>
              <a:r>
                <a:rPr lang="en-US" altLang="zh-CN" sz="600" b="1"/>
                <a:t>4</a:t>
              </a:r>
            </a:p>
          </p:txBody>
        </p:sp>
        <p:sp>
          <p:nvSpPr>
            <p:cNvPr id="255" name="文本框 254"/>
            <p:cNvSpPr txBox="1"/>
            <p:nvPr/>
          </p:nvSpPr>
          <p:spPr>
            <a:xfrm>
              <a:off x="7962264" y="6316344"/>
              <a:ext cx="241300" cy="368300"/>
            </a:xfrm>
            <a:prstGeom prst="rect">
              <a:avLst/>
            </a:prstGeom>
            <a:noFill/>
          </p:spPr>
          <p:txBody>
            <a:bodyPr wrap="square" rtlCol="0">
              <a:spAutoFit/>
            </a:bodyPr>
            <a:lstStyle/>
            <a:p>
              <a:r>
                <a:rPr lang="en-US" altLang="zh-CN" sz="600" b="1"/>
                <a:t>5</a:t>
              </a:r>
            </a:p>
          </p:txBody>
        </p:sp>
        <p:sp>
          <p:nvSpPr>
            <p:cNvPr id="256" name="文本框 255"/>
            <p:cNvSpPr txBox="1"/>
            <p:nvPr/>
          </p:nvSpPr>
          <p:spPr>
            <a:xfrm>
              <a:off x="8302625" y="6316344"/>
              <a:ext cx="241300" cy="368300"/>
            </a:xfrm>
            <a:prstGeom prst="rect">
              <a:avLst/>
            </a:prstGeom>
            <a:noFill/>
          </p:spPr>
          <p:txBody>
            <a:bodyPr wrap="square" rtlCol="0">
              <a:spAutoFit/>
            </a:bodyPr>
            <a:lstStyle/>
            <a:p>
              <a:r>
                <a:rPr lang="en-US" altLang="zh-CN" sz="600" b="1"/>
                <a:t>6</a:t>
              </a:r>
            </a:p>
          </p:txBody>
        </p:sp>
        <p:sp>
          <p:nvSpPr>
            <p:cNvPr id="257" name="文本框 256"/>
            <p:cNvSpPr txBox="1"/>
            <p:nvPr/>
          </p:nvSpPr>
          <p:spPr>
            <a:xfrm>
              <a:off x="8653780" y="6316344"/>
              <a:ext cx="241300" cy="368300"/>
            </a:xfrm>
            <a:prstGeom prst="rect">
              <a:avLst/>
            </a:prstGeom>
            <a:noFill/>
          </p:spPr>
          <p:txBody>
            <a:bodyPr wrap="square" rtlCol="0">
              <a:spAutoFit/>
            </a:bodyPr>
            <a:lstStyle/>
            <a:p>
              <a:r>
                <a:rPr lang="en-US" altLang="zh-CN" sz="600" b="1"/>
                <a:t>7</a:t>
              </a:r>
            </a:p>
          </p:txBody>
        </p:sp>
        <p:sp>
          <p:nvSpPr>
            <p:cNvPr id="258" name="文本框 257"/>
            <p:cNvSpPr txBox="1"/>
            <p:nvPr/>
          </p:nvSpPr>
          <p:spPr>
            <a:xfrm>
              <a:off x="9063990" y="6316344"/>
              <a:ext cx="241300" cy="368300"/>
            </a:xfrm>
            <a:prstGeom prst="rect">
              <a:avLst/>
            </a:prstGeom>
            <a:noFill/>
          </p:spPr>
          <p:txBody>
            <a:bodyPr wrap="square" rtlCol="0">
              <a:spAutoFit/>
            </a:bodyPr>
            <a:lstStyle/>
            <a:p>
              <a:r>
                <a:rPr lang="en-US" altLang="zh-CN" sz="600" b="1"/>
                <a:t>8</a:t>
              </a:r>
            </a:p>
          </p:txBody>
        </p:sp>
        <p:cxnSp>
          <p:nvCxnSpPr>
            <p:cNvPr id="259" name="直接连接符 258"/>
            <p:cNvCxnSpPr/>
            <p:nvPr/>
          </p:nvCxnSpPr>
          <p:spPr>
            <a:xfrm flipH="1">
              <a:off x="949261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a:off x="1020572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flipH="1">
              <a:off x="1045527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116838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文本框 262"/>
            <p:cNvSpPr txBox="1"/>
            <p:nvPr/>
          </p:nvSpPr>
          <p:spPr>
            <a:xfrm>
              <a:off x="6544946" y="6316344"/>
              <a:ext cx="241300" cy="368300"/>
            </a:xfrm>
            <a:prstGeom prst="rect">
              <a:avLst/>
            </a:prstGeom>
            <a:noFill/>
          </p:spPr>
          <p:txBody>
            <a:bodyPr wrap="square" rtlCol="0">
              <a:spAutoFit/>
            </a:bodyPr>
            <a:lstStyle/>
            <a:p>
              <a:r>
                <a:rPr lang="en-US" altLang="zh-CN" sz="600" b="1"/>
                <a:t>1</a:t>
              </a:r>
            </a:p>
          </p:txBody>
        </p:sp>
        <p:sp>
          <p:nvSpPr>
            <p:cNvPr id="264" name="文本框 263"/>
            <p:cNvSpPr txBox="1"/>
            <p:nvPr/>
          </p:nvSpPr>
          <p:spPr>
            <a:xfrm>
              <a:off x="6038213" y="1313180"/>
              <a:ext cx="495300" cy="362095"/>
            </a:xfrm>
            <a:prstGeom prst="rect">
              <a:avLst/>
            </a:prstGeom>
            <a:noFill/>
          </p:spPr>
          <p:txBody>
            <a:bodyPr wrap="square" rtlCol="0">
              <a:spAutoFit/>
            </a:bodyPr>
            <a:lstStyle/>
            <a:p>
              <a:r>
                <a:rPr lang="en-US" altLang="zh-CN" sz="600" b="1"/>
                <a:t>(a)</a:t>
              </a:r>
            </a:p>
          </p:txBody>
        </p:sp>
        <p:sp>
          <p:nvSpPr>
            <p:cNvPr id="265" name="文本框 264"/>
            <p:cNvSpPr txBox="1"/>
            <p:nvPr/>
          </p:nvSpPr>
          <p:spPr>
            <a:xfrm>
              <a:off x="6092188" y="2437129"/>
              <a:ext cx="495295" cy="362095"/>
            </a:xfrm>
            <a:prstGeom prst="rect">
              <a:avLst/>
            </a:prstGeom>
            <a:noFill/>
          </p:spPr>
          <p:txBody>
            <a:bodyPr wrap="square" rtlCol="0">
              <a:spAutoFit/>
            </a:bodyPr>
            <a:lstStyle/>
            <a:p>
              <a:r>
                <a:rPr lang="en-US" altLang="zh-CN" sz="600" b="1"/>
                <a:t>(b)</a:t>
              </a:r>
            </a:p>
          </p:txBody>
        </p:sp>
        <p:sp>
          <p:nvSpPr>
            <p:cNvPr id="266" name="文本框 265"/>
            <p:cNvSpPr txBox="1"/>
            <p:nvPr/>
          </p:nvSpPr>
          <p:spPr>
            <a:xfrm>
              <a:off x="6091555" y="3693161"/>
              <a:ext cx="495928" cy="362095"/>
            </a:xfrm>
            <a:prstGeom prst="rect">
              <a:avLst/>
            </a:prstGeom>
            <a:noFill/>
          </p:spPr>
          <p:txBody>
            <a:bodyPr wrap="square" rtlCol="0">
              <a:spAutoFit/>
            </a:bodyPr>
            <a:lstStyle/>
            <a:p>
              <a:r>
                <a:rPr lang="en-US" altLang="zh-CN" sz="600" b="1" dirty="0"/>
                <a:t>(c)</a:t>
              </a:r>
            </a:p>
          </p:txBody>
        </p:sp>
        <p:sp>
          <p:nvSpPr>
            <p:cNvPr id="267" name="文本框 266"/>
            <p:cNvSpPr txBox="1"/>
            <p:nvPr/>
          </p:nvSpPr>
          <p:spPr>
            <a:xfrm>
              <a:off x="6130291" y="5092701"/>
              <a:ext cx="554444" cy="362095"/>
            </a:xfrm>
            <a:prstGeom prst="rect">
              <a:avLst/>
            </a:prstGeom>
            <a:noFill/>
          </p:spPr>
          <p:txBody>
            <a:bodyPr wrap="square" rtlCol="0">
              <a:spAutoFit/>
            </a:bodyPr>
            <a:lstStyle/>
            <a:p>
              <a:r>
                <a:rPr lang="en-US" altLang="zh-CN" sz="600" b="1"/>
                <a:t>(d)</a:t>
              </a:r>
            </a:p>
          </p:txBody>
        </p:sp>
        <p:sp>
          <p:nvSpPr>
            <p:cNvPr id="268" name="文本框 267"/>
            <p:cNvSpPr txBox="1"/>
            <p:nvPr/>
          </p:nvSpPr>
          <p:spPr>
            <a:xfrm>
              <a:off x="6133464" y="6343650"/>
              <a:ext cx="455294" cy="362095"/>
            </a:xfrm>
            <a:prstGeom prst="rect">
              <a:avLst/>
            </a:prstGeom>
            <a:noFill/>
          </p:spPr>
          <p:txBody>
            <a:bodyPr wrap="square" rtlCol="0">
              <a:spAutoFit/>
            </a:bodyPr>
            <a:lstStyle/>
            <a:p>
              <a:r>
                <a:rPr lang="en-US" altLang="zh-CN" sz="600" b="1"/>
                <a:t>(e)</a:t>
              </a:r>
            </a:p>
          </p:txBody>
        </p:sp>
        <p:sp>
          <p:nvSpPr>
            <p:cNvPr id="269" name="文本框 268"/>
            <p:cNvSpPr txBox="1"/>
            <p:nvPr/>
          </p:nvSpPr>
          <p:spPr>
            <a:xfrm>
              <a:off x="11441430" y="212727"/>
              <a:ext cx="1055370" cy="543143"/>
            </a:xfrm>
            <a:prstGeom prst="rect">
              <a:avLst/>
            </a:prstGeom>
            <a:noFill/>
          </p:spPr>
          <p:txBody>
            <a:bodyPr wrap="square" rtlCol="0">
              <a:spAutoFit/>
            </a:bodyPr>
            <a:lstStyle/>
            <a:p>
              <a:r>
                <a:rPr lang="en-US" altLang="zh-CN" sz="600" b="1"/>
                <a:t>0.50</a:t>
              </a:r>
            </a:p>
            <a:p>
              <a:r>
                <a:rPr lang="en-US" altLang="zh-CN" sz="600" b="1"/>
                <a:t>0.25</a:t>
              </a:r>
            </a:p>
          </p:txBody>
        </p:sp>
        <p:sp>
          <p:nvSpPr>
            <p:cNvPr id="270" name="文本框 269"/>
            <p:cNvSpPr txBox="1"/>
            <p:nvPr/>
          </p:nvSpPr>
          <p:spPr>
            <a:xfrm>
              <a:off x="8502650" y="1612264"/>
              <a:ext cx="1363345" cy="368300"/>
            </a:xfrm>
            <a:prstGeom prst="rect">
              <a:avLst/>
            </a:prstGeom>
            <a:noFill/>
          </p:spPr>
          <p:txBody>
            <a:bodyPr wrap="square" rtlCol="0">
              <a:spAutoFit/>
            </a:bodyPr>
            <a:lstStyle/>
            <a:p>
              <a:r>
                <a:rPr lang="en-US" altLang="zh-CN" sz="600" b="1"/>
                <a:t>1 harmonic</a:t>
              </a:r>
            </a:p>
          </p:txBody>
        </p:sp>
        <p:sp>
          <p:nvSpPr>
            <p:cNvPr id="271" name="文本框 270"/>
            <p:cNvSpPr txBox="1"/>
            <p:nvPr/>
          </p:nvSpPr>
          <p:spPr>
            <a:xfrm>
              <a:off x="8507095" y="2528569"/>
              <a:ext cx="1363345" cy="368300"/>
            </a:xfrm>
            <a:prstGeom prst="rect">
              <a:avLst/>
            </a:prstGeom>
            <a:noFill/>
          </p:spPr>
          <p:txBody>
            <a:bodyPr wrap="square" rtlCol="0">
              <a:spAutoFit/>
            </a:bodyPr>
            <a:lstStyle/>
            <a:p>
              <a:r>
                <a:rPr lang="en-US" altLang="zh-CN" sz="600" b="1"/>
                <a:t>2 harmonics</a:t>
              </a:r>
            </a:p>
          </p:txBody>
        </p:sp>
        <p:sp>
          <p:nvSpPr>
            <p:cNvPr id="272" name="文本框 271"/>
            <p:cNvSpPr txBox="1"/>
            <p:nvPr/>
          </p:nvSpPr>
          <p:spPr>
            <a:xfrm>
              <a:off x="8502650" y="3931285"/>
              <a:ext cx="1363345" cy="368300"/>
            </a:xfrm>
            <a:prstGeom prst="rect">
              <a:avLst/>
            </a:prstGeom>
            <a:noFill/>
          </p:spPr>
          <p:txBody>
            <a:bodyPr wrap="square" rtlCol="0">
              <a:spAutoFit/>
            </a:bodyPr>
            <a:lstStyle/>
            <a:p>
              <a:r>
                <a:rPr lang="en-US" altLang="zh-CN" sz="600" b="1"/>
                <a:t>4 harmonics</a:t>
              </a:r>
            </a:p>
          </p:txBody>
        </p:sp>
        <p:sp>
          <p:nvSpPr>
            <p:cNvPr id="273" name="文本框 272"/>
            <p:cNvSpPr txBox="1"/>
            <p:nvPr/>
          </p:nvSpPr>
          <p:spPr>
            <a:xfrm>
              <a:off x="8502650" y="5274310"/>
              <a:ext cx="1363345" cy="368300"/>
            </a:xfrm>
            <a:prstGeom prst="rect">
              <a:avLst/>
            </a:prstGeom>
            <a:noFill/>
          </p:spPr>
          <p:txBody>
            <a:bodyPr wrap="square" rtlCol="0">
              <a:spAutoFit/>
            </a:bodyPr>
            <a:lstStyle/>
            <a:p>
              <a:r>
                <a:rPr lang="en-US" altLang="zh-CN" sz="600" b="1"/>
                <a:t>8 harmonics</a:t>
              </a:r>
            </a:p>
          </p:txBody>
        </p:sp>
        <p:sp>
          <p:nvSpPr>
            <p:cNvPr id="274" name="文本框 273"/>
            <p:cNvSpPr txBox="1"/>
            <p:nvPr/>
          </p:nvSpPr>
          <p:spPr>
            <a:xfrm>
              <a:off x="7561580" y="6546215"/>
              <a:ext cx="2309495" cy="368300"/>
            </a:xfrm>
            <a:prstGeom prst="rect">
              <a:avLst/>
            </a:prstGeom>
            <a:noFill/>
          </p:spPr>
          <p:txBody>
            <a:bodyPr wrap="square" rtlCol="0">
              <a:spAutoFit/>
            </a:bodyPr>
            <a:lstStyle/>
            <a:p>
              <a:r>
                <a:rPr lang="en-US" altLang="zh-CN" sz="600" b="1">
                  <a:sym typeface="+mn-ea"/>
                </a:rPr>
                <a:t>Harmonic number</a:t>
              </a:r>
              <a:endParaRPr lang="en-US" altLang="zh-CN" sz="600" b="1"/>
            </a:p>
          </p:txBody>
        </p:sp>
        <p:cxnSp>
          <p:nvCxnSpPr>
            <p:cNvPr id="275" name="直接箭头连接符 274"/>
            <p:cNvCxnSpPr/>
            <p:nvPr/>
          </p:nvCxnSpPr>
          <p:spPr>
            <a:xfrm flipV="1">
              <a:off x="9438005" y="6730365"/>
              <a:ext cx="468630" cy="6985"/>
            </a:xfrm>
            <a:prstGeom prst="straightConnector1">
              <a:avLst/>
            </a:prstGeom>
            <a:ln w="1905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本章目标</a:t>
            </a:r>
          </a:p>
        </p:txBody>
      </p:sp>
      <p:sp>
        <p:nvSpPr>
          <p:cNvPr id="3" name="内容占位符 2"/>
          <p:cNvSpPr>
            <a:spLocks noGrp="1"/>
          </p:cNvSpPr>
          <p:nvPr>
            <p:ph idx="1"/>
          </p:nvPr>
        </p:nvSpPr>
        <p:spPr>
          <a:xfrm>
            <a:off x="838200" y="1769656"/>
            <a:ext cx="10515600" cy="3170834"/>
          </a:xfrm>
        </p:spPr>
        <p:txBody>
          <a:bodyPr>
            <a:normAutofit/>
          </a:bodyPr>
          <a:lstStyle/>
          <a:p>
            <a:r>
              <a:rPr lang="zh-CN" altLang="en-US" dirty="0"/>
              <a:t>理解物理层基本概念、功能和基本特性</a:t>
            </a:r>
            <a:endParaRPr lang="en-US" altLang="zh-CN" dirty="0"/>
          </a:p>
          <a:p>
            <a:r>
              <a:rPr lang="zh-CN" altLang="en-US" dirty="0"/>
              <a:t>掌握数据通信的基本术语、不同传输方式的特点和传输性能的刻画与度量</a:t>
            </a:r>
            <a:endParaRPr lang="en-US" altLang="zh-CN" dirty="0"/>
          </a:p>
          <a:p>
            <a:r>
              <a:rPr lang="zh-CN" altLang="en-US" dirty="0"/>
              <a:t>理解不同传输介质的特点</a:t>
            </a:r>
            <a:endParaRPr lang="en-US" altLang="zh-CN" dirty="0"/>
          </a:p>
          <a:p>
            <a:r>
              <a:rPr lang="zh-CN" altLang="en-US" dirty="0"/>
              <a:t>理解无线与卫星通信的特点和属性</a:t>
            </a:r>
            <a:endParaRPr lang="en-US" altLang="zh-CN" dirty="0"/>
          </a:p>
          <a:p>
            <a:r>
              <a:rPr lang="zh-CN" altLang="en-US" dirty="0"/>
              <a:t>掌握不同多路复用技术的基本原理和特点</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a:t>
            </a:fld>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有限带宽信号</a:t>
            </a:r>
          </a:p>
        </p:txBody>
      </p:sp>
      <p:sp>
        <p:nvSpPr>
          <p:cNvPr id="3" name="内容占位符 2"/>
          <p:cNvSpPr>
            <a:spLocks noGrp="1"/>
          </p:cNvSpPr>
          <p:nvPr>
            <p:ph idx="1"/>
          </p:nvPr>
        </p:nvSpPr>
        <p:spPr>
          <a:xfrm>
            <a:off x="838200" y="1510758"/>
            <a:ext cx="10515600" cy="5093242"/>
          </a:xfrm>
        </p:spPr>
        <p:txBody>
          <a:bodyPr>
            <a:normAutofit fontScale="85000" lnSpcReduction="20000"/>
          </a:bodyPr>
          <a:lstStyle/>
          <a:p>
            <a:pPr>
              <a:lnSpc>
                <a:spcPct val="130000"/>
              </a:lnSpc>
            </a:pPr>
            <a:r>
              <a:rPr lang="zh-CN" altLang="en-US" dirty="0">
                <a:sym typeface="Symbol" panose="05050102010706020507" pitchFamily="2" charset="2"/>
              </a:rPr>
              <a:t>信号在信道上传输时的特性</a:t>
            </a:r>
          </a:p>
          <a:p>
            <a:pPr lvl="1">
              <a:lnSpc>
                <a:spcPct val="130000"/>
              </a:lnSpc>
            </a:pPr>
            <a:r>
              <a:rPr lang="zh-CN" altLang="en-US" dirty="0">
                <a:sym typeface="Symbol" panose="05050102010706020507" pitchFamily="2" charset="2"/>
              </a:rPr>
              <a:t>对不同傅立叶分量的衰减不同，引起输出失真</a:t>
            </a:r>
          </a:p>
          <a:p>
            <a:pPr lvl="1">
              <a:lnSpc>
                <a:spcPct val="130000"/>
              </a:lnSpc>
            </a:pPr>
            <a:r>
              <a:rPr lang="zh-CN" altLang="en-US" dirty="0">
                <a:sym typeface="Symbol" panose="05050102010706020507" pitchFamily="2" charset="2"/>
              </a:rPr>
              <a:t>信道有截止频率</a:t>
            </a:r>
            <a:r>
              <a:rPr lang="en-US" altLang="zh-CN" dirty="0">
                <a:sym typeface="Symbol" panose="05050102010706020507" pitchFamily="2" charset="2"/>
              </a:rPr>
              <a:t>f</a:t>
            </a:r>
            <a:r>
              <a:rPr lang="en-US" altLang="zh-CN" baseline="-25000" dirty="0">
                <a:sym typeface="Symbol" panose="05050102010706020507" pitchFamily="2" charset="2"/>
              </a:rPr>
              <a:t>c</a:t>
            </a:r>
            <a:r>
              <a:rPr lang="en-US" altLang="zh-CN" dirty="0">
                <a:sym typeface="Symbol" panose="05050102010706020507" pitchFamily="2" charset="2"/>
              </a:rPr>
              <a:t>, 0 ~ f</a:t>
            </a:r>
            <a:r>
              <a:rPr lang="en-US" altLang="zh-CN" baseline="-25000" dirty="0">
                <a:sym typeface="Symbol" panose="05050102010706020507" pitchFamily="2" charset="2"/>
              </a:rPr>
              <a:t>c</a:t>
            </a:r>
            <a:r>
              <a:rPr lang="zh-CN" altLang="en-US" dirty="0">
                <a:sym typeface="Symbol" panose="05050102010706020507" pitchFamily="2" charset="2"/>
              </a:rPr>
              <a:t>的振幅衰减较弱， </a:t>
            </a:r>
            <a:r>
              <a:rPr lang="en-US" altLang="zh-CN" dirty="0">
                <a:sym typeface="Symbol" panose="05050102010706020507" pitchFamily="2" charset="2"/>
              </a:rPr>
              <a:t>f</a:t>
            </a:r>
            <a:r>
              <a:rPr lang="en-US" altLang="zh-CN" baseline="-25000" dirty="0">
                <a:sym typeface="Symbol" panose="05050102010706020507" pitchFamily="2" charset="2"/>
              </a:rPr>
              <a:t>c</a:t>
            </a:r>
            <a:r>
              <a:rPr lang="zh-CN" altLang="en-US" dirty="0">
                <a:sym typeface="Symbol" panose="05050102010706020507" pitchFamily="2" charset="2"/>
              </a:rPr>
              <a:t>以上的振幅衰减厉害，这主要由信道的物理特性决定， </a:t>
            </a:r>
            <a:r>
              <a:rPr lang="en-US" altLang="en-US" dirty="0">
                <a:sym typeface="Symbol" panose="05050102010706020507" pitchFamily="2" charset="2"/>
              </a:rPr>
              <a:t>0 ~ </a:t>
            </a:r>
            <a:r>
              <a:rPr lang="en-US" altLang="zh-CN" dirty="0">
                <a:sym typeface="Symbol" panose="05050102010706020507" pitchFamily="2" charset="2"/>
              </a:rPr>
              <a:t>f</a:t>
            </a:r>
            <a:r>
              <a:rPr lang="en-US" altLang="zh-CN" baseline="-25000" dirty="0">
                <a:sym typeface="Symbol" panose="05050102010706020507" pitchFamily="2" charset="2"/>
              </a:rPr>
              <a:t>c</a:t>
            </a:r>
            <a:r>
              <a:rPr lang="zh-CN" altLang="en-US" dirty="0">
                <a:sym typeface="Symbol" panose="05050102010706020507" pitchFamily="2" charset="2"/>
              </a:rPr>
              <a:t>是信道的有限带宽</a:t>
            </a:r>
          </a:p>
          <a:p>
            <a:pPr lvl="1">
              <a:lnSpc>
                <a:spcPct val="130000"/>
              </a:lnSpc>
            </a:pPr>
            <a:r>
              <a:rPr lang="zh-CN" altLang="en-US" dirty="0">
                <a:sym typeface="Symbol" panose="05050102010706020507" pitchFamily="2" charset="2"/>
              </a:rPr>
              <a:t>实际使用时，可以接入滤波器，限制用户的带宽</a:t>
            </a:r>
          </a:p>
          <a:p>
            <a:pPr lvl="1">
              <a:lnSpc>
                <a:spcPct val="130000"/>
              </a:lnSpc>
            </a:pPr>
            <a:r>
              <a:rPr lang="zh-CN" altLang="en-US" dirty="0">
                <a:sym typeface="Symbol" panose="05050102010706020507" pitchFamily="2" charset="2"/>
              </a:rPr>
              <a:t>通过信道的谐波次数越多，信号越逼真</a:t>
            </a:r>
            <a:endParaRPr lang="en-US" altLang="zh-CN" dirty="0">
              <a:sym typeface="Symbol" panose="05050102010706020507" pitchFamily="2" charset="2"/>
            </a:endParaRPr>
          </a:p>
          <a:p>
            <a:pPr>
              <a:lnSpc>
                <a:spcPct val="130000"/>
              </a:lnSpc>
            </a:pPr>
            <a:r>
              <a:rPr lang="zh-CN" altLang="en-US" dirty="0"/>
              <a:t>波特率（</a:t>
            </a:r>
            <a:r>
              <a:rPr lang="en-US" altLang="zh-CN" dirty="0"/>
              <a:t>baud</a:t>
            </a:r>
            <a:r>
              <a:rPr lang="zh-CN" altLang="en-US" dirty="0"/>
              <a:t>）和比特率（</a:t>
            </a:r>
            <a:r>
              <a:rPr lang="en-US" altLang="zh-CN" dirty="0"/>
              <a:t>bit</a:t>
            </a:r>
            <a:r>
              <a:rPr lang="zh-CN" altLang="en-US" dirty="0"/>
              <a:t>）的关系</a:t>
            </a:r>
          </a:p>
          <a:p>
            <a:pPr lvl="1">
              <a:lnSpc>
                <a:spcPct val="130000"/>
              </a:lnSpc>
            </a:pPr>
            <a:r>
              <a:rPr lang="zh-CN" altLang="en-US" dirty="0"/>
              <a:t>波特率：每秒钟信号变化的次数，也称调制速率</a:t>
            </a:r>
          </a:p>
          <a:p>
            <a:pPr lvl="1">
              <a:lnSpc>
                <a:spcPct val="130000"/>
              </a:lnSpc>
            </a:pPr>
            <a:r>
              <a:rPr lang="zh-CN" altLang="en-US" dirty="0"/>
              <a:t>比特率：每秒钟传送的二进制位数</a:t>
            </a:r>
          </a:p>
          <a:p>
            <a:pPr lvl="1">
              <a:lnSpc>
                <a:spcPct val="130000"/>
              </a:lnSpc>
            </a:pPr>
            <a:r>
              <a:rPr lang="zh-CN" altLang="en-US" dirty="0"/>
              <a:t>波特率与比特率的关系取决于信号值与比特位的关系</a:t>
            </a:r>
          </a:p>
          <a:p>
            <a:pPr lvl="2">
              <a:lnSpc>
                <a:spcPct val="130000"/>
              </a:lnSpc>
            </a:pPr>
            <a:r>
              <a:rPr lang="zh-CN" altLang="en-US" sz="2400" dirty="0"/>
              <a:t>例：每个信号值可表示</a:t>
            </a:r>
            <a:r>
              <a:rPr lang="en-US" altLang="zh-CN" sz="2400" dirty="0"/>
              <a:t>3</a:t>
            </a:r>
            <a:r>
              <a:rPr lang="zh-CN" altLang="en-US" sz="2400" dirty="0"/>
              <a:t>位，则比特率是波特率的</a:t>
            </a:r>
            <a:r>
              <a:rPr lang="en-US" altLang="zh-CN" sz="2400" dirty="0"/>
              <a:t>3</a:t>
            </a:r>
            <a:r>
              <a:rPr lang="zh-CN" altLang="en-US" sz="2400" dirty="0"/>
              <a:t>倍；每个信号值可表示</a:t>
            </a:r>
            <a:r>
              <a:rPr lang="en-US" altLang="zh-CN" sz="2400" dirty="0"/>
              <a:t>1</a:t>
            </a:r>
            <a:r>
              <a:rPr lang="zh-CN" altLang="en-US" sz="2400" dirty="0"/>
              <a:t>位，则比特率和波特率相同</a:t>
            </a:r>
          </a:p>
          <a:p>
            <a:pPr lvl="1"/>
            <a:endParaRPr lang="zh-CN" altLang="en-US" dirty="0"/>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20</a:t>
            </a:fld>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有限带宽信号</a:t>
            </a:r>
          </a:p>
        </p:txBody>
      </p:sp>
      <p:sp>
        <p:nvSpPr>
          <p:cNvPr id="3" name="内容占位符 2"/>
          <p:cNvSpPr>
            <a:spLocks noGrp="1"/>
          </p:cNvSpPr>
          <p:nvPr>
            <p:ph idx="1"/>
          </p:nvPr>
        </p:nvSpPr>
        <p:spPr>
          <a:xfrm>
            <a:off x="838201" y="1510758"/>
            <a:ext cx="5072062" cy="4845592"/>
          </a:xfrm>
        </p:spPr>
        <p:txBody>
          <a:bodyPr>
            <a:normAutofit/>
          </a:bodyPr>
          <a:lstStyle/>
          <a:p>
            <a:pPr>
              <a:lnSpc>
                <a:spcPct val="110000"/>
              </a:lnSpc>
              <a:spcAft>
                <a:spcPct val="20000"/>
              </a:spcAft>
            </a:pPr>
            <a:r>
              <a:rPr lang="zh-CN" altLang="en-US" dirty="0"/>
              <a:t>对于比特率为Ｂ</a:t>
            </a:r>
            <a:r>
              <a:rPr lang="en-US" altLang="zh-CN" dirty="0"/>
              <a:t>bps</a:t>
            </a:r>
            <a:r>
              <a:rPr lang="zh-CN" altLang="en-US" dirty="0"/>
              <a:t>的信道，发送</a:t>
            </a:r>
            <a:r>
              <a:rPr lang="en-US" altLang="zh-CN" dirty="0"/>
              <a:t>8</a:t>
            </a:r>
            <a:r>
              <a:rPr lang="zh-CN" altLang="en-US" dirty="0"/>
              <a:t>位所需的时间为 </a:t>
            </a:r>
            <a:r>
              <a:rPr lang="en-US" altLang="zh-CN" dirty="0"/>
              <a:t>8/B</a:t>
            </a:r>
            <a:r>
              <a:rPr lang="zh-CN" altLang="en-US" dirty="0"/>
              <a:t>秒，若</a:t>
            </a:r>
            <a:r>
              <a:rPr lang="en-US" altLang="zh-CN" dirty="0"/>
              <a:t>8</a:t>
            </a:r>
            <a:r>
              <a:rPr lang="zh-CN" altLang="en-US" dirty="0"/>
              <a:t>位为一个周期Ｔ，则一次谐波的频率是：</a:t>
            </a:r>
            <a:r>
              <a:rPr lang="en-US" altLang="zh-CN" dirty="0"/>
              <a:t>f</a:t>
            </a:r>
            <a:r>
              <a:rPr lang="en-US" altLang="zh-CN" baseline="-25000" dirty="0"/>
              <a:t>1</a:t>
            </a:r>
            <a:r>
              <a:rPr lang="en-US" altLang="zh-CN" dirty="0"/>
              <a:t> = B/8 Hz</a:t>
            </a:r>
          </a:p>
          <a:p>
            <a:pPr>
              <a:lnSpc>
                <a:spcPct val="110000"/>
              </a:lnSpc>
              <a:spcAft>
                <a:spcPct val="20000"/>
              </a:spcAft>
            </a:pPr>
            <a:r>
              <a:rPr lang="zh-CN" altLang="en-US" dirty="0"/>
              <a:t>能通过信道的最高次谐波数目为：</a:t>
            </a:r>
            <a:r>
              <a:rPr lang="en-US" altLang="zh-CN" dirty="0"/>
              <a:t>N = f</a:t>
            </a:r>
            <a:r>
              <a:rPr lang="en-US" altLang="zh-CN" baseline="-25000" dirty="0"/>
              <a:t>c</a:t>
            </a:r>
            <a:r>
              <a:rPr lang="en-US" altLang="zh-CN" dirty="0"/>
              <a:t> / f</a:t>
            </a:r>
            <a:r>
              <a:rPr lang="en-US" altLang="zh-CN" baseline="-25000" dirty="0"/>
              <a:t>1</a:t>
            </a:r>
            <a:endParaRPr lang="en-US" altLang="zh-CN" dirty="0"/>
          </a:p>
          <a:p>
            <a:pPr lvl="1">
              <a:lnSpc>
                <a:spcPct val="110000"/>
              </a:lnSpc>
              <a:spcAft>
                <a:spcPct val="20000"/>
              </a:spcAft>
            </a:pPr>
            <a:r>
              <a:rPr lang="zh-CN" altLang="en-US" dirty="0"/>
              <a:t>音频线路的截止频率为</a:t>
            </a:r>
            <a:r>
              <a:rPr lang="en-US" altLang="zh-CN" dirty="0"/>
              <a:t>3000Hz       </a:t>
            </a:r>
          </a:p>
          <a:p>
            <a:pPr lvl="1">
              <a:lnSpc>
                <a:spcPct val="110000"/>
              </a:lnSpc>
              <a:spcAft>
                <a:spcPct val="20000"/>
              </a:spcAft>
            </a:pPr>
            <a:r>
              <a:rPr lang="en-US" altLang="zh-CN" dirty="0"/>
              <a:t>N =  f</a:t>
            </a:r>
            <a:r>
              <a:rPr lang="en-US" altLang="zh-CN" baseline="-25000" dirty="0"/>
              <a:t>c</a:t>
            </a:r>
            <a:r>
              <a:rPr lang="en-US" altLang="zh-CN" dirty="0"/>
              <a:t> / f</a:t>
            </a:r>
            <a:r>
              <a:rPr lang="en-US" altLang="zh-CN" baseline="-25000" dirty="0"/>
              <a:t>1 </a:t>
            </a:r>
            <a:r>
              <a:rPr lang="en-US" altLang="zh-CN" dirty="0"/>
              <a:t>= 3000/(B/8) = 24000/B</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21</a:t>
            </a:fld>
            <a:endParaRPr kumimoji="1"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910263" y="1345812"/>
            <a:ext cx="6281738" cy="3817938"/>
          </a:xfrm>
          <a:prstGeom prst="rect">
            <a:avLst/>
          </a:prstGeom>
        </p:spPr>
      </p:pic>
      <p:sp>
        <p:nvSpPr>
          <p:cNvPr id="6" name="Rectangle 5"/>
          <p:cNvSpPr>
            <a:spLocks noChangeArrowheads="1"/>
          </p:cNvSpPr>
          <p:nvPr/>
        </p:nvSpPr>
        <p:spPr bwMode="auto">
          <a:xfrm>
            <a:off x="6125823" y="5163750"/>
            <a:ext cx="5850618" cy="1033850"/>
          </a:xfrm>
          <a:prstGeom prst="rect">
            <a:avLst/>
          </a:prstGeom>
          <a:solidFill>
            <a:srgbClr val="FFC000"/>
          </a:solidFill>
          <a:ln>
            <a:noFill/>
          </a:ln>
        </p:spPr>
        <p:txBody>
          <a:bodyPr lIns="92075" tIns="46038" rIns="92075" bIns="46038"/>
          <a:lstStyle>
            <a:lvl1pPr marL="342900" indent="-342900">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nSpc>
                <a:spcPct val="120000"/>
              </a:lnSpc>
              <a:buClr>
                <a:schemeClr val="tx1"/>
              </a:buClr>
              <a:buSzTx/>
              <a:buFont typeface="Wingdings" panose="05000000000000000000" pitchFamily="2" charset="2"/>
              <a:buChar char="§"/>
            </a:pPr>
            <a:r>
              <a:rPr kumimoji="0" lang="zh-CN" altLang="zh-CN" sz="2400" dirty="0">
                <a:latin typeface="Arial" panose="020B0604020202020204" pitchFamily="34" charset="0"/>
              </a:rPr>
              <a:t>结论</a:t>
            </a:r>
            <a:r>
              <a:rPr kumimoji="0" lang="zh-CN" altLang="zh-CN" sz="2400" b="0" dirty="0">
                <a:latin typeface="Arial" panose="020B0604020202020204" pitchFamily="34" charset="0"/>
              </a:rPr>
              <a:t>：即使对于完善的信道，有限的带宽限制了数据的传输速率</a:t>
            </a:r>
            <a:endParaRPr kumimoji="0" lang="zh-CN" altLang="en-US" sz="2400" b="0" dirty="0">
              <a:latin typeface="Arial" panose="020B060402020202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信道的最大数据传输速率</a:t>
            </a:r>
            <a:endParaRPr kumimoji="1" lang="zh-CN" altLang="en-US" dirty="0"/>
          </a:p>
        </p:txBody>
      </p:sp>
      <p:sp>
        <p:nvSpPr>
          <p:cNvPr id="3" name="内容占位符 2"/>
          <p:cNvSpPr>
            <a:spLocks noGrp="1"/>
          </p:cNvSpPr>
          <p:nvPr>
            <p:ph idx="1"/>
          </p:nvPr>
        </p:nvSpPr>
        <p:spPr/>
        <p:txBody>
          <a:bodyPr/>
          <a:lstStyle/>
          <a:p>
            <a:pPr>
              <a:lnSpc>
                <a:spcPct val="120000"/>
              </a:lnSpc>
            </a:pPr>
            <a:r>
              <a:rPr lang="en-US" altLang="zh-CN" dirty="0"/>
              <a:t>1924</a:t>
            </a:r>
            <a:r>
              <a:rPr lang="zh-CN" altLang="en-US" dirty="0"/>
              <a:t>年，奈魁斯特</a:t>
            </a:r>
            <a:r>
              <a:rPr lang="en-US" altLang="zh-CN" dirty="0"/>
              <a:t>(H. Nyquist)</a:t>
            </a:r>
            <a:r>
              <a:rPr lang="zh-CN" altLang="en-US" dirty="0"/>
              <a:t>推导出无噪声有限带宽信道的最大数据传输率公式</a:t>
            </a:r>
          </a:p>
          <a:p>
            <a:pPr>
              <a:lnSpc>
                <a:spcPct val="120000"/>
              </a:lnSpc>
            </a:pPr>
            <a:r>
              <a:rPr lang="zh-CN" altLang="en-US" dirty="0"/>
              <a:t>奈魁斯特定理</a:t>
            </a:r>
            <a:endParaRPr lang="en-US" altLang="zh-CN" dirty="0"/>
          </a:p>
          <a:p>
            <a:pPr lvl="1">
              <a:lnSpc>
                <a:spcPct val="120000"/>
              </a:lnSpc>
            </a:pPr>
            <a:r>
              <a:rPr lang="zh-CN" altLang="en-US" dirty="0"/>
              <a:t>最大数据传输率 </a:t>
            </a:r>
            <a:r>
              <a:rPr lang="en-US" altLang="zh-CN" dirty="0"/>
              <a:t>= 2Hlog</a:t>
            </a:r>
            <a:r>
              <a:rPr lang="en-US" altLang="zh-CN" baseline="-25000" dirty="0"/>
              <a:t>2</a:t>
            </a:r>
            <a:r>
              <a:rPr lang="en-US" altLang="zh-CN" dirty="0"/>
              <a:t>V (bps)</a:t>
            </a:r>
          </a:p>
          <a:p>
            <a:pPr lvl="1">
              <a:lnSpc>
                <a:spcPct val="120000"/>
              </a:lnSpc>
            </a:pPr>
            <a:r>
              <a:rPr lang="zh-CN" altLang="en-US" dirty="0"/>
              <a:t>任意信号通过一个带宽为Ｈ的低通滤波器，则每秒采样</a:t>
            </a:r>
            <a:r>
              <a:rPr lang="en-US" altLang="zh-CN" dirty="0"/>
              <a:t>2H</a:t>
            </a:r>
            <a:r>
              <a:rPr lang="zh-CN" altLang="en-US" dirty="0"/>
              <a:t>次就能完整地重现该信号，信号电平分为</a:t>
            </a:r>
            <a:r>
              <a:rPr lang="en-US" altLang="zh-CN" dirty="0"/>
              <a:t>V</a:t>
            </a:r>
            <a:r>
              <a:rPr lang="zh-CN" altLang="en-US" dirty="0"/>
              <a:t>级</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22</a:t>
            </a:fld>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10600" y="6306922"/>
            <a:ext cx="2743200" cy="365125"/>
          </a:xfrm>
        </p:spPr>
        <p:txBody>
          <a:bodyPr/>
          <a:lstStyle/>
          <a:p>
            <a:fld id="{8D4D1E41-7A09-AB4A-A4E1-09765ADA2698}" type="slidenum">
              <a:rPr kumimoji="1" lang="zh-CN" altLang="en-US" smtClean="0"/>
              <a:t>23</a:t>
            </a:fld>
            <a:endParaRPr kumimoji="1" lang="zh-CN" altLang="en-US" dirty="0"/>
          </a:p>
        </p:txBody>
      </p:sp>
      <p:sp>
        <p:nvSpPr>
          <p:cNvPr id="15" name="文本框 14"/>
          <p:cNvSpPr txBox="1"/>
          <p:nvPr/>
        </p:nvSpPr>
        <p:spPr>
          <a:xfrm>
            <a:off x="6666547" y="4113954"/>
            <a:ext cx="5391150" cy="2246769"/>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克劳德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艾尔伍德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香农（</a:t>
            </a:r>
            <a:r>
              <a:rPr lang="en-US" altLang="zh-CN" sz="2000" dirty="0">
                <a:latin typeface="楷体" panose="02010609060101010101" pitchFamily="49" charset="-122"/>
                <a:ea typeface="楷体" panose="02010609060101010101" pitchFamily="49" charset="-122"/>
              </a:rPr>
              <a:t>Claude Elwood Shannon </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1916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30</a:t>
            </a:r>
            <a:r>
              <a:rPr lang="zh-CN" altLang="en-US" sz="2000" dirty="0">
                <a:latin typeface="楷体" panose="02010609060101010101" pitchFamily="49" charset="-122"/>
                <a:ea typeface="楷体" panose="02010609060101010101" pitchFamily="49" charset="-122"/>
              </a:rPr>
              <a:t>日</a:t>
            </a:r>
            <a:r>
              <a:rPr lang="en-US" altLang="zh-CN" sz="2000" dirty="0">
                <a:latin typeface="楷体" panose="02010609060101010101" pitchFamily="49" charset="-122"/>
                <a:ea typeface="楷体" panose="02010609060101010101" pitchFamily="49" charset="-122"/>
              </a:rPr>
              <a:t>—2001</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24</a:t>
            </a:r>
            <a:r>
              <a:rPr lang="zh-CN" altLang="en-US" sz="2000" dirty="0">
                <a:latin typeface="楷体" panose="02010609060101010101" pitchFamily="49" charset="-122"/>
                <a:ea typeface="楷体" panose="02010609060101010101" pitchFamily="49" charset="-122"/>
              </a:rPr>
              <a:t>日）是美国数学家、信息论的创始人。</a:t>
            </a:r>
            <a:r>
              <a:rPr lang="en-US" altLang="zh-CN" sz="2000" dirty="0">
                <a:latin typeface="楷体" panose="02010609060101010101" pitchFamily="49" charset="-122"/>
                <a:ea typeface="楷体" panose="02010609060101010101" pitchFamily="49" charset="-122"/>
              </a:rPr>
              <a:t>1936</a:t>
            </a:r>
            <a:r>
              <a:rPr lang="zh-CN" altLang="en-US" sz="2000" dirty="0">
                <a:latin typeface="楷体" panose="02010609060101010101" pitchFamily="49" charset="-122"/>
                <a:ea typeface="楷体" panose="02010609060101010101" pitchFamily="49" charset="-122"/>
              </a:rPr>
              <a:t>年获得密歇根大学学士学位，</a:t>
            </a:r>
            <a:r>
              <a:rPr lang="en-US" altLang="zh-CN" sz="2000" dirty="0">
                <a:latin typeface="楷体" panose="02010609060101010101" pitchFamily="49" charset="-122"/>
                <a:ea typeface="楷体" panose="02010609060101010101" pitchFamily="49" charset="-122"/>
              </a:rPr>
              <a:t>1940</a:t>
            </a:r>
            <a:r>
              <a:rPr lang="zh-CN" altLang="en-US" sz="2000" dirty="0">
                <a:latin typeface="楷体" panose="02010609060101010101" pitchFamily="49" charset="-122"/>
                <a:ea typeface="楷体" panose="02010609060101010101" pitchFamily="49" charset="-122"/>
              </a:rPr>
              <a:t>年在麻省理工学院获得硕士和博士学位，</a:t>
            </a:r>
            <a:r>
              <a:rPr lang="en-US" altLang="zh-CN" sz="2000" dirty="0">
                <a:latin typeface="楷体" panose="02010609060101010101" pitchFamily="49" charset="-122"/>
                <a:ea typeface="楷体" panose="02010609060101010101" pitchFamily="49" charset="-122"/>
              </a:rPr>
              <a:t>1941</a:t>
            </a:r>
            <a:r>
              <a:rPr lang="zh-CN" altLang="en-US" sz="2000" dirty="0">
                <a:latin typeface="楷体" panose="02010609060101010101" pitchFamily="49" charset="-122"/>
                <a:ea typeface="楷体" panose="02010609060101010101" pitchFamily="49" charset="-122"/>
              </a:rPr>
              <a:t>年进入贝尔实验室工作。香农提出了信息熵的概念，为信息论和数字通信奠定了基础</a:t>
            </a:r>
          </a:p>
        </p:txBody>
      </p:sp>
      <p:pic>
        <p:nvPicPr>
          <p:cNvPr id="11" name="图片 10"/>
          <p:cNvPicPr>
            <a:picLocks noChangeAspect="1"/>
          </p:cNvPicPr>
          <p:nvPr/>
        </p:nvPicPr>
        <p:blipFill>
          <a:blip r:embed="rId3"/>
          <a:stretch>
            <a:fillRect/>
          </a:stretch>
        </p:blipFill>
        <p:spPr>
          <a:xfrm>
            <a:off x="7459579" y="1517517"/>
            <a:ext cx="1885759" cy="2596437"/>
          </a:xfrm>
          <a:prstGeom prst="rect">
            <a:avLst/>
          </a:prstGeom>
        </p:spPr>
      </p:pic>
      <p:pic>
        <p:nvPicPr>
          <p:cNvPr id="17" name="图片 16"/>
          <p:cNvPicPr>
            <a:picLocks noChangeAspect="1"/>
          </p:cNvPicPr>
          <p:nvPr/>
        </p:nvPicPr>
        <p:blipFill rotWithShape="1">
          <a:blip r:embed="rId4"/>
          <a:srcRect t="36584"/>
          <a:stretch>
            <a:fillRect/>
          </a:stretch>
        </p:blipFill>
        <p:spPr>
          <a:xfrm>
            <a:off x="9578405" y="1771734"/>
            <a:ext cx="2104008" cy="19106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4000" dirty="0"/>
              <a:t>信道的最大数据传输速率</a:t>
            </a:r>
            <a:endParaRPr kumimoji="1" lang="zh-CN" altLang="en-US" sz="4000" dirty="0"/>
          </a:p>
        </p:txBody>
      </p:sp>
      <p:sp>
        <p:nvSpPr>
          <p:cNvPr id="16" name="矩形: 圆角 15"/>
          <p:cNvSpPr/>
          <p:nvPr/>
        </p:nvSpPr>
        <p:spPr>
          <a:xfrm>
            <a:off x="6605587" y="1466435"/>
            <a:ext cx="5309893" cy="5059123"/>
          </a:xfrm>
          <a:prstGeom prst="roundRect">
            <a:avLst>
              <a:gd name="adj" fmla="val 6986"/>
            </a:avLst>
          </a:prstGeom>
          <a:noFill/>
          <a:ln w="9525"/>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60486" y="1384547"/>
            <a:ext cx="6121651" cy="5062924"/>
          </a:xfrm>
          <a:prstGeom prst="rect">
            <a:avLst/>
          </a:prstGeom>
          <a:noFill/>
        </p:spPr>
        <p:txBody>
          <a:bodyPr wrap="square">
            <a:spAutoFit/>
          </a:bodyPr>
          <a:lstStyle/>
          <a:p>
            <a:pPr marL="228600" lvl="0" indent="-228600">
              <a:spcBef>
                <a:spcPts val="600"/>
              </a:spcBef>
              <a:buFont typeface="Wingdings" panose="05000000000000000000" pitchFamily="2" charset="2"/>
              <a:buChar char="Ø"/>
            </a:pPr>
            <a:r>
              <a:rPr lang="en-US" altLang="zh-CN" sz="2400" dirty="0">
                <a:solidFill>
                  <a:prstClr val="black"/>
                </a:solidFill>
                <a:latin typeface="微软雅黑" panose="020B0503020204020204" pitchFamily="34" charset="-122"/>
                <a:ea typeface="微软雅黑" panose="020B0503020204020204" pitchFamily="34" charset="-122"/>
              </a:rPr>
              <a:t>1948</a:t>
            </a:r>
            <a:r>
              <a:rPr lang="zh-CN" altLang="en-US" sz="2400" dirty="0">
                <a:solidFill>
                  <a:prstClr val="black"/>
                </a:solidFill>
                <a:latin typeface="微软雅黑" panose="020B0503020204020204" pitchFamily="34" charset="-122"/>
                <a:ea typeface="微软雅黑" panose="020B0503020204020204" pitchFamily="34" charset="-122"/>
              </a:rPr>
              <a:t>年，香农</a:t>
            </a:r>
            <a:r>
              <a:rPr lang="en-US" altLang="zh-CN" sz="2400" dirty="0">
                <a:solidFill>
                  <a:prstClr val="black"/>
                </a:solidFill>
                <a:latin typeface="微软雅黑" panose="020B0503020204020204" pitchFamily="34" charset="-122"/>
                <a:ea typeface="微软雅黑" panose="020B0503020204020204" pitchFamily="34" charset="-122"/>
              </a:rPr>
              <a:t>(C. Shannon)</a:t>
            </a:r>
            <a:r>
              <a:rPr lang="zh-CN" altLang="en-US" sz="2400" dirty="0">
                <a:solidFill>
                  <a:prstClr val="black"/>
                </a:solidFill>
                <a:latin typeface="微软雅黑" panose="020B0503020204020204" pitchFamily="34" charset="-122"/>
                <a:ea typeface="微软雅黑" panose="020B0503020204020204" pitchFamily="34" charset="-122"/>
              </a:rPr>
              <a:t>把奈魁斯特的工作扩大到信道受到随机（热）噪声干扰的情况</a:t>
            </a:r>
          </a:p>
          <a:p>
            <a:pPr marL="228600" lvl="0" indent="-228600">
              <a:spcBef>
                <a:spcPts val="600"/>
              </a:spcBef>
              <a:buFont typeface="Wingdings" panose="05000000000000000000" pitchFamily="2" charset="2"/>
              <a:buChar char="Ø"/>
            </a:pPr>
            <a:r>
              <a:rPr lang="zh-CN" altLang="en-US" sz="2400" dirty="0">
                <a:solidFill>
                  <a:prstClr val="black"/>
                </a:solidFill>
                <a:latin typeface="微软雅黑" panose="020B0503020204020204" pitchFamily="34" charset="-122"/>
                <a:ea typeface="微软雅黑" panose="020B0503020204020204" pitchFamily="34" charset="-122"/>
              </a:rPr>
              <a:t>随机噪声出现的大小用信噪比（信号功率</a:t>
            </a:r>
            <a:r>
              <a:rPr lang="en-US" altLang="zh-CN" sz="2400" dirty="0">
                <a:solidFill>
                  <a:prstClr val="black"/>
                </a:solidFill>
                <a:latin typeface="微软雅黑" panose="020B0503020204020204" pitchFamily="34" charset="-122"/>
                <a:ea typeface="微软雅黑" panose="020B0503020204020204" pitchFamily="34" charset="-122"/>
              </a:rPr>
              <a:t>S</a:t>
            </a:r>
            <a:r>
              <a:rPr lang="zh-CN" altLang="en-US" sz="2400" dirty="0">
                <a:solidFill>
                  <a:prstClr val="black"/>
                </a:solidFill>
                <a:latin typeface="微软雅黑" panose="020B0503020204020204" pitchFamily="34" charset="-122"/>
                <a:ea typeface="微软雅黑" panose="020B0503020204020204" pitchFamily="34" charset="-122"/>
              </a:rPr>
              <a:t>与噪声功率</a:t>
            </a:r>
            <a:r>
              <a:rPr lang="en-US" altLang="zh-CN" sz="2400" dirty="0">
                <a:solidFill>
                  <a:prstClr val="black"/>
                </a:solidFill>
                <a:latin typeface="微软雅黑" panose="020B0503020204020204" pitchFamily="34" charset="-122"/>
                <a:ea typeface="微软雅黑" panose="020B0503020204020204" pitchFamily="34" charset="-122"/>
              </a:rPr>
              <a:t>N</a:t>
            </a:r>
            <a:r>
              <a:rPr lang="zh-CN" altLang="en-US" sz="2400" dirty="0">
                <a:solidFill>
                  <a:prstClr val="black"/>
                </a:solidFill>
                <a:latin typeface="微软雅黑" panose="020B0503020204020204" pitchFamily="34" charset="-122"/>
                <a:ea typeface="微软雅黑" panose="020B0503020204020204" pitchFamily="34" charset="-122"/>
              </a:rPr>
              <a:t>之比）来衡量，</a:t>
            </a:r>
            <a:r>
              <a:rPr lang="en-US" altLang="zh-CN" sz="2400" dirty="0">
                <a:solidFill>
                  <a:prstClr val="black"/>
                </a:solidFill>
                <a:latin typeface="微软雅黑" panose="020B0503020204020204" pitchFamily="34" charset="-122"/>
                <a:ea typeface="微软雅黑" panose="020B0503020204020204" pitchFamily="34" charset="-122"/>
              </a:rPr>
              <a:t>10log</a:t>
            </a:r>
            <a:r>
              <a:rPr lang="en-US" altLang="zh-CN" sz="2400" baseline="-25000" dirty="0">
                <a:solidFill>
                  <a:prstClr val="black"/>
                </a:solidFill>
                <a:latin typeface="微软雅黑" panose="020B0503020204020204" pitchFamily="34" charset="-122"/>
                <a:ea typeface="微软雅黑" panose="020B0503020204020204" pitchFamily="34" charset="-122"/>
              </a:rPr>
              <a:t>10</a:t>
            </a:r>
            <a:r>
              <a:rPr lang="en-US" altLang="zh-CN" sz="2400" dirty="0">
                <a:solidFill>
                  <a:prstClr val="black"/>
                </a:solidFill>
                <a:latin typeface="微软雅黑" panose="020B0503020204020204" pitchFamily="34" charset="-122"/>
                <a:ea typeface="微软雅黑" panose="020B0503020204020204" pitchFamily="34" charset="-122"/>
              </a:rPr>
              <a:t>S/N</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zh-CN" sz="2400" dirty="0">
                <a:solidFill>
                  <a:prstClr val="black"/>
                </a:solidFill>
                <a:latin typeface="微软雅黑" panose="020B0503020204020204" pitchFamily="34" charset="-122"/>
                <a:ea typeface="微软雅黑" panose="020B0503020204020204" pitchFamily="34" charset="-122"/>
              </a:rPr>
              <a:t>单位：分贝</a:t>
            </a:r>
            <a:endParaRPr lang="zh-CN" altLang="en-US" sz="2400" dirty="0">
              <a:solidFill>
                <a:prstClr val="black"/>
              </a:solidFill>
              <a:latin typeface="微软雅黑" panose="020B0503020204020204" pitchFamily="34" charset="-122"/>
              <a:ea typeface="微软雅黑" panose="020B0503020204020204" pitchFamily="34" charset="-122"/>
            </a:endParaRP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电话系统的典型信噪比为</a:t>
            </a:r>
            <a:r>
              <a:rPr lang="en-US" altLang="zh-CN" sz="2000" dirty="0">
                <a:solidFill>
                  <a:prstClr val="black"/>
                </a:solidFill>
                <a:latin typeface="微软雅黑" panose="020B0503020204020204" pitchFamily="34" charset="-122"/>
                <a:ea typeface="微软雅黑" panose="020B0503020204020204" pitchFamily="34" charset="-122"/>
              </a:rPr>
              <a:t>30db</a:t>
            </a:r>
          </a:p>
          <a:p>
            <a:pPr marL="228600" lvl="0" indent="-228600">
              <a:spcBef>
                <a:spcPts val="600"/>
              </a:spcBef>
              <a:buFont typeface="Wingdings" panose="05000000000000000000" pitchFamily="2" charset="2"/>
              <a:buChar char="Ø"/>
            </a:pPr>
            <a:r>
              <a:rPr lang="zh-CN" altLang="en-US" sz="2400" dirty="0">
                <a:solidFill>
                  <a:prstClr val="black"/>
                </a:solidFill>
                <a:latin typeface="微软雅黑" panose="020B0503020204020204" pitchFamily="34" charset="-122"/>
                <a:ea typeface="微软雅黑" panose="020B0503020204020204" pitchFamily="34" charset="-122"/>
              </a:rPr>
              <a:t>香农定理</a:t>
            </a: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带宽为 </a:t>
            </a:r>
            <a:r>
              <a:rPr lang="en-US" altLang="zh-CN" sz="2000" dirty="0">
                <a:solidFill>
                  <a:prstClr val="black"/>
                </a:solidFill>
                <a:latin typeface="微软雅黑" panose="020B0503020204020204" pitchFamily="34" charset="-122"/>
                <a:ea typeface="微软雅黑" panose="020B0503020204020204" pitchFamily="34" charset="-122"/>
              </a:rPr>
              <a:t>H </a:t>
            </a:r>
            <a:r>
              <a:rPr lang="zh-CN" altLang="zh-CN" sz="2000" dirty="0">
                <a:solidFill>
                  <a:prstClr val="black"/>
                </a:solidFill>
                <a:latin typeface="微软雅黑" panose="020B0503020204020204" pitchFamily="34" charset="-122"/>
                <a:ea typeface="微软雅黑" panose="020B0503020204020204" pitchFamily="34" charset="-122"/>
              </a:rPr>
              <a:t>赫兹，信噪比为</a:t>
            </a:r>
            <a:r>
              <a:rPr lang="en-US" altLang="zh-CN" sz="2000" dirty="0">
                <a:solidFill>
                  <a:prstClr val="black"/>
                </a:solidFill>
                <a:latin typeface="微软雅黑" panose="020B0503020204020204" pitchFamily="34" charset="-122"/>
                <a:ea typeface="微软雅黑" panose="020B0503020204020204" pitchFamily="34" charset="-122"/>
              </a:rPr>
              <a:t>S/N</a:t>
            </a:r>
            <a:r>
              <a:rPr lang="zh-CN" altLang="zh-CN" sz="2000" dirty="0">
                <a:solidFill>
                  <a:prstClr val="black"/>
                </a:solidFill>
                <a:latin typeface="微软雅黑" panose="020B0503020204020204" pitchFamily="34" charset="-122"/>
                <a:ea typeface="微软雅黑" panose="020B0503020204020204" pitchFamily="34" charset="-122"/>
              </a:rPr>
              <a:t>的任意信道的最大数据传输率为</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Hlog</a:t>
            </a:r>
            <a:r>
              <a:rPr lang="en-US" altLang="zh-CN" sz="2000" baseline="-25000" dirty="0">
                <a:solidFill>
                  <a:prstClr val="black"/>
                </a:solidFill>
                <a:latin typeface="微软雅黑" panose="020B0503020204020204" pitchFamily="34" charset="-122"/>
                <a:ea typeface="微软雅黑" panose="020B0503020204020204" pitchFamily="34" charset="-122"/>
              </a:rPr>
              <a:t>2</a:t>
            </a:r>
            <a:r>
              <a:rPr lang="en-US" altLang="zh-CN" sz="2000" dirty="0">
                <a:solidFill>
                  <a:prstClr val="black"/>
                </a:solidFill>
                <a:latin typeface="微软雅黑" panose="020B0503020204020204" pitchFamily="34" charset="-122"/>
                <a:ea typeface="微软雅黑" panose="020B0503020204020204" pitchFamily="34" charset="-122"/>
              </a:rPr>
              <a:t>(1 + S/N) (bps)</a:t>
            </a: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此式是利用信息论得出的，具有普遍意义</a:t>
            </a: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与信号电平级数、采样速度无关</a:t>
            </a: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此式仅是上限，难以达到</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24</a:t>
            </a:fld>
            <a:endParaRPr kumimoji="1" lang="zh-CN" altLang="en-US" dirty="0"/>
          </a:p>
        </p:txBody>
      </p:sp>
      <p:sp>
        <p:nvSpPr>
          <p:cNvPr id="6" name="文本框 5"/>
          <p:cNvSpPr txBox="1"/>
          <p:nvPr/>
        </p:nvSpPr>
        <p:spPr>
          <a:xfrm>
            <a:off x="583809" y="1427524"/>
            <a:ext cx="5914822" cy="3554178"/>
          </a:xfrm>
          <a:prstGeom prst="rect">
            <a:avLst/>
          </a:prstGeom>
          <a:noFill/>
        </p:spPr>
        <p:txBody>
          <a:bodyPr wrap="square">
            <a:spAutoFit/>
          </a:bodyPr>
          <a:lstStyle/>
          <a:p>
            <a:pPr marL="457200" indent="-457200">
              <a:lnSpc>
                <a:spcPct val="90000"/>
              </a:lnSpc>
              <a:buFont typeface="Wingdings" panose="05000000000000000000" pitchFamily="2" charset="2"/>
              <a:buChar char="Ø"/>
            </a:pPr>
            <a:r>
              <a:rPr lang="zh-CN" altLang="en-US" sz="2800" dirty="0">
                <a:solidFill>
                  <a:srgbClr val="5B307E"/>
                </a:solidFill>
                <a:latin typeface="微软雅黑" panose="020B0503020204020204" pitchFamily="34" charset="-122"/>
                <a:ea typeface="微软雅黑" panose="020B0503020204020204" pitchFamily="34" charset="-122"/>
              </a:rPr>
              <a:t>信息量</a:t>
            </a: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根据香农理论，一条消息包含信息的多少称为信息量</a:t>
            </a:r>
            <a:endParaRPr lang="en-US" altLang="zh-CN" sz="2400" dirty="0">
              <a:latin typeface="微软雅黑" panose="020B0503020204020204" pitchFamily="34" charset="-122"/>
              <a:ea typeface="微软雅黑" panose="020B0503020204020204" pitchFamily="34" charset="-122"/>
            </a:endParaRPr>
          </a:p>
          <a:p>
            <a:pPr marL="800100" lvl="1" indent="-342900">
              <a:lnSpc>
                <a:spcPts val="3200"/>
              </a:lnSpc>
              <a:spcBef>
                <a:spcPts val="6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信息量的大小与消息所描述事件的出现概率有关</a:t>
            </a:r>
            <a:endParaRPr lang="en-US" altLang="zh-CN" sz="2400" dirty="0">
              <a:latin typeface="微软雅黑" panose="020B0503020204020204" pitchFamily="34" charset="-122"/>
              <a:ea typeface="微软雅黑" panose="020B0503020204020204" pitchFamily="34" charset="-122"/>
            </a:endParaRPr>
          </a:p>
          <a:p>
            <a:pPr marL="800100" lvl="1" indent="-342900">
              <a:lnSpc>
                <a:spcPts val="3200"/>
              </a:lnSpc>
              <a:spcBef>
                <a:spcPts val="6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一条消息所荷载的信息量等于它所表示的事件发生的概率</a:t>
            </a:r>
            <a:r>
              <a:rPr lang="en-US" altLang="zh-CN" sz="2400" i="1"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的倒数的对数</a:t>
            </a:r>
          </a:p>
          <a:p>
            <a:pPr eaLnBrk="1" hangingPunct="1">
              <a:lnSpc>
                <a:spcPts val="3200"/>
              </a:lnSpc>
              <a:spcBef>
                <a:spcPts val="600"/>
              </a:spcBef>
            </a:pPr>
            <a:endParaRPr lang="zh-CN" altLang="en-US" sz="24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679809" y="4009321"/>
            <a:ext cx="5343869" cy="1698350"/>
          </a:xfrm>
          <a:prstGeom prst="rect">
            <a:avLst/>
          </a:prstGeom>
          <a:solidFill>
            <a:schemeClr val="accent6">
              <a:lumMod val="40000"/>
              <a:lumOff val="60000"/>
            </a:schemeClr>
          </a:solidFill>
        </p:spPr>
        <p:txBody>
          <a:bodyPr wrap="square">
            <a:spAutoFit/>
          </a:bodyPr>
          <a:lstStyle/>
          <a:p>
            <a:pPr marL="342900" indent="-342900">
              <a:lnSpc>
                <a:spcPts val="32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如消息表示的事件是必然事件</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概率为</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，则该消息不含有任何信息量</a:t>
            </a:r>
            <a:endParaRPr lang="en-US" altLang="zh-CN" sz="2200" dirty="0">
              <a:latin typeface="微软雅黑" panose="020B0503020204020204" pitchFamily="34" charset="-122"/>
              <a:ea typeface="微软雅黑" panose="020B0503020204020204" pitchFamily="34" charset="-122"/>
            </a:endParaRPr>
          </a:p>
          <a:p>
            <a:pPr marL="342900" indent="-342900">
              <a:lnSpc>
                <a:spcPts val="32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如消息表示的事件根本不可能发生</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概率为</a:t>
            </a:r>
            <a:r>
              <a:rPr lang="en-US" altLang="zh-CN" sz="2200" dirty="0">
                <a:latin typeface="微软雅黑" panose="020B0503020204020204" pitchFamily="34" charset="-122"/>
                <a:ea typeface="微软雅黑" panose="020B0503020204020204" pitchFamily="34" charset="-122"/>
              </a:rPr>
              <a:t>0) </a:t>
            </a:r>
            <a:r>
              <a:rPr lang="zh-CN" altLang="en-US" sz="2200" dirty="0">
                <a:latin typeface="微软雅黑" panose="020B0503020204020204" pitchFamily="34" charset="-122"/>
                <a:ea typeface="微软雅黑" panose="020B0503020204020204" pitchFamily="34" charset="-122"/>
              </a:rPr>
              <a:t>，则该消息含有无穷的信息量</a:t>
            </a:r>
          </a:p>
        </p:txBody>
      </p:sp>
      <p:graphicFrame>
        <p:nvGraphicFramePr>
          <p:cNvPr id="23" name="Object 8"/>
          <p:cNvGraphicFramePr>
            <a:graphicFrameLocks noChangeAspect="1"/>
          </p:cNvGraphicFramePr>
          <p:nvPr/>
        </p:nvGraphicFramePr>
        <p:xfrm>
          <a:off x="1591308" y="4702206"/>
          <a:ext cx="2651830" cy="830996"/>
        </p:xfrm>
        <a:graphic>
          <a:graphicData uri="http://schemas.openxmlformats.org/presentationml/2006/ole">
            <mc:AlternateContent xmlns:mc="http://schemas.openxmlformats.org/markup-compatibility/2006">
              <mc:Choice xmlns:v="urn:schemas-microsoft-com:vml" Requires="v">
                <p:oleObj name="Equation" r:id="rId3" imgW="1320165" imgH="419100" progId="Equation.DSMT4">
                  <p:embed/>
                </p:oleObj>
              </mc:Choice>
              <mc:Fallback>
                <p:oleObj name="Equation" r:id="rId3" imgW="1320165" imgH="4191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1308" y="4702206"/>
                        <a:ext cx="2651830" cy="830996"/>
                      </a:xfrm>
                      <a:prstGeom prst="rect">
                        <a:avLst/>
                      </a:prstGeom>
                      <a:noFill/>
                      <a:ln>
                        <a:noFill/>
                      </a:ln>
                    </p:spPr>
                  </p:pic>
                </p:oleObj>
              </mc:Fallback>
            </mc:AlternateContent>
          </a:graphicData>
        </a:graphic>
      </p:graphicFrame>
      <p:sp>
        <p:nvSpPr>
          <p:cNvPr id="25" name="文本框 24"/>
          <p:cNvSpPr txBox="1"/>
          <p:nvPr/>
        </p:nvSpPr>
        <p:spPr>
          <a:xfrm>
            <a:off x="691016" y="5674645"/>
            <a:ext cx="6096000" cy="461665"/>
          </a:xfrm>
          <a:prstGeom prst="rect">
            <a:avLst/>
          </a:prstGeom>
          <a:noFill/>
        </p:spPr>
        <p:txBody>
          <a:bodyPr wrap="square">
            <a:spAutoFit/>
          </a:bodyPr>
          <a:lstStyle/>
          <a:p>
            <a:r>
              <a:rPr lang="zh-CN" altLang="en-US" sz="2400" kern="0" dirty="0">
                <a:latin typeface="微软雅黑" panose="020B0503020204020204" pitchFamily="34" charset="-122"/>
                <a:ea typeface="微软雅黑" panose="020B0503020204020204" pitchFamily="34" charset="-122"/>
              </a:rPr>
              <a:t>通常用比特作为信息量的单位</a:t>
            </a:r>
            <a:endParaRPr lang="zh-CN" altLang="en-US" sz="2400" dirty="0">
              <a:latin typeface="微软雅黑" panose="020B0503020204020204" pitchFamily="34" charset="-122"/>
              <a:ea typeface="微软雅黑" panose="020B0503020204020204" pitchFamily="34" charset="-122"/>
            </a:endParaRPr>
          </a:p>
        </p:txBody>
      </p:sp>
      <p:sp>
        <p:nvSpPr>
          <p:cNvPr id="14"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4000" dirty="0"/>
              <a:t>信道的最大数据传输速率</a:t>
            </a:r>
            <a:endParaRPr kumimoji="1" lang="zh-CN" altLang="en-US" sz="4000" dirty="0"/>
          </a:p>
        </p:txBody>
      </p:sp>
      <p:sp>
        <p:nvSpPr>
          <p:cNvPr id="18" name="文本框 17"/>
          <p:cNvSpPr txBox="1"/>
          <p:nvPr/>
        </p:nvSpPr>
        <p:spPr>
          <a:xfrm>
            <a:off x="6679809" y="1495365"/>
            <a:ext cx="5343869" cy="2108719"/>
          </a:xfrm>
          <a:prstGeom prst="rect">
            <a:avLst/>
          </a:prstGeom>
          <a:solidFill>
            <a:schemeClr val="accent6">
              <a:lumMod val="40000"/>
              <a:lumOff val="60000"/>
            </a:schemeClr>
          </a:solidFill>
        </p:spPr>
        <p:txBody>
          <a:bodyPr wrap="square">
            <a:spAutoFit/>
          </a:bodyPr>
          <a:lstStyle>
            <a:defPPr>
              <a:defRPr lang="zh-CN"/>
            </a:defPPr>
            <a:lvl1pPr>
              <a:lnSpc>
                <a:spcPts val="3100"/>
              </a:lnSpc>
              <a:defRPr sz="2000">
                <a:latin typeface="黑体" panose="02010609060101010101" pitchFamily="49" charset="-122"/>
                <a:ea typeface="黑体" panose="02010609060101010101" pitchFamily="49" charset="-122"/>
              </a:defRPr>
            </a:lvl1pPr>
          </a:lstStyle>
          <a:p>
            <a:pPr marL="342900" indent="-342900">
              <a:lnSpc>
                <a:spcPts val="32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得到信息的过程就是获得新知识的过程</a:t>
            </a:r>
            <a:endParaRPr lang="en-US" altLang="zh-CN" sz="2200" dirty="0">
              <a:latin typeface="微软雅黑" panose="020B0503020204020204" pitchFamily="34" charset="-122"/>
              <a:ea typeface="微软雅黑" panose="020B0503020204020204" pitchFamily="34" charset="-122"/>
            </a:endParaRPr>
          </a:p>
          <a:p>
            <a:pPr marL="342900" indent="-342900">
              <a:lnSpc>
                <a:spcPts val="32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概率信息是指一个随机事件发生之后，它所带给人们的新知识，或者说是对原来该事件不定度的解除量；是指事物运动状态和状态变化方式的客观反映</a:t>
            </a:r>
          </a:p>
        </p:txBody>
      </p:sp>
      <p:sp>
        <p:nvSpPr>
          <p:cNvPr id="2" name="对话气泡: 圆角矩形 1"/>
          <p:cNvSpPr/>
          <p:nvPr/>
        </p:nvSpPr>
        <p:spPr>
          <a:xfrm>
            <a:off x="5072396" y="4442998"/>
            <a:ext cx="1050875" cy="830996"/>
          </a:xfrm>
          <a:prstGeom prst="wedgeRoundRectCallout">
            <a:avLst>
              <a:gd name="adj1" fmla="val -110876"/>
              <a:gd name="adj2" fmla="val 31296"/>
              <a:gd name="adj3" fmla="val 16667"/>
            </a:avLst>
          </a:prstGeom>
          <a:ln w="28575">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solidFill>
                  <a:schemeClr val="accent2">
                    <a:lumMod val="50000"/>
                  </a:schemeClr>
                </a:solidFill>
                <a:latin typeface="微软雅黑" panose="020B0503020204020204" pitchFamily="34" charset="-122"/>
                <a:ea typeface="微软雅黑" panose="020B0503020204020204" pitchFamily="34" charset="-122"/>
              </a:rPr>
              <a:t>a</a:t>
            </a:r>
            <a:r>
              <a:rPr lang="zh-CN" altLang="en-US" sz="2000" dirty="0">
                <a:solidFill>
                  <a:schemeClr val="accent2">
                    <a:lumMod val="50000"/>
                  </a:schemeClr>
                </a:solidFill>
                <a:latin typeface="微软雅黑" panose="020B0503020204020204" pitchFamily="34" charset="-122"/>
                <a:ea typeface="微软雅黑" panose="020B0503020204020204" pitchFamily="34" charset="-122"/>
              </a:rPr>
              <a:t>表示进制</a:t>
            </a:r>
          </a:p>
        </p:txBody>
      </p:sp>
      <p:sp>
        <p:nvSpPr>
          <p:cNvPr id="15" name="对话气泡: 圆角矩形 14"/>
          <p:cNvSpPr/>
          <p:nvPr/>
        </p:nvSpPr>
        <p:spPr>
          <a:xfrm>
            <a:off x="4838156" y="5905477"/>
            <a:ext cx="3320950" cy="665959"/>
          </a:xfrm>
          <a:prstGeom prst="wedgeRoundRectCallout">
            <a:avLst>
              <a:gd name="adj1" fmla="val -63402"/>
              <a:gd name="adj2" fmla="val -155301"/>
              <a:gd name="adj3" fmla="val 16667"/>
            </a:avLst>
          </a:prstGeom>
          <a:ln w="28575">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solidFill>
                  <a:schemeClr val="accent2">
                    <a:lumMod val="50000"/>
                  </a:schemeClr>
                </a:solidFill>
              </a:rPr>
              <a:t>a=2</a:t>
            </a:r>
            <a:r>
              <a:rPr lang="zh-CN" altLang="en-US" sz="2000" dirty="0">
                <a:solidFill>
                  <a:schemeClr val="accent2">
                    <a:lumMod val="50000"/>
                  </a:schemeClr>
                </a:solidFill>
              </a:rPr>
              <a:t>时，</a:t>
            </a:r>
            <a:r>
              <a:rPr lang="en-US" altLang="zh-CN" sz="2000" dirty="0">
                <a:solidFill>
                  <a:schemeClr val="accent2">
                    <a:lumMod val="50000"/>
                  </a:schemeClr>
                </a:solidFill>
              </a:rPr>
              <a:t>I</a:t>
            </a:r>
            <a:r>
              <a:rPr lang="zh-CN" altLang="en-US" sz="2000" dirty="0">
                <a:solidFill>
                  <a:schemeClr val="accent2">
                    <a:lumMod val="50000"/>
                  </a:schemeClr>
                </a:solidFill>
              </a:rPr>
              <a:t>的单位为比特；</a:t>
            </a:r>
            <a:endParaRPr lang="en-US" altLang="zh-CN" sz="2000" dirty="0">
              <a:solidFill>
                <a:schemeClr val="accent2">
                  <a:lumMod val="50000"/>
                </a:schemeClr>
              </a:solidFill>
            </a:endParaRPr>
          </a:p>
          <a:p>
            <a:r>
              <a:rPr lang="en-US" altLang="zh-CN" sz="2000" dirty="0">
                <a:solidFill>
                  <a:schemeClr val="accent2">
                    <a:lumMod val="50000"/>
                  </a:schemeClr>
                </a:solidFill>
              </a:rPr>
              <a:t>a=</a:t>
            </a:r>
            <a:r>
              <a:rPr lang="zh-CN" altLang="en-US" sz="2000" dirty="0">
                <a:solidFill>
                  <a:schemeClr val="accent2">
                    <a:lumMod val="50000"/>
                  </a:schemeClr>
                </a:solidFill>
              </a:rPr>
              <a:t>自然数</a:t>
            </a:r>
            <a:r>
              <a:rPr lang="en-US" altLang="zh-CN" sz="2000" dirty="0">
                <a:solidFill>
                  <a:schemeClr val="accent2">
                    <a:lumMod val="50000"/>
                  </a:schemeClr>
                </a:solidFill>
              </a:rPr>
              <a:t>e</a:t>
            </a:r>
            <a:r>
              <a:rPr lang="zh-CN" altLang="en-US" sz="2000" dirty="0">
                <a:solidFill>
                  <a:schemeClr val="accent2">
                    <a:lumMod val="50000"/>
                  </a:schemeClr>
                </a:solidFill>
              </a:rPr>
              <a:t>，</a:t>
            </a:r>
            <a:r>
              <a:rPr lang="en-US" altLang="zh-CN" sz="2000" dirty="0">
                <a:solidFill>
                  <a:schemeClr val="accent2">
                    <a:lumMod val="50000"/>
                  </a:schemeClr>
                </a:solidFill>
              </a:rPr>
              <a:t>I</a:t>
            </a:r>
            <a:r>
              <a:rPr lang="zh-CN" altLang="en-US" sz="2000" dirty="0">
                <a:solidFill>
                  <a:schemeClr val="accent2">
                    <a:lumMod val="50000"/>
                  </a:schemeClr>
                </a:solidFill>
              </a:rPr>
              <a:t>的单位为奈特</a:t>
            </a:r>
          </a:p>
        </p:txBody>
      </p:sp>
      <p:sp>
        <p:nvSpPr>
          <p:cNvPr id="17" name="文本框 16"/>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25</a:t>
            </a:fld>
            <a:endParaRPr kumimoji="1" lang="zh-CN" altLang="en-US" dirty="0"/>
          </a:p>
        </p:txBody>
      </p:sp>
      <p:sp>
        <p:nvSpPr>
          <p:cNvPr id="16" name="文本框 15"/>
          <p:cNvSpPr txBox="1"/>
          <p:nvPr/>
        </p:nvSpPr>
        <p:spPr>
          <a:xfrm>
            <a:off x="566991" y="1309496"/>
            <a:ext cx="3799655" cy="523220"/>
          </a:xfrm>
          <a:prstGeom prst="rect">
            <a:avLst/>
          </a:prstGeom>
          <a:noFill/>
        </p:spPr>
        <p:txBody>
          <a:bodyPr wrap="squar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rPr>
              <a:t>举例：二元判断信息量</a:t>
            </a:r>
          </a:p>
        </p:txBody>
      </p:sp>
      <p:sp>
        <p:nvSpPr>
          <p:cNvPr id="12" name="Text Box 4"/>
          <p:cNvSpPr txBox="1">
            <a:spLocks noChangeArrowheads="1"/>
          </p:cNvSpPr>
          <p:nvPr/>
        </p:nvSpPr>
        <p:spPr bwMode="auto">
          <a:xfrm>
            <a:off x="554180" y="1779265"/>
            <a:ext cx="5826419" cy="80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ts val="2900"/>
              </a:lnSpc>
              <a:spcBef>
                <a:spcPct val="20000"/>
              </a:spcBef>
            </a:pPr>
            <a:r>
              <a:rPr lang="zh-CN" altLang="en-US" sz="2000" dirty="0">
                <a:latin typeface="微软雅黑" panose="020B0503020204020204" pitchFamily="34" charset="-122"/>
                <a:ea typeface="微软雅黑" panose="020B0503020204020204" pitchFamily="34" charset="-122"/>
              </a:rPr>
              <a:t>有</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只灯泡，只知其中有</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只灯丝已断，用</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节电池来测，问只需测几次就可接除其不定度</a:t>
            </a:r>
          </a:p>
        </p:txBody>
      </p:sp>
      <p:grpSp>
        <p:nvGrpSpPr>
          <p:cNvPr id="15" name="Group 54"/>
          <p:cNvGrpSpPr/>
          <p:nvPr/>
        </p:nvGrpSpPr>
        <p:grpSpPr bwMode="auto">
          <a:xfrm>
            <a:off x="621506" y="2621263"/>
            <a:ext cx="5647047" cy="1295400"/>
            <a:chOff x="432" y="2784"/>
            <a:chExt cx="5184" cy="1392"/>
          </a:xfrm>
        </p:grpSpPr>
        <p:sp>
          <p:nvSpPr>
            <p:cNvPr id="17" name="Freeform 7"/>
            <p:cNvSpPr/>
            <p:nvPr/>
          </p:nvSpPr>
          <p:spPr bwMode="auto">
            <a:xfrm>
              <a:off x="1655" y="3371"/>
              <a:ext cx="55" cy="12"/>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3" y="10"/>
                  </a:lnTo>
                  <a:lnTo>
                    <a:pt x="10" y="7"/>
                  </a:lnTo>
                  <a:lnTo>
                    <a:pt x="23" y="3"/>
                  </a:lnTo>
                  <a:lnTo>
                    <a:pt x="40" y="1"/>
                  </a:lnTo>
                  <a:lnTo>
                    <a:pt x="60" y="0"/>
                  </a:lnTo>
                  <a:lnTo>
                    <a:pt x="82" y="0"/>
                  </a:lnTo>
                  <a:lnTo>
                    <a:pt x="103" y="0"/>
                  </a:lnTo>
                  <a:lnTo>
                    <a:pt x="124" y="1"/>
                  </a:lnTo>
                  <a:lnTo>
                    <a:pt x="141" y="3"/>
                  </a:lnTo>
                  <a:lnTo>
                    <a:pt x="154" y="7"/>
                  </a:lnTo>
                  <a:lnTo>
                    <a:pt x="163" y="10"/>
                  </a:lnTo>
                  <a:lnTo>
                    <a:pt x="164" y="13"/>
                  </a:lnTo>
                  <a:lnTo>
                    <a:pt x="163" y="17"/>
                  </a:lnTo>
                  <a:lnTo>
                    <a:pt x="154" y="21"/>
                  </a:lnTo>
                  <a:lnTo>
                    <a:pt x="141" y="23"/>
                  </a:lnTo>
                  <a:lnTo>
                    <a:pt x="124" y="26"/>
                  </a:lnTo>
                  <a:lnTo>
                    <a:pt x="103" y="27"/>
                  </a:lnTo>
                  <a:lnTo>
                    <a:pt x="82" y="27"/>
                  </a:lnTo>
                  <a:lnTo>
                    <a:pt x="60" y="27"/>
                  </a:lnTo>
                  <a:lnTo>
                    <a:pt x="40" y="26"/>
                  </a:lnTo>
                  <a:lnTo>
                    <a:pt x="23" y="23"/>
                  </a:lnTo>
                  <a:lnTo>
                    <a:pt x="10"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19" name="Freeform 8"/>
            <p:cNvSpPr/>
            <p:nvPr/>
          </p:nvSpPr>
          <p:spPr bwMode="auto">
            <a:xfrm>
              <a:off x="1647" y="3305"/>
              <a:ext cx="71" cy="71"/>
            </a:xfrm>
            <a:custGeom>
              <a:avLst/>
              <a:gdLst>
                <a:gd name="T0" fmla="*/ 0 w 213"/>
                <a:gd name="T1" fmla="*/ 1 h 167"/>
                <a:gd name="T2" fmla="*/ 0 w 213"/>
                <a:gd name="T3" fmla="*/ 1 h 167"/>
                <a:gd name="T4" fmla="*/ 0 w 213"/>
                <a:gd name="T5" fmla="*/ 1 h 167"/>
                <a:gd name="T6" fmla="*/ 0 w 213"/>
                <a:gd name="T7" fmla="*/ 0 h 167"/>
                <a:gd name="T8" fmla="*/ 0 w 213"/>
                <a:gd name="T9" fmla="*/ 0 h 167"/>
                <a:gd name="T10" fmla="*/ 0 w 213"/>
                <a:gd name="T11" fmla="*/ 0 h 167"/>
                <a:gd name="T12" fmla="*/ 0 w 213"/>
                <a:gd name="T13" fmla="*/ 1 h 167"/>
                <a:gd name="T14" fmla="*/ 0 w 213"/>
                <a:gd name="T15" fmla="*/ 1 h 167"/>
                <a:gd name="T16" fmla="*/ 0 w 213"/>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20" name="Freeform 9"/>
            <p:cNvSpPr>
              <a:spLocks noEditPoints="1"/>
            </p:cNvSpPr>
            <p:nvPr/>
          </p:nvSpPr>
          <p:spPr bwMode="auto">
            <a:xfrm>
              <a:off x="1647" y="3324"/>
              <a:ext cx="71" cy="43"/>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4" y="11"/>
                  </a:lnTo>
                  <a:lnTo>
                    <a:pt x="213" y="0"/>
                  </a:lnTo>
                  <a:lnTo>
                    <a:pt x="213" y="30"/>
                  </a:lnTo>
                  <a:lnTo>
                    <a:pt x="56" y="45"/>
                  </a:lnTo>
                  <a:lnTo>
                    <a:pt x="0" y="45"/>
                  </a:lnTo>
                  <a:close/>
                  <a:moveTo>
                    <a:pt x="0" y="102"/>
                  </a:moveTo>
                  <a:lnTo>
                    <a:pt x="0" y="68"/>
                  </a:lnTo>
                  <a:lnTo>
                    <a:pt x="54" y="68"/>
                  </a:lnTo>
                  <a:lnTo>
                    <a:pt x="213" y="57"/>
                  </a:lnTo>
                  <a:lnTo>
                    <a:pt x="213"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21" name="Freeform 10"/>
            <p:cNvSpPr/>
            <p:nvPr/>
          </p:nvSpPr>
          <p:spPr bwMode="auto">
            <a:xfrm>
              <a:off x="1597" y="3072"/>
              <a:ext cx="170"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0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0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4" y="0"/>
                  </a:moveTo>
                  <a:lnTo>
                    <a:pt x="217" y="1"/>
                  </a:lnTo>
                  <a:lnTo>
                    <a:pt x="180" y="7"/>
                  </a:lnTo>
                  <a:lnTo>
                    <a:pt x="144" y="19"/>
                  </a:lnTo>
                  <a:lnTo>
                    <a:pt x="110"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6" y="578"/>
                  </a:lnTo>
                  <a:lnTo>
                    <a:pt x="254" y="578"/>
                  </a:lnTo>
                  <a:lnTo>
                    <a:pt x="362" y="578"/>
                  </a:lnTo>
                  <a:lnTo>
                    <a:pt x="361" y="512"/>
                  </a:lnTo>
                  <a:lnTo>
                    <a:pt x="371" y="470"/>
                  </a:lnTo>
                  <a:lnTo>
                    <a:pt x="384" y="432"/>
                  </a:lnTo>
                  <a:lnTo>
                    <a:pt x="404" y="393"/>
                  </a:lnTo>
                  <a:lnTo>
                    <a:pt x="427" y="357"/>
                  </a:lnTo>
                  <a:lnTo>
                    <a:pt x="456" y="324"/>
                  </a:lnTo>
                  <a:lnTo>
                    <a:pt x="476" y="300"/>
                  </a:lnTo>
                  <a:lnTo>
                    <a:pt x="491" y="276"/>
                  </a:lnTo>
                  <a:lnTo>
                    <a:pt x="502" y="250"/>
                  </a:lnTo>
                  <a:lnTo>
                    <a:pt x="511" y="223"/>
                  </a:lnTo>
                  <a:lnTo>
                    <a:pt x="511" y="191"/>
                  </a:lnTo>
                  <a:lnTo>
                    <a:pt x="505" y="160"/>
                  </a:lnTo>
                  <a:lnTo>
                    <a:pt x="494" y="130"/>
                  </a:lnTo>
                  <a:lnTo>
                    <a:pt x="476" y="101"/>
                  </a:lnTo>
                  <a:lnTo>
                    <a:pt x="455" y="76"/>
                  </a:lnTo>
                  <a:lnTo>
                    <a:pt x="429" y="54"/>
                  </a:lnTo>
                  <a:lnTo>
                    <a:pt x="398" y="34"/>
                  </a:lnTo>
                  <a:lnTo>
                    <a:pt x="365" y="19"/>
                  </a:lnTo>
                  <a:lnTo>
                    <a:pt x="329" y="7"/>
                  </a:lnTo>
                  <a:lnTo>
                    <a:pt x="293" y="1"/>
                  </a:lnTo>
                  <a:lnTo>
                    <a:pt x="254" y="0"/>
                  </a:lnTo>
                  <a:close/>
                </a:path>
              </a:pathLst>
            </a:custGeom>
            <a:solidFill>
              <a:srgbClr val="B3B3B3"/>
            </a:solidFill>
            <a:ln w="9525">
              <a:solidFill>
                <a:srgbClr val="002060"/>
              </a:solidFill>
              <a:round/>
            </a:ln>
          </p:spPr>
          <p:txBody>
            <a:bodyPr/>
            <a:lstStyle/>
            <a:p>
              <a:endParaRPr lang="zh-CN" altLang="en-US"/>
            </a:p>
          </p:txBody>
        </p:sp>
        <p:sp>
          <p:nvSpPr>
            <p:cNvPr id="24" name="Freeform 11"/>
            <p:cNvSpPr/>
            <p:nvPr/>
          </p:nvSpPr>
          <p:spPr bwMode="auto">
            <a:xfrm>
              <a:off x="1201" y="3371"/>
              <a:ext cx="56"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0" y="7"/>
                  </a:lnTo>
                  <a:lnTo>
                    <a:pt x="24" y="3"/>
                  </a:lnTo>
                  <a:lnTo>
                    <a:pt x="40" y="1"/>
                  </a:lnTo>
                  <a:lnTo>
                    <a:pt x="60" y="0"/>
                  </a:lnTo>
                  <a:lnTo>
                    <a:pt x="82"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2" y="27"/>
                  </a:lnTo>
                  <a:lnTo>
                    <a:pt x="60" y="27"/>
                  </a:lnTo>
                  <a:lnTo>
                    <a:pt x="40" y="26"/>
                  </a:lnTo>
                  <a:lnTo>
                    <a:pt x="24" y="23"/>
                  </a:lnTo>
                  <a:lnTo>
                    <a:pt x="10"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26" name="Freeform 12"/>
            <p:cNvSpPr/>
            <p:nvPr/>
          </p:nvSpPr>
          <p:spPr bwMode="auto">
            <a:xfrm>
              <a:off x="1193" y="3305"/>
              <a:ext cx="72"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6"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27" name="Freeform 13"/>
            <p:cNvSpPr>
              <a:spLocks noEditPoints="1"/>
            </p:cNvSpPr>
            <p:nvPr/>
          </p:nvSpPr>
          <p:spPr bwMode="auto">
            <a:xfrm>
              <a:off x="1194" y="3324"/>
              <a:ext cx="71" cy="43"/>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5" y="11"/>
                  </a:lnTo>
                  <a:lnTo>
                    <a:pt x="213" y="0"/>
                  </a:lnTo>
                  <a:lnTo>
                    <a:pt x="213" y="30"/>
                  </a:lnTo>
                  <a:lnTo>
                    <a:pt x="56" y="45"/>
                  </a:lnTo>
                  <a:lnTo>
                    <a:pt x="0" y="45"/>
                  </a:lnTo>
                  <a:close/>
                  <a:moveTo>
                    <a:pt x="0" y="102"/>
                  </a:moveTo>
                  <a:lnTo>
                    <a:pt x="0" y="68"/>
                  </a:lnTo>
                  <a:lnTo>
                    <a:pt x="55" y="68"/>
                  </a:lnTo>
                  <a:lnTo>
                    <a:pt x="213" y="57"/>
                  </a:lnTo>
                  <a:lnTo>
                    <a:pt x="213"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28" name="Freeform 14"/>
            <p:cNvSpPr/>
            <p:nvPr/>
          </p:nvSpPr>
          <p:spPr bwMode="auto">
            <a:xfrm>
              <a:off x="1143" y="3072"/>
              <a:ext cx="171"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1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5" y="0"/>
                  </a:moveTo>
                  <a:lnTo>
                    <a:pt x="217" y="1"/>
                  </a:lnTo>
                  <a:lnTo>
                    <a:pt x="180" y="7"/>
                  </a:lnTo>
                  <a:lnTo>
                    <a:pt x="144" y="19"/>
                  </a:lnTo>
                  <a:lnTo>
                    <a:pt x="111"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7" y="578"/>
                  </a:lnTo>
                  <a:lnTo>
                    <a:pt x="255" y="578"/>
                  </a:lnTo>
                  <a:lnTo>
                    <a:pt x="364" y="578"/>
                  </a:lnTo>
                  <a:lnTo>
                    <a:pt x="363" y="512"/>
                  </a:lnTo>
                  <a:lnTo>
                    <a:pt x="371" y="470"/>
                  </a:lnTo>
                  <a:lnTo>
                    <a:pt x="384" y="432"/>
                  </a:lnTo>
                  <a:lnTo>
                    <a:pt x="404" y="393"/>
                  </a:lnTo>
                  <a:lnTo>
                    <a:pt x="427" y="357"/>
                  </a:lnTo>
                  <a:lnTo>
                    <a:pt x="456" y="324"/>
                  </a:lnTo>
                  <a:lnTo>
                    <a:pt x="476" y="300"/>
                  </a:lnTo>
                  <a:lnTo>
                    <a:pt x="492" y="276"/>
                  </a:lnTo>
                  <a:lnTo>
                    <a:pt x="504" y="250"/>
                  </a:lnTo>
                  <a:lnTo>
                    <a:pt x="511" y="223"/>
                  </a:lnTo>
                  <a:lnTo>
                    <a:pt x="511" y="191"/>
                  </a:lnTo>
                  <a:lnTo>
                    <a:pt x="505" y="160"/>
                  </a:lnTo>
                  <a:lnTo>
                    <a:pt x="494" y="130"/>
                  </a:lnTo>
                  <a:lnTo>
                    <a:pt x="476" y="101"/>
                  </a:lnTo>
                  <a:lnTo>
                    <a:pt x="455" y="76"/>
                  </a:lnTo>
                  <a:lnTo>
                    <a:pt x="429" y="54"/>
                  </a:lnTo>
                  <a:lnTo>
                    <a:pt x="399" y="34"/>
                  </a:lnTo>
                  <a:lnTo>
                    <a:pt x="365" y="19"/>
                  </a:lnTo>
                  <a:lnTo>
                    <a:pt x="331" y="7"/>
                  </a:lnTo>
                  <a:lnTo>
                    <a:pt x="293" y="1"/>
                  </a:lnTo>
                  <a:lnTo>
                    <a:pt x="255" y="0"/>
                  </a:lnTo>
                  <a:close/>
                </a:path>
              </a:pathLst>
            </a:custGeom>
            <a:solidFill>
              <a:srgbClr val="B3B3B3"/>
            </a:solidFill>
            <a:ln w="9525">
              <a:solidFill>
                <a:srgbClr val="002060"/>
              </a:solidFill>
              <a:round/>
            </a:ln>
          </p:spPr>
          <p:txBody>
            <a:bodyPr/>
            <a:lstStyle/>
            <a:p>
              <a:endParaRPr lang="zh-CN" altLang="en-US"/>
            </a:p>
          </p:txBody>
        </p:sp>
        <p:sp>
          <p:nvSpPr>
            <p:cNvPr id="29" name="Freeform 15"/>
            <p:cNvSpPr/>
            <p:nvPr/>
          </p:nvSpPr>
          <p:spPr bwMode="auto">
            <a:xfrm>
              <a:off x="4376" y="3371"/>
              <a:ext cx="55" cy="12"/>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3" y="0"/>
                  </a:lnTo>
                  <a:lnTo>
                    <a:pt x="124" y="1"/>
                  </a:lnTo>
                  <a:lnTo>
                    <a:pt x="141" y="3"/>
                  </a:lnTo>
                  <a:lnTo>
                    <a:pt x="154" y="7"/>
                  </a:lnTo>
                  <a:lnTo>
                    <a:pt x="162" y="10"/>
                  </a:lnTo>
                  <a:lnTo>
                    <a:pt x="165" y="13"/>
                  </a:lnTo>
                  <a:lnTo>
                    <a:pt x="162" y="17"/>
                  </a:lnTo>
                  <a:lnTo>
                    <a:pt x="154" y="21"/>
                  </a:lnTo>
                  <a:lnTo>
                    <a:pt x="141" y="23"/>
                  </a:lnTo>
                  <a:lnTo>
                    <a:pt x="124" y="26"/>
                  </a:lnTo>
                  <a:lnTo>
                    <a:pt x="103"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30" name="Freeform 16"/>
            <p:cNvSpPr/>
            <p:nvPr/>
          </p:nvSpPr>
          <p:spPr bwMode="auto">
            <a:xfrm>
              <a:off x="4368" y="3305"/>
              <a:ext cx="72"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7"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31" name="Freeform 17"/>
            <p:cNvSpPr>
              <a:spLocks noEditPoints="1"/>
            </p:cNvSpPr>
            <p:nvPr/>
          </p:nvSpPr>
          <p:spPr bwMode="auto">
            <a:xfrm>
              <a:off x="4369" y="3324"/>
              <a:ext cx="71" cy="43"/>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4" y="11"/>
                  </a:lnTo>
                  <a:lnTo>
                    <a:pt x="214" y="0"/>
                  </a:lnTo>
                  <a:lnTo>
                    <a:pt x="214" y="30"/>
                  </a:lnTo>
                  <a:lnTo>
                    <a:pt x="56" y="45"/>
                  </a:lnTo>
                  <a:lnTo>
                    <a:pt x="0" y="45"/>
                  </a:lnTo>
                  <a:close/>
                  <a:moveTo>
                    <a:pt x="0" y="102"/>
                  </a:moveTo>
                  <a:lnTo>
                    <a:pt x="0" y="68"/>
                  </a:lnTo>
                  <a:lnTo>
                    <a:pt x="54" y="68"/>
                  </a:lnTo>
                  <a:lnTo>
                    <a:pt x="214" y="57"/>
                  </a:lnTo>
                  <a:lnTo>
                    <a:pt x="214"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32" name="Freeform 18"/>
            <p:cNvSpPr/>
            <p:nvPr/>
          </p:nvSpPr>
          <p:spPr bwMode="auto">
            <a:xfrm>
              <a:off x="4318" y="3072"/>
              <a:ext cx="171" cy="249"/>
            </a:xfrm>
            <a:custGeom>
              <a:avLst/>
              <a:gdLst>
                <a:gd name="T0" fmla="*/ 0 w 512"/>
                <a:gd name="T1" fmla="*/ 0 h 578"/>
                <a:gd name="T2" fmla="*/ 0 w 512"/>
                <a:gd name="T3" fmla="*/ 0 h 578"/>
                <a:gd name="T4" fmla="*/ 0 w 512"/>
                <a:gd name="T5" fmla="*/ 0 h 578"/>
                <a:gd name="T6" fmla="*/ 0 w 512"/>
                <a:gd name="T7" fmla="*/ 0 h 578"/>
                <a:gd name="T8" fmla="*/ 0 w 512"/>
                <a:gd name="T9" fmla="*/ 0 h 578"/>
                <a:gd name="T10" fmla="*/ 0 w 512"/>
                <a:gd name="T11" fmla="*/ 0 h 578"/>
                <a:gd name="T12" fmla="*/ 0 w 512"/>
                <a:gd name="T13" fmla="*/ 0 h 578"/>
                <a:gd name="T14" fmla="*/ 0 w 512"/>
                <a:gd name="T15" fmla="*/ 0 h 578"/>
                <a:gd name="T16" fmla="*/ 0 w 512"/>
                <a:gd name="T17" fmla="*/ 1 h 578"/>
                <a:gd name="T18" fmla="*/ 0 w 512"/>
                <a:gd name="T19" fmla="*/ 1 h 578"/>
                <a:gd name="T20" fmla="*/ 0 w 512"/>
                <a:gd name="T21" fmla="*/ 1 h 578"/>
                <a:gd name="T22" fmla="*/ 0 w 512"/>
                <a:gd name="T23" fmla="*/ 1 h 578"/>
                <a:gd name="T24" fmla="*/ 0 w 512"/>
                <a:gd name="T25" fmla="*/ 2 h 578"/>
                <a:gd name="T26" fmla="*/ 0 w 512"/>
                <a:gd name="T27" fmla="*/ 2 h 578"/>
                <a:gd name="T28" fmla="*/ 0 w 512"/>
                <a:gd name="T29" fmla="*/ 2 h 578"/>
                <a:gd name="T30" fmla="*/ 0 w 512"/>
                <a:gd name="T31" fmla="*/ 2 h 578"/>
                <a:gd name="T32" fmla="*/ 0 w 512"/>
                <a:gd name="T33" fmla="*/ 2 h 578"/>
                <a:gd name="T34" fmla="*/ 0 w 512"/>
                <a:gd name="T35" fmla="*/ 3 h 578"/>
                <a:gd name="T36" fmla="*/ 0 w 512"/>
                <a:gd name="T37" fmla="*/ 3 h 578"/>
                <a:gd name="T38" fmla="*/ 0 w 512"/>
                <a:gd name="T39" fmla="*/ 3 h 578"/>
                <a:gd name="T40" fmla="*/ 0 w 512"/>
                <a:gd name="T41" fmla="*/ 3 h 578"/>
                <a:gd name="T42" fmla="*/ 0 w 512"/>
                <a:gd name="T43" fmla="*/ 4 h 578"/>
                <a:gd name="T44" fmla="*/ 0 w 512"/>
                <a:gd name="T45" fmla="*/ 4 h 578"/>
                <a:gd name="T46" fmla="*/ 1 w 512"/>
                <a:gd name="T47" fmla="*/ 4 h 578"/>
                <a:gd name="T48" fmla="*/ 0 w 512"/>
                <a:gd name="T49" fmla="*/ 3 h 578"/>
                <a:gd name="T50" fmla="*/ 1 w 512"/>
                <a:gd name="T51" fmla="*/ 3 h 578"/>
                <a:gd name="T52" fmla="*/ 1 w 512"/>
                <a:gd name="T53" fmla="*/ 3 h 578"/>
                <a:gd name="T54" fmla="*/ 1 w 512"/>
                <a:gd name="T55" fmla="*/ 3 h 578"/>
                <a:gd name="T56" fmla="*/ 1 w 512"/>
                <a:gd name="T57" fmla="*/ 2 h 578"/>
                <a:gd name="T58" fmla="*/ 1 w 512"/>
                <a:gd name="T59" fmla="*/ 2 h 578"/>
                <a:gd name="T60" fmla="*/ 1 w 512"/>
                <a:gd name="T61" fmla="*/ 2 h 578"/>
                <a:gd name="T62" fmla="*/ 1 w 512"/>
                <a:gd name="T63" fmla="*/ 2 h 578"/>
                <a:gd name="T64" fmla="*/ 1 w 512"/>
                <a:gd name="T65" fmla="*/ 2 h 578"/>
                <a:gd name="T66" fmla="*/ 1 w 512"/>
                <a:gd name="T67" fmla="*/ 1 h 578"/>
                <a:gd name="T68" fmla="*/ 1 w 512"/>
                <a:gd name="T69" fmla="*/ 1 h 578"/>
                <a:gd name="T70" fmla="*/ 1 w 512"/>
                <a:gd name="T71" fmla="*/ 1 h 578"/>
                <a:gd name="T72" fmla="*/ 1 w 512"/>
                <a:gd name="T73" fmla="*/ 1 h 578"/>
                <a:gd name="T74" fmla="*/ 1 w 512"/>
                <a:gd name="T75" fmla="*/ 0 h 578"/>
                <a:gd name="T76" fmla="*/ 1 w 512"/>
                <a:gd name="T77" fmla="*/ 0 h 578"/>
                <a:gd name="T78" fmla="*/ 1 w 512"/>
                <a:gd name="T79" fmla="*/ 0 h 578"/>
                <a:gd name="T80" fmla="*/ 1 w 512"/>
                <a:gd name="T81" fmla="*/ 0 h 578"/>
                <a:gd name="T82" fmla="*/ 1 w 512"/>
                <a:gd name="T83" fmla="*/ 0 h 578"/>
                <a:gd name="T84" fmla="*/ 0 w 512"/>
                <a:gd name="T85" fmla="*/ 0 h 578"/>
                <a:gd name="T86" fmla="*/ 0 w 512"/>
                <a:gd name="T87" fmla="*/ 0 h 578"/>
                <a:gd name="T88" fmla="*/ 0 w 512"/>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2" h="578">
                  <a:moveTo>
                    <a:pt x="255" y="0"/>
                  </a:moveTo>
                  <a:lnTo>
                    <a:pt x="218" y="1"/>
                  </a:lnTo>
                  <a:lnTo>
                    <a:pt x="181" y="7"/>
                  </a:lnTo>
                  <a:lnTo>
                    <a:pt x="145" y="19"/>
                  </a:lnTo>
                  <a:lnTo>
                    <a:pt x="111" y="34"/>
                  </a:lnTo>
                  <a:lnTo>
                    <a:pt x="83" y="54"/>
                  </a:lnTo>
                  <a:lnTo>
                    <a:pt x="57" y="76"/>
                  </a:lnTo>
                  <a:lnTo>
                    <a:pt x="35"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5" y="578"/>
                  </a:lnTo>
                  <a:lnTo>
                    <a:pt x="363" y="512"/>
                  </a:lnTo>
                  <a:lnTo>
                    <a:pt x="372" y="470"/>
                  </a:lnTo>
                  <a:lnTo>
                    <a:pt x="386" y="432"/>
                  </a:lnTo>
                  <a:lnTo>
                    <a:pt x="405" y="393"/>
                  </a:lnTo>
                  <a:lnTo>
                    <a:pt x="430" y="357"/>
                  </a:lnTo>
                  <a:lnTo>
                    <a:pt x="458" y="324"/>
                  </a:lnTo>
                  <a:lnTo>
                    <a:pt x="477" y="300"/>
                  </a:lnTo>
                  <a:lnTo>
                    <a:pt x="493" y="276"/>
                  </a:lnTo>
                  <a:lnTo>
                    <a:pt x="505" y="250"/>
                  </a:lnTo>
                  <a:lnTo>
                    <a:pt x="512" y="223"/>
                  </a:lnTo>
                  <a:lnTo>
                    <a:pt x="512" y="191"/>
                  </a:lnTo>
                  <a:lnTo>
                    <a:pt x="506" y="160"/>
                  </a:lnTo>
                  <a:lnTo>
                    <a:pt x="494" y="130"/>
                  </a:lnTo>
                  <a:lnTo>
                    <a:pt x="477" y="101"/>
                  </a:lnTo>
                  <a:lnTo>
                    <a:pt x="456" y="76"/>
                  </a:lnTo>
                  <a:lnTo>
                    <a:pt x="430" y="54"/>
                  </a:lnTo>
                  <a:lnTo>
                    <a:pt x="401" y="34"/>
                  </a:lnTo>
                  <a:lnTo>
                    <a:pt x="366" y="19"/>
                  </a:lnTo>
                  <a:lnTo>
                    <a:pt x="332" y="7"/>
                  </a:lnTo>
                  <a:lnTo>
                    <a:pt x="294" y="1"/>
                  </a:lnTo>
                  <a:lnTo>
                    <a:pt x="255" y="0"/>
                  </a:lnTo>
                  <a:close/>
                </a:path>
              </a:pathLst>
            </a:custGeom>
            <a:solidFill>
              <a:srgbClr val="B3B3B3"/>
            </a:solidFill>
            <a:ln w="9525">
              <a:solidFill>
                <a:srgbClr val="002060"/>
              </a:solidFill>
              <a:round/>
            </a:ln>
          </p:spPr>
          <p:txBody>
            <a:bodyPr/>
            <a:lstStyle/>
            <a:p>
              <a:endParaRPr lang="zh-CN" altLang="en-US"/>
            </a:p>
          </p:txBody>
        </p:sp>
        <p:sp>
          <p:nvSpPr>
            <p:cNvPr id="33" name="Freeform 19"/>
            <p:cNvSpPr/>
            <p:nvPr/>
          </p:nvSpPr>
          <p:spPr bwMode="auto">
            <a:xfrm>
              <a:off x="3923" y="3371"/>
              <a:ext cx="55" cy="12"/>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4" y="0"/>
                  </a:lnTo>
                  <a:lnTo>
                    <a:pt x="124" y="1"/>
                  </a:lnTo>
                  <a:lnTo>
                    <a:pt x="141" y="3"/>
                  </a:lnTo>
                  <a:lnTo>
                    <a:pt x="154" y="7"/>
                  </a:lnTo>
                  <a:lnTo>
                    <a:pt x="163" y="10"/>
                  </a:lnTo>
                  <a:lnTo>
                    <a:pt x="165" y="13"/>
                  </a:lnTo>
                  <a:lnTo>
                    <a:pt x="163" y="17"/>
                  </a:lnTo>
                  <a:lnTo>
                    <a:pt x="154" y="21"/>
                  </a:lnTo>
                  <a:lnTo>
                    <a:pt x="141" y="23"/>
                  </a:lnTo>
                  <a:lnTo>
                    <a:pt x="124" y="26"/>
                  </a:lnTo>
                  <a:lnTo>
                    <a:pt x="104"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34" name="Freeform 20"/>
            <p:cNvSpPr/>
            <p:nvPr/>
          </p:nvSpPr>
          <p:spPr bwMode="auto">
            <a:xfrm>
              <a:off x="3914" y="3305"/>
              <a:ext cx="72"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8"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35" name="Freeform 21"/>
            <p:cNvSpPr>
              <a:spLocks noEditPoints="1"/>
            </p:cNvSpPr>
            <p:nvPr/>
          </p:nvSpPr>
          <p:spPr bwMode="auto">
            <a:xfrm>
              <a:off x="3915" y="3324"/>
              <a:ext cx="71" cy="43"/>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5" y="11"/>
                  </a:lnTo>
                  <a:lnTo>
                    <a:pt x="214" y="0"/>
                  </a:lnTo>
                  <a:lnTo>
                    <a:pt x="214" y="30"/>
                  </a:lnTo>
                  <a:lnTo>
                    <a:pt x="56" y="45"/>
                  </a:lnTo>
                  <a:lnTo>
                    <a:pt x="0" y="45"/>
                  </a:lnTo>
                  <a:close/>
                  <a:moveTo>
                    <a:pt x="0" y="102"/>
                  </a:moveTo>
                  <a:lnTo>
                    <a:pt x="0" y="68"/>
                  </a:lnTo>
                  <a:lnTo>
                    <a:pt x="55" y="68"/>
                  </a:lnTo>
                  <a:lnTo>
                    <a:pt x="214" y="57"/>
                  </a:lnTo>
                  <a:lnTo>
                    <a:pt x="214"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36" name="Freeform 22"/>
            <p:cNvSpPr/>
            <p:nvPr/>
          </p:nvSpPr>
          <p:spPr bwMode="auto">
            <a:xfrm>
              <a:off x="3865" y="3072"/>
              <a:ext cx="170"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0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7" y="250"/>
                  </a:lnTo>
                  <a:lnTo>
                    <a:pt x="18" y="276"/>
                  </a:lnTo>
                  <a:lnTo>
                    <a:pt x="34" y="300"/>
                  </a:lnTo>
                  <a:lnTo>
                    <a:pt x="54" y="324"/>
                  </a:lnTo>
                  <a:lnTo>
                    <a:pt x="82" y="357"/>
                  </a:lnTo>
                  <a:lnTo>
                    <a:pt x="106" y="393"/>
                  </a:lnTo>
                  <a:lnTo>
                    <a:pt x="125" y="432"/>
                  </a:lnTo>
                  <a:lnTo>
                    <a:pt x="139" y="470"/>
                  </a:lnTo>
                  <a:lnTo>
                    <a:pt x="148" y="512"/>
                  </a:lnTo>
                  <a:lnTo>
                    <a:pt x="146"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29" y="54"/>
                  </a:lnTo>
                  <a:lnTo>
                    <a:pt x="400" y="34"/>
                  </a:lnTo>
                  <a:lnTo>
                    <a:pt x="367" y="19"/>
                  </a:lnTo>
                  <a:lnTo>
                    <a:pt x="331" y="7"/>
                  </a:lnTo>
                  <a:lnTo>
                    <a:pt x="293" y="1"/>
                  </a:lnTo>
                  <a:lnTo>
                    <a:pt x="256" y="0"/>
                  </a:lnTo>
                  <a:close/>
                </a:path>
              </a:pathLst>
            </a:custGeom>
            <a:solidFill>
              <a:srgbClr val="B3B3B3"/>
            </a:solidFill>
            <a:ln w="9525">
              <a:solidFill>
                <a:srgbClr val="002060"/>
              </a:solidFill>
              <a:round/>
            </a:ln>
          </p:spPr>
          <p:txBody>
            <a:bodyPr/>
            <a:lstStyle/>
            <a:p>
              <a:endParaRPr lang="zh-CN" altLang="en-US"/>
            </a:p>
          </p:txBody>
        </p:sp>
        <p:sp>
          <p:nvSpPr>
            <p:cNvPr id="37" name="Freeform 23"/>
            <p:cNvSpPr/>
            <p:nvPr/>
          </p:nvSpPr>
          <p:spPr bwMode="auto">
            <a:xfrm>
              <a:off x="3469" y="3371"/>
              <a:ext cx="55"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1" y="7"/>
                  </a:lnTo>
                  <a:lnTo>
                    <a:pt x="24" y="3"/>
                  </a:lnTo>
                  <a:lnTo>
                    <a:pt x="42" y="1"/>
                  </a:lnTo>
                  <a:lnTo>
                    <a:pt x="62" y="0"/>
                  </a:lnTo>
                  <a:lnTo>
                    <a:pt x="83"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3" y="27"/>
                  </a:lnTo>
                  <a:lnTo>
                    <a:pt x="62" y="27"/>
                  </a:lnTo>
                  <a:lnTo>
                    <a:pt x="42" y="26"/>
                  </a:lnTo>
                  <a:lnTo>
                    <a:pt x="24" y="23"/>
                  </a:lnTo>
                  <a:lnTo>
                    <a:pt x="11"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38" name="Freeform 24"/>
            <p:cNvSpPr/>
            <p:nvPr/>
          </p:nvSpPr>
          <p:spPr bwMode="auto">
            <a:xfrm>
              <a:off x="3461" y="3305"/>
              <a:ext cx="71"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8" y="167"/>
                  </a:moveTo>
                  <a:lnTo>
                    <a:pt x="188" y="167"/>
                  </a:lnTo>
                  <a:lnTo>
                    <a:pt x="215" y="150"/>
                  </a:lnTo>
                  <a:lnTo>
                    <a:pt x="215" y="0"/>
                  </a:lnTo>
                  <a:lnTo>
                    <a:pt x="108" y="0"/>
                  </a:lnTo>
                  <a:lnTo>
                    <a:pt x="0" y="0"/>
                  </a:lnTo>
                  <a:lnTo>
                    <a:pt x="0" y="150"/>
                  </a:lnTo>
                  <a:lnTo>
                    <a:pt x="28" y="167"/>
                  </a:lnTo>
                  <a:lnTo>
                    <a:pt x="108" y="167"/>
                  </a:lnTo>
                  <a:close/>
                </a:path>
              </a:pathLst>
            </a:custGeom>
            <a:solidFill>
              <a:srgbClr val="9A9A9A"/>
            </a:solidFill>
            <a:ln w="3175">
              <a:solidFill>
                <a:srgbClr val="002060"/>
              </a:solidFill>
              <a:prstDash val="solid"/>
              <a:round/>
            </a:ln>
          </p:spPr>
          <p:txBody>
            <a:bodyPr/>
            <a:lstStyle/>
            <a:p>
              <a:endParaRPr lang="zh-CN" altLang="en-US"/>
            </a:p>
          </p:txBody>
        </p:sp>
        <p:sp>
          <p:nvSpPr>
            <p:cNvPr id="39" name="Freeform 25"/>
            <p:cNvSpPr>
              <a:spLocks noEditPoints="1"/>
            </p:cNvSpPr>
            <p:nvPr/>
          </p:nvSpPr>
          <p:spPr bwMode="auto">
            <a:xfrm>
              <a:off x="3461" y="3324"/>
              <a:ext cx="72" cy="43"/>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6" y="11"/>
                  </a:lnTo>
                  <a:lnTo>
                    <a:pt x="214" y="0"/>
                  </a:lnTo>
                  <a:lnTo>
                    <a:pt x="214" y="30"/>
                  </a:lnTo>
                  <a:lnTo>
                    <a:pt x="56" y="45"/>
                  </a:lnTo>
                  <a:lnTo>
                    <a:pt x="0" y="45"/>
                  </a:lnTo>
                  <a:close/>
                  <a:moveTo>
                    <a:pt x="0" y="102"/>
                  </a:moveTo>
                  <a:lnTo>
                    <a:pt x="0" y="68"/>
                  </a:lnTo>
                  <a:lnTo>
                    <a:pt x="56" y="68"/>
                  </a:lnTo>
                  <a:lnTo>
                    <a:pt x="214" y="57"/>
                  </a:lnTo>
                  <a:lnTo>
                    <a:pt x="214"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40" name="Freeform 26"/>
            <p:cNvSpPr/>
            <p:nvPr/>
          </p:nvSpPr>
          <p:spPr bwMode="auto">
            <a:xfrm>
              <a:off x="3411" y="3072"/>
              <a:ext cx="170"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0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8" y="250"/>
                  </a:lnTo>
                  <a:lnTo>
                    <a:pt x="20" y="276"/>
                  </a:lnTo>
                  <a:lnTo>
                    <a:pt x="34" y="300"/>
                  </a:lnTo>
                  <a:lnTo>
                    <a:pt x="54" y="324"/>
                  </a:lnTo>
                  <a:lnTo>
                    <a:pt x="83" y="357"/>
                  </a:lnTo>
                  <a:lnTo>
                    <a:pt x="106" y="393"/>
                  </a:lnTo>
                  <a:lnTo>
                    <a:pt x="126" y="432"/>
                  </a:lnTo>
                  <a:lnTo>
                    <a:pt x="139" y="470"/>
                  </a:lnTo>
                  <a:lnTo>
                    <a:pt x="148" y="512"/>
                  </a:lnTo>
                  <a:lnTo>
                    <a:pt x="147"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30" y="54"/>
                  </a:lnTo>
                  <a:lnTo>
                    <a:pt x="400" y="34"/>
                  </a:lnTo>
                  <a:lnTo>
                    <a:pt x="367" y="19"/>
                  </a:lnTo>
                  <a:lnTo>
                    <a:pt x="331" y="7"/>
                  </a:lnTo>
                  <a:lnTo>
                    <a:pt x="293" y="1"/>
                  </a:lnTo>
                  <a:lnTo>
                    <a:pt x="256" y="0"/>
                  </a:lnTo>
                  <a:close/>
                </a:path>
              </a:pathLst>
            </a:custGeom>
            <a:solidFill>
              <a:srgbClr val="B3B3B3"/>
            </a:solidFill>
            <a:ln w="9525">
              <a:solidFill>
                <a:srgbClr val="002060"/>
              </a:solidFill>
              <a:round/>
            </a:ln>
          </p:spPr>
          <p:txBody>
            <a:bodyPr/>
            <a:lstStyle/>
            <a:p>
              <a:endParaRPr lang="zh-CN" altLang="en-US"/>
            </a:p>
          </p:txBody>
        </p:sp>
        <p:sp>
          <p:nvSpPr>
            <p:cNvPr id="41" name="Freeform 27"/>
            <p:cNvSpPr/>
            <p:nvPr/>
          </p:nvSpPr>
          <p:spPr bwMode="auto">
            <a:xfrm>
              <a:off x="3015" y="3371"/>
              <a:ext cx="56"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4" y="1"/>
                  </a:lnTo>
                  <a:lnTo>
                    <a:pt x="141" y="3"/>
                  </a:lnTo>
                  <a:lnTo>
                    <a:pt x="154" y="7"/>
                  </a:lnTo>
                  <a:lnTo>
                    <a:pt x="163" y="10"/>
                  </a:lnTo>
                  <a:lnTo>
                    <a:pt x="166" y="13"/>
                  </a:lnTo>
                  <a:lnTo>
                    <a:pt x="163" y="17"/>
                  </a:lnTo>
                  <a:lnTo>
                    <a:pt x="154" y="21"/>
                  </a:lnTo>
                  <a:lnTo>
                    <a:pt x="141" y="23"/>
                  </a:lnTo>
                  <a:lnTo>
                    <a:pt x="124"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42" name="Freeform 28"/>
            <p:cNvSpPr/>
            <p:nvPr/>
          </p:nvSpPr>
          <p:spPr bwMode="auto">
            <a:xfrm>
              <a:off x="3007" y="3305"/>
              <a:ext cx="72" cy="71"/>
            </a:xfrm>
            <a:custGeom>
              <a:avLst/>
              <a:gdLst>
                <a:gd name="T0" fmla="*/ 0 w 214"/>
                <a:gd name="T1" fmla="*/ 1 h 167"/>
                <a:gd name="T2" fmla="*/ 0 w 214"/>
                <a:gd name="T3" fmla="*/ 1 h 167"/>
                <a:gd name="T4" fmla="*/ 0 w 214"/>
                <a:gd name="T5" fmla="*/ 1 h 167"/>
                <a:gd name="T6" fmla="*/ 0 w 214"/>
                <a:gd name="T7" fmla="*/ 0 h 167"/>
                <a:gd name="T8" fmla="*/ 0 w 214"/>
                <a:gd name="T9" fmla="*/ 0 h 167"/>
                <a:gd name="T10" fmla="*/ 0 w 214"/>
                <a:gd name="T11" fmla="*/ 0 h 167"/>
                <a:gd name="T12" fmla="*/ 0 w 214"/>
                <a:gd name="T13" fmla="*/ 1 h 167"/>
                <a:gd name="T14" fmla="*/ 0 w 214"/>
                <a:gd name="T15" fmla="*/ 1 h 167"/>
                <a:gd name="T16" fmla="*/ 0 w 214"/>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7" y="167"/>
                  </a:lnTo>
                  <a:lnTo>
                    <a:pt x="108" y="167"/>
                  </a:lnTo>
                  <a:close/>
                </a:path>
              </a:pathLst>
            </a:custGeom>
            <a:solidFill>
              <a:srgbClr val="9A9A9A"/>
            </a:solidFill>
            <a:ln w="3175">
              <a:solidFill>
                <a:srgbClr val="002060"/>
              </a:solidFill>
              <a:prstDash val="solid"/>
              <a:round/>
            </a:ln>
          </p:spPr>
          <p:txBody>
            <a:bodyPr/>
            <a:lstStyle/>
            <a:p>
              <a:endParaRPr lang="zh-CN" altLang="en-US"/>
            </a:p>
          </p:txBody>
        </p:sp>
        <p:sp>
          <p:nvSpPr>
            <p:cNvPr id="43" name="Freeform 29"/>
            <p:cNvSpPr>
              <a:spLocks noEditPoints="1"/>
            </p:cNvSpPr>
            <p:nvPr/>
          </p:nvSpPr>
          <p:spPr bwMode="auto">
            <a:xfrm>
              <a:off x="3008" y="3324"/>
              <a:ext cx="71" cy="43"/>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1" y="11"/>
                  </a:lnTo>
                  <a:lnTo>
                    <a:pt x="56" y="11"/>
                  </a:lnTo>
                  <a:lnTo>
                    <a:pt x="215" y="0"/>
                  </a:lnTo>
                  <a:lnTo>
                    <a:pt x="215" y="30"/>
                  </a:lnTo>
                  <a:lnTo>
                    <a:pt x="56" y="45"/>
                  </a:lnTo>
                  <a:lnTo>
                    <a:pt x="0" y="45"/>
                  </a:lnTo>
                  <a:close/>
                  <a:moveTo>
                    <a:pt x="0" y="102"/>
                  </a:moveTo>
                  <a:lnTo>
                    <a:pt x="1" y="68"/>
                  </a:lnTo>
                  <a:lnTo>
                    <a:pt x="56" y="68"/>
                  </a:lnTo>
                  <a:lnTo>
                    <a:pt x="215" y="57"/>
                  </a:lnTo>
                  <a:lnTo>
                    <a:pt x="215"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44" name="Freeform 30"/>
            <p:cNvSpPr/>
            <p:nvPr/>
          </p:nvSpPr>
          <p:spPr bwMode="auto">
            <a:xfrm>
              <a:off x="2958" y="3072"/>
              <a:ext cx="170" cy="249"/>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1 h 578"/>
                <a:gd name="T18" fmla="*/ 0 w 510"/>
                <a:gd name="T19" fmla="*/ 1 h 578"/>
                <a:gd name="T20" fmla="*/ 0 w 510"/>
                <a:gd name="T21" fmla="*/ 1 h 578"/>
                <a:gd name="T22" fmla="*/ 0 w 510"/>
                <a:gd name="T23" fmla="*/ 1 h 578"/>
                <a:gd name="T24" fmla="*/ 0 w 510"/>
                <a:gd name="T25" fmla="*/ 2 h 578"/>
                <a:gd name="T26" fmla="*/ 0 w 510"/>
                <a:gd name="T27" fmla="*/ 2 h 578"/>
                <a:gd name="T28" fmla="*/ 0 w 510"/>
                <a:gd name="T29" fmla="*/ 2 h 578"/>
                <a:gd name="T30" fmla="*/ 0 w 510"/>
                <a:gd name="T31" fmla="*/ 2 h 578"/>
                <a:gd name="T32" fmla="*/ 0 w 510"/>
                <a:gd name="T33" fmla="*/ 2 h 578"/>
                <a:gd name="T34" fmla="*/ 0 w 510"/>
                <a:gd name="T35" fmla="*/ 3 h 578"/>
                <a:gd name="T36" fmla="*/ 0 w 510"/>
                <a:gd name="T37" fmla="*/ 3 h 578"/>
                <a:gd name="T38" fmla="*/ 0 w 510"/>
                <a:gd name="T39" fmla="*/ 3 h 578"/>
                <a:gd name="T40" fmla="*/ 0 w 510"/>
                <a:gd name="T41" fmla="*/ 3 h 578"/>
                <a:gd name="T42" fmla="*/ 0 w 510"/>
                <a:gd name="T43" fmla="*/ 4 h 578"/>
                <a:gd name="T44" fmla="*/ 0 w 510"/>
                <a:gd name="T45" fmla="*/ 4 h 578"/>
                <a:gd name="T46" fmla="*/ 0 w 510"/>
                <a:gd name="T47" fmla="*/ 4 h 578"/>
                <a:gd name="T48" fmla="*/ 0 w 510"/>
                <a:gd name="T49" fmla="*/ 3 h 578"/>
                <a:gd name="T50" fmla="*/ 1 w 510"/>
                <a:gd name="T51" fmla="*/ 3 h 578"/>
                <a:gd name="T52" fmla="*/ 1 w 510"/>
                <a:gd name="T53" fmla="*/ 3 h 578"/>
                <a:gd name="T54" fmla="*/ 1 w 510"/>
                <a:gd name="T55" fmla="*/ 3 h 578"/>
                <a:gd name="T56" fmla="*/ 1 w 510"/>
                <a:gd name="T57" fmla="*/ 2 h 578"/>
                <a:gd name="T58" fmla="*/ 1 w 510"/>
                <a:gd name="T59" fmla="*/ 2 h 578"/>
                <a:gd name="T60" fmla="*/ 1 w 510"/>
                <a:gd name="T61" fmla="*/ 2 h 578"/>
                <a:gd name="T62" fmla="*/ 1 w 510"/>
                <a:gd name="T63" fmla="*/ 2 h 578"/>
                <a:gd name="T64" fmla="*/ 1 w 510"/>
                <a:gd name="T65" fmla="*/ 2 h 578"/>
                <a:gd name="T66" fmla="*/ 1 w 510"/>
                <a:gd name="T67" fmla="*/ 1 h 578"/>
                <a:gd name="T68" fmla="*/ 1 w 510"/>
                <a:gd name="T69" fmla="*/ 1 h 578"/>
                <a:gd name="T70" fmla="*/ 1 w 510"/>
                <a:gd name="T71" fmla="*/ 1 h 578"/>
                <a:gd name="T72" fmla="*/ 1 w 510"/>
                <a:gd name="T73" fmla="*/ 1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6" y="1"/>
                  </a:lnTo>
                  <a:lnTo>
                    <a:pt x="180" y="7"/>
                  </a:lnTo>
                  <a:lnTo>
                    <a:pt x="144" y="19"/>
                  </a:lnTo>
                  <a:lnTo>
                    <a:pt x="111" y="34"/>
                  </a:lnTo>
                  <a:lnTo>
                    <a:pt x="81" y="54"/>
                  </a:lnTo>
                  <a:lnTo>
                    <a:pt x="55" y="76"/>
                  </a:lnTo>
                  <a:lnTo>
                    <a:pt x="33" y="101"/>
                  </a:lnTo>
                  <a:lnTo>
                    <a:pt x="16" y="130"/>
                  </a:lnTo>
                  <a:lnTo>
                    <a:pt x="5" y="160"/>
                  </a:lnTo>
                  <a:lnTo>
                    <a:pt x="0" y="191"/>
                  </a:lnTo>
                  <a:lnTo>
                    <a:pt x="0" y="223"/>
                  </a:lnTo>
                  <a:lnTo>
                    <a:pt x="7" y="250"/>
                  </a:lnTo>
                  <a:lnTo>
                    <a:pt x="19" y="276"/>
                  </a:lnTo>
                  <a:lnTo>
                    <a:pt x="33" y="300"/>
                  </a:lnTo>
                  <a:lnTo>
                    <a:pt x="54" y="324"/>
                  </a:lnTo>
                  <a:lnTo>
                    <a:pt x="82" y="357"/>
                  </a:lnTo>
                  <a:lnTo>
                    <a:pt x="105" y="393"/>
                  </a:lnTo>
                  <a:lnTo>
                    <a:pt x="126" y="432"/>
                  </a:lnTo>
                  <a:lnTo>
                    <a:pt x="138" y="470"/>
                  </a:lnTo>
                  <a:lnTo>
                    <a:pt x="149" y="512"/>
                  </a:lnTo>
                  <a:lnTo>
                    <a:pt x="147" y="578"/>
                  </a:lnTo>
                  <a:lnTo>
                    <a:pt x="255" y="578"/>
                  </a:lnTo>
                  <a:lnTo>
                    <a:pt x="363" y="578"/>
                  </a:lnTo>
                  <a:lnTo>
                    <a:pt x="362" y="512"/>
                  </a:lnTo>
                  <a:lnTo>
                    <a:pt x="370" y="470"/>
                  </a:lnTo>
                  <a:lnTo>
                    <a:pt x="385" y="432"/>
                  </a:lnTo>
                  <a:lnTo>
                    <a:pt x="403" y="393"/>
                  </a:lnTo>
                  <a:lnTo>
                    <a:pt x="428" y="357"/>
                  </a:lnTo>
                  <a:lnTo>
                    <a:pt x="457" y="324"/>
                  </a:lnTo>
                  <a:lnTo>
                    <a:pt x="475" y="300"/>
                  </a:lnTo>
                  <a:lnTo>
                    <a:pt x="491" y="276"/>
                  </a:lnTo>
                  <a:lnTo>
                    <a:pt x="503" y="250"/>
                  </a:lnTo>
                  <a:lnTo>
                    <a:pt x="510" y="223"/>
                  </a:lnTo>
                  <a:lnTo>
                    <a:pt x="510" y="191"/>
                  </a:lnTo>
                  <a:lnTo>
                    <a:pt x="504" y="160"/>
                  </a:lnTo>
                  <a:lnTo>
                    <a:pt x="493" y="130"/>
                  </a:lnTo>
                  <a:lnTo>
                    <a:pt x="477" y="101"/>
                  </a:lnTo>
                  <a:lnTo>
                    <a:pt x="455" y="76"/>
                  </a:lnTo>
                  <a:lnTo>
                    <a:pt x="429" y="54"/>
                  </a:lnTo>
                  <a:lnTo>
                    <a:pt x="399" y="34"/>
                  </a:lnTo>
                  <a:lnTo>
                    <a:pt x="366" y="19"/>
                  </a:lnTo>
                  <a:lnTo>
                    <a:pt x="330" y="7"/>
                  </a:lnTo>
                  <a:lnTo>
                    <a:pt x="293" y="1"/>
                  </a:lnTo>
                  <a:lnTo>
                    <a:pt x="255" y="0"/>
                  </a:lnTo>
                  <a:close/>
                </a:path>
              </a:pathLst>
            </a:custGeom>
            <a:solidFill>
              <a:srgbClr val="B3B3B3"/>
            </a:solidFill>
            <a:ln w="9525">
              <a:solidFill>
                <a:srgbClr val="002060"/>
              </a:solidFill>
              <a:round/>
            </a:ln>
          </p:spPr>
          <p:txBody>
            <a:bodyPr/>
            <a:lstStyle/>
            <a:p>
              <a:endParaRPr lang="zh-CN" altLang="en-US"/>
            </a:p>
          </p:txBody>
        </p:sp>
        <p:sp>
          <p:nvSpPr>
            <p:cNvPr id="45" name="Freeform 31"/>
            <p:cNvSpPr/>
            <p:nvPr/>
          </p:nvSpPr>
          <p:spPr bwMode="auto">
            <a:xfrm>
              <a:off x="2562" y="3371"/>
              <a:ext cx="55"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5" y="1"/>
                  </a:lnTo>
                  <a:lnTo>
                    <a:pt x="141" y="3"/>
                  </a:lnTo>
                  <a:lnTo>
                    <a:pt x="156" y="7"/>
                  </a:lnTo>
                  <a:lnTo>
                    <a:pt x="163" y="10"/>
                  </a:lnTo>
                  <a:lnTo>
                    <a:pt x="166" y="13"/>
                  </a:lnTo>
                  <a:lnTo>
                    <a:pt x="163" y="17"/>
                  </a:lnTo>
                  <a:lnTo>
                    <a:pt x="156" y="21"/>
                  </a:lnTo>
                  <a:lnTo>
                    <a:pt x="141" y="23"/>
                  </a:lnTo>
                  <a:lnTo>
                    <a:pt x="125"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46" name="Freeform 32"/>
            <p:cNvSpPr/>
            <p:nvPr/>
          </p:nvSpPr>
          <p:spPr bwMode="auto">
            <a:xfrm>
              <a:off x="2554" y="3305"/>
              <a:ext cx="71" cy="71"/>
            </a:xfrm>
            <a:custGeom>
              <a:avLst/>
              <a:gdLst>
                <a:gd name="T0" fmla="*/ 0 w 214"/>
                <a:gd name="T1" fmla="*/ 1 h 167"/>
                <a:gd name="T2" fmla="*/ 0 w 214"/>
                <a:gd name="T3" fmla="*/ 1 h 167"/>
                <a:gd name="T4" fmla="*/ 0 w 214"/>
                <a:gd name="T5" fmla="*/ 1 h 167"/>
                <a:gd name="T6" fmla="*/ 0 w 214"/>
                <a:gd name="T7" fmla="*/ 0 h 167"/>
                <a:gd name="T8" fmla="*/ 0 w 214"/>
                <a:gd name="T9" fmla="*/ 0 h 167"/>
                <a:gd name="T10" fmla="*/ 0 w 214"/>
                <a:gd name="T11" fmla="*/ 0 h 167"/>
                <a:gd name="T12" fmla="*/ 0 w 214"/>
                <a:gd name="T13" fmla="*/ 1 h 167"/>
                <a:gd name="T14" fmla="*/ 0 w 214"/>
                <a:gd name="T15" fmla="*/ 1 h 167"/>
                <a:gd name="T16" fmla="*/ 0 w 214"/>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8" y="167"/>
                  </a:lnTo>
                  <a:lnTo>
                    <a:pt x="108" y="167"/>
                  </a:lnTo>
                  <a:close/>
                </a:path>
              </a:pathLst>
            </a:custGeom>
            <a:solidFill>
              <a:srgbClr val="9A9A9A"/>
            </a:solidFill>
            <a:ln w="3175">
              <a:solidFill>
                <a:srgbClr val="002060"/>
              </a:solidFill>
              <a:prstDash val="solid"/>
              <a:round/>
            </a:ln>
          </p:spPr>
          <p:txBody>
            <a:bodyPr/>
            <a:lstStyle/>
            <a:p>
              <a:endParaRPr lang="zh-CN" altLang="en-US"/>
            </a:p>
          </p:txBody>
        </p:sp>
        <p:sp>
          <p:nvSpPr>
            <p:cNvPr id="47" name="Freeform 33"/>
            <p:cNvSpPr>
              <a:spLocks noEditPoints="1"/>
            </p:cNvSpPr>
            <p:nvPr/>
          </p:nvSpPr>
          <p:spPr bwMode="auto">
            <a:xfrm>
              <a:off x="2554" y="3324"/>
              <a:ext cx="72" cy="43"/>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48" name="Freeform 34"/>
            <p:cNvSpPr/>
            <p:nvPr/>
          </p:nvSpPr>
          <p:spPr bwMode="auto">
            <a:xfrm>
              <a:off x="2504" y="3072"/>
              <a:ext cx="170" cy="249"/>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1 h 578"/>
                <a:gd name="T18" fmla="*/ 0 w 510"/>
                <a:gd name="T19" fmla="*/ 1 h 578"/>
                <a:gd name="T20" fmla="*/ 0 w 510"/>
                <a:gd name="T21" fmla="*/ 1 h 578"/>
                <a:gd name="T22" fmla="*/ 0 w 510"/>
                <a:gd name="T23" fmla="*/ 1 h 578"/>
                <a:gd name="T24" fmla="*/ 0 w 510"/>
                <a:gd name="T25" fmla="*/ 2 h 578"/>
                <a:gd name="T26" fmla="*/ 0 w 510"/>
                <a:gd name="T27" fmla="*/ 2 h 578"/>
                <a:gd name="T28" fmla="*/ 0 w 510"/>
                <a:gd name="T29" fmla="*/ 2 h 578"/>
                <a:gd name="T30" fmla="*/ 0 w 510"/>
                <a:gd name="T31" fmla="*/ 2 h 578"/>
                <a:gd name="T32" fmla="*/ 0 w 510"/>
                <a:gd name="T33" fmla="*/ 2 h 578"/>
                <a:gd name="T34" fmla="*/ 0 w 510"/>
                <a:gd name="T35" fmla="*/ 3 h 578"/>
                <a:gd name="T36" fmla="*/ 0 w 510"/>
                <a:gd name="T37" fmla="*/ 3 h 578"/>
                <a:gd name="T38" fmla="*/ 0 w 510"/>
                <a:gd name="T39" fmla="*/ 3 h 578"/>
                <a:gd name="T40" fmla="*/ 0 w 510"/>
                <a:gd name="T41" fmla="*/ 3 h 578"/>
                <a:gd name="T42" fmla="*/ 0 w 510"/>
                <a:gd name="T43" fmla="*/ 4 h 578"/>
                <a:gd name="T44" fmla="*/ 0 w 510"/>
                <a:gd name="T45" fmla="*/ 4 h 578"/>
                <a:gd name="T46" fmla="*/ 0 w 510"/>
                <a:gd name="T47" fmla="*/ 4 h 578"/>
                <a:gd name="T48" fmla="*/ 0 w 510"/>
                <a:gd name="T49" fmla="*/ 3 h 578"/>
                <a:gd name="T50" fmla="*/ 1 w 510"/>
                <a:gd name="T51" fmla="*/ 3 h 578"/>
                <a:gd name="T52" fmla="*/ 1 w 510"/>
                <a:gd name="T53" fmla="*/ 3 h 578"/>
                <a:gd name="T54" fmla="*/ 1 w 510"/>
                <a:gd name="T55" fmla="*/ 3 h 578"/>
                <a:gd name="T56" fmla="*/ 1 w 510"/>
                <a:gd name="T57" fmla="*/ 2 h 578"/>
                <a:gd name="T58" fmla="*/ 1 w 510"/>
                <a:gd name="T59" fmla="*/ 2 h 578"/>
                <a:gd name="T60" fmla="*/ 1 w 510"/>
                <a:gd name="T61" fmla="*/ 2 h 578"/>
                <a:gd name="T62" fmla="*/ 1 w 510"/>
                <a:gd name="T63" fmla="*/ 2 h 578"/>
                <a:gd name="T64" fmla="*/ 1 w 510"/>
                <a:gd name="T65" fmla="*/ 2 h 578"/>
                <a:gd name="T66" fmla="*/ 1 w 510"/>
                <a:gd name="T67" fmla="*/ 1 h 578"/>
                <a:gd name="T68" fmla="*/ 1 w 510"/>
                <a:gd name="T69" fmla="*/ 1 h 578"/>
                <a:gd name="T70" fmla="*/ 1 w 510"/>
                <a:gd name="T71" fmla="*/ 1 h 578"/>
                <a:gd name="T72" fmla="*/ 1 w 510"/>
                <a:gd name="T73" fmla="*/ 1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3" y="101"/>
                  </a:lnTo>
                  <a:lnTo>
                    <a:pt x="16" y="130"/>
                  </a:lnTo>
                  <a:lnTo>
                    <a:pt x="6" y="160"/>
                  </a:lnTo>
                  <a:lnTo>
                    <a:pt x="0" y="191"/>
                  </a:lnTo>
                  <a:lnTo>
                    <a:pt x="0" y="223"/>
                  </a:lnTo>
                  <a:lnTo>
                    <a:pt x="8" y="250"/>
                  </a:lnTo>
                  <a:lnTo>
                    <a:pt x="19" y="276"/>
                  </a:lnTo>
                  <a:lnTo>
                    <a:pt x="35" y="300"/>
                  </a:lnTo>
                  <a:lnTo>
                    <a:pt x="54" y="324"/>
                  </a:lnTo>
                  <a:lnTo>
                    <a:pt x="82" y="357"/>
                  </a:lnTo>
                  <a:lnTo>
                    <a:pt x="105" y="393"/>
                  </a:lnTo>
                  <a:lnTo>
                    <a:pt x="126" y="432"/>
                  </a:lnTo>
                  <a:lnTo>
                    <a:pt x="140" y="470"/>
                  </a:lnTo>
                  <a:lnTo>
                    <a:pt x="149" y="512"/>
                  </a:lnTo>
                  <a:lnTo>
                    <a:pt x="147" y="578"/>
                  </a:lnTo>
                  <a:lnTo>
                    <a:pt x="255" y="578"/>
                  </a:lnTo>
                  <a:lnTo>
                    <a:pt x="363" y="578"/>
                  </a:lnTo>
                  <a:lnTo>
                    <a:pt x="362" y="512"/>
                  </a:lnTo>
                  <a:lnTo>
                    <a:pt x="370" y="470"/>
                  </a:lnTo>
                  <a:lnTo>
                    <a:pt x="385" y="432"/>
                  </a:lnTo>
                  <a:lnTo>
                    <a:pt x="404" y="393"/>
                  </a:lnTo>
                  <a:lnTo>
                    <a:pt x="428" y="357"/>
                  </a:lnTo>
                  <a:lnTo>
                    <a:pt x="457" y="324"/>
                  </a:lnTo>
                  <a:lnTo>
                    <a:pt x="476" y="300"/>
                  </a:lnTo>
                  <a:lnTo>
                    <a:pt x="491" y="276"/>
                  </a:lnTo>
                  <a:lnTo>
                    <a:pt x="503" y="250"/>
                  </a:lnTo>
                  <a:lnTo>
                    <a:pt x="510" y="223"/>
                  </a:lnTo>
                  <a:lnTo>
                    <a:pt x="510" y="191"/>
                  </a:lnTo>
                  <a:lnTo>
                    <a:pt x="504" y="160"/>
                  </a:lnTo>
                  <a:lnTo>
                    <a:pt x="493" y="130"/>
                  </a:lnTo>
                  <a:lnTo>
                    <a:pt x="477" y="101"/>
                  </a:lnTo>
                  <a:lnTo>
                    <a:pt x="455" y="76"/>
                  </a:lnTo>
                  <a:lnTo>
                    <a:pt x="430" y="54"/>
                  </a:lnTo>
                  <a:lnTo>
                    <a:pt x="399" y="34"/>
                  </a:lnTo>
                  <a:lnTo>
                    <a:pt x="366" y="19"/>
                  </a:lnTo>
                  <a:lnTo>
                    <a:pt x="330" y="7"/>
                  </a:lnTo>
                  <a:lnTo>
                    <a:pt x="293" y="1"/>
                  </a:lnTo>
                  <a:lnTo>
                    <a:pt x="255" y="0"/>
                  </a:lnTo>
                  <a:close/>
                </a:path>
              </a:pathLst>
            </a:custGeom>
            <a:solidFill>
              <a:srgbClr val="B3B3B3"/>
            </a:solidFill>
            <a:ln w="9525">
              <a:solidFill>
                <a:srgbClr val="002060"/>
              </a:solidFill>
              <a:round/>
            </a:ln>
          </p:spPr>
          <p:txBody>
            <a:bodyPr/>
            <a:lstStyle/>
            <a:p>
              <a:endParaRPr lang="zh-CN" altLang="en-US"/>
            </a:p>
          </p:txBody>
        </p:sp>
        <p:sp>
          <p:nvSpPr>
            <p:cNvPr id="49" name="Freeform 35"/>
            <p:cNvSpPr/>
            <p:nvPr/>
          </p:nvSpPr>
          <p:spPr bwMode="auto">
            <a:xfrm>
              <a:off x="2109" y="3371"/>
              <a:ext cx="54" cy="12"/>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1" y="10"/>
                  </a:lnTo>
                  <a:lnTo>
                    <a:pt x="10" y="7"/>
                  </a:lnTo>
                  <a:lnTo>
                    <a:pt x="23" y="3"/>
                  </a:lnTo>
                  <a:lnTo>
                    <a:pt x="40" y="1"/>
                  </a:lnTo>
                  <a:lnTo>
                    <a:pt x="60" y="0"/>
                  </a:lnTo>
                  <a:lnTo>
                    <a:pt x="82" y="0"/>
                  </a:lnTo>
                  <a:lnTo>
                    <a:pt x="103" y="0"/>
                  </a:lnTo>
                  <a:lnTo>
                    <a:pt x="124" y="1"/>
                  </a:lnTo>
                  <a:lnTo>
                    <a:pt x="141" y="3"/>
                  </a:lnTo>
                  <a:lnTo>
                    <a:pt x="154" y="7"/>
                  </a:lnTo>
                  <a:lnTo>
                    <a:pt x="161" y="10"/>
                  </a:lnTo>
                  <a:lnTo>
                    <a:pt x="164" y="13"/>
                  </a:lnTo>
                  <a:lnTo>
                    <a:pt x="161" y="17"/>
                  </a:lnTo>
                  <a:lnTo>
                    <a:pt x="154" y="21"/>
                  </a:lnTo>
                  <a:lnTo>
                    <a:pt x="141" y="23"/>
                  </a:lnTo>
                  <a:lnTo>
                    <a:pt x="124" y="26"/>
                  </a:lnTo>
                  <a:lnTo>
                    <a:pt x="103" y="27"/>
                  </a:lnTo>
                  <a:lnTo>
                    <a:pt x="82" y="27"/>
                  </a:lnTo>
                  <a:lnTo>
                    <a:pt x="60" y="27"/>
                  </a:lnTo>
                  <a:lnTo>
                    <a:pt x="40" y="26"/>
                  </a:lnTo>
                  <a:lnTo>
                    <a:pt x="23" y="23"/>
                  </a:lnTo>
                  <a:lnTo>
                    <a:pt x="10" y="21"/>
                  </a:lnTo>
                  <a:lnTo>
                    <a:pt x="1" y="17"/>
                  </a:lnTo>
                  <a:lnTo>
                    <a:pt x="0" y="13"/>
                  </a:lnTo>
                  <a:close/>
                </a:path>
              </a:pathLst>
            </a:custGeom>
            <a:solidFill>
              <a:srgbClr val="FFFF00"/>
            </a:solidFill>
            <a:ln w="9525">
              <a:solidFill>
                <a:srgbClr val="002060"/>
              </a:solidFill>
              <a:round/>
            </a:ln>
          </p:spPr>
          <p:txBody>
            <a:bodyPr/>
            <a:lstStyle/>
            <a:p>
              <a:endParaRPr lang="zh-CN" altLang="en-US"/>
            </a:p>
          </p:txBody>
        </p:sp>
        <p:sp>
          <p:nvSpPr>
            <p:cNvPr id="50" name="Freeform 36"/>
            <p:cNvSpPr/>
            <p:nvPr/>
          </p:nvSpPr>
          <p:spPr bwMode="auto">
            <a:xfrm>
              <a:off x="2100" y="3305"/>
              <a:ext cx="71" cy="71"/>
            </a:xfrm>
            <a:custGeom>
              <a:avLst/>
              <a:gdLst>
                <a:gd name="T0" fmla="*/ 0 w 213"/>
                <a:gd name="T1" fmla="*/ 1 h 167"/>
                <a:gd name="T2" fmla="*/ 0 w 213"/>
                <a:gd name="T3" fmla="*/ 1 h 167"/>
                <a:gd name="T4" fmla="*/ 0 w 213"/>
                <a:gd name="T5" fmla="*/ 1 h 167"/>
                <a:gd name="T6" fmla="*/ 0 w 213"/>
                <a:gd name="T7" fmla="*/ 0 h 167"/>
                <a:gd name="T8" fmla="*/ 0 w 213"/>
                <a:gd name="T9" fmla="*/ 0 h 167"/>
                <a:gd name="T10" fmla="*/ 0 w 213"/>
                <a:gd name="T11" fmla="*/ 0 h 167"/>
                <a:gd name="T12" fmla="*/ 0 w 213"/>
                <a:gd name="T13" fmla="*/ 1 h 167"/>
                <a:gd name="T14" fmla="*/ 0 w 213"/>
                <a:gd name="T15" fmla="*/ 1 h 167"/>
                <a:gd name="T16" fmla="*/ 0 w 213"/>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51" name="Freeform 37"/>
            <p:cNvSpPr>
              <a:spLocks noEditPoints="1"/>
            </p:cNvSpPr>
            <p:nvPr/>
          </p:nvSpPr>
          <p:spPr bwMode="auto">
            <a:xfrm>
              <a:off x="2100" y="3324"/>
              <a:ext cx="72" cy="43"/>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52" name="Freeform 38"/>
            <p:cNvSpPr/>
            <p:nvPr/>
          </p:nvSpPr>
          <p:spPr bwMode="auto">
            <a:xfrm>
              <a:off x="2050" y="3072"/>
              <a:ext cx="170" cy="249"/>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1 h 578"/>
                <a:gd name="T18" fmla="*/ 0 w 510"/>
                <a:gd name="T19" fmla="*/ 1 h 578"/>
                <a:gd name="T20" fmla="*/ 0 w 510"/>
                <a:gd name="T21" fmla="*/ 1 h 578"/>
                <a:gd name="T22" fmla="*/ 0 w 510"/>
                <a:gd name="T23" fmla="*/ 1 h 578"/>
                <a:gd name="T24" fmla="*/ 0 w 510"/>
                <a:gd name="T25" fmla="*/ 2 h 578"/>
                <a:gd name="T26" fmla="*/ 0 w 510"/>
                <a:gd name="T27" fmla="*/ 2 h 578"/>
                <a:gd name="T28" fmla="*/ 0 w 510"/>
                <a:gd name="T29" fmla="*/ 2 h 578"/>
                <a:gd name="T30" fmla="*/ 0 w 510"/>
                <a:gd name="T31" fmla="*/ 2 h 578"/>
                <a:gd name="T32" fmla="*/ 0 w 510"/>
                <a:gd name="T33" fmla="*/ 2 h 578"/>
                <a:gd name="T34" fmla="*/ 0 w 510"/>
                <a:gd name="T35" fmla="*/ 3 h 578"/>
                <a:gd name="T36" fmla="*/ 0 w 510"/>
                <a:gd name="T37" fmla="*/ 3 h 578"/>
                <a:gd name="T38" fmla="*/ 0 w 510"/>
                <a:gd name="T39" fmla="*/ 3 h 578"/>
                <a:gd name="T40" fmla="*/ 0 w 510"/>
                <a:gd name="T41" fmla="*/ 3 h 578"/>
                <a:gd name="T42" fmla="*/ 0 w 510"/>
                <a:gd name="T43" fmla="*/ 4 h 578"/>
                <a:gd name="T44" fmla="*/ 0 w 510"/>
                <a:gd name="T45" fmla="*/ 4 h 578"/>
                <a:gd name="T46" fmla="*/ 0 w 510"/>
                <a:gd name="T47" fmla="*/ 4 h 578"/>
                <a:gd name="T48" fmla="*/ 0 w 510"/>
                <a:gd name="T49" fmla="*/ 3 h 578"/>
                <a:gd name="T50" fmla="*/ 1 w 510"/>
                <a:gd name="T51" fmla="*/ 3 h 578"/>
                <a:gd name="T52" fmla="*/ 1 w 510"/>
                <a:gd name="T53" fmla="*/ 3 h 578"/>
                <a:gd name="T54" fmla="*/ 1 w 510"/>
                <a:gd name="T55" fmla="*/ 3 h 578"/>
                <a:gd name="T56" fmla="*/ 1 w 510"/>
                <a:gd name="T57" fmla="*/ 2 h 578"/>
                <a:gd name="T58" fmla="*/ 1 w 510"/>
                <a:gd name="T59" fmla="*/ 2 h 578"/>
                <a:gd name="T60" fmla="*/ 1 w 510"/>
                <a:gd name="T61" fmla="*/ 2 h 578"/>
                <a:gd name="T62" fmla="*/ 1 w 510"/>
                <a:gd name="T63" fmla="*/ 2 h 578"/>
                <a:gd name="T64" fmla="*/ 1 w 510"/>
                <a:gd name="T65" fmla="*/ 2 h 578"/>
                <a:gd name="T66" fmla="*/ 1 w 510"/>
                <a:gd name="T67" fmla="*/ 1 h 578"/>
                <a:gd name="T68" fmla="*/ 1 w 510"/>
                <a:gd name="T69" fmla="*/ 1 h 578"/>
                <a:gd name="T70" fmla="*/ 1 w 510"/>
                <a:gd name="T71" fmla="*/ 1 h 578"/>
                <a:gd name="T72" fmla="*/ 1 w 510"/>
                <a:gd name="T73" fmla="*/ 1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4"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3" y="578"/>
                  </a:lnTo>
                  <a:lnTo>
                    <a:pt x="362" y="512"/>
                  </a:lnTo>
                  <a:lnTo>
                    <a:pt x="371" y="470"/>
                  </a:lnTo>
                  <a:lnTo>
                    <a:pt x="385" y="432"/>
                  </a:lnTo>
                  <a:lnTo>
                    <a:pt x="405" y="393"/>
                  </a:lnTo>
                  <a:lnTo>
                    <a:pt x="428" y="357"/>
                  </a:lnTo>
                  <a:lnTo>
                    <a:pt x="457" y="324"/>
                  </a:lnTo>
                  <a:lnTo>
                    <a:pt x="477" y="300"/>
                  </a:lnTo>
                  <a:lnTo>
                    <a:pt x="492" y="276"/>
                  </a:lnTo>
                  <a:lnTo>
                    <a:pt x="503" y="250"/>
                  </a:lnTo>
                  <a:lnTo>
                    <a:pt x="510" y="223"/>
                  </a:lnTo>
                  <a:lnTo>
                    <a:pt x="510" y="191"/>
                  </a:lnTo>
                  <a:lnTo>
                    <a:pt x="504" y="160"/>
                  </a:lnTo>
                  <a:lnTo>
                    <a:pt x="494" y="130"/>
                  </a:lnTo>
                  <a:lnTo>
                    <a:pt x="477" y="101"/>
                  </a:lnTo>
                  <a:lnTo>
                    <a:pt x="456" y="76"/>
                  </a:lnTo>
                  <a:lnTo>
                    <a:pt x="430" y="54"/>
                  </a:lnTo>
                  <a:lnTo>
                    <a:pt x="399" y="34"/>
                  </a:lnTo>
                  <a:lnTo>
                    <a:pt x="366" y="19"/>
                  </a:lnTo>
                  <a:lnTo>
                    <a:pt x="330" y="7"/>
                  </a:lnTo>
                  <a:lnTo>
                    <a:pt x="293" y="1"/>
                  </a:lnTo>
                  <a:lnTo>
                    <a:pt x="255" y="0"/>
                  </a:lnTo>
                  <a:close/>
                </a:path>
              </a:pathLst>
            </a:custGeom>
            <a:solidFill>
              <a:srgbClr val="B3B3B3"/>
            </a:solidFill>
            <a:ln w="9525">
              <a:solidFill>
                <a:srgbClr val="002060"/>
              </a:solidFill>
              <a:round/>
            </a:ln>
          </p:spPr>
          <p:txBody>
            <a:bodyPr/>
            <a:lstStyle/>
            <a:p>
              <a:endParaRPr lang="zh-CN" altLang="en-US"/>
            </a:p>
          </p:txBody>
        </p:sp>
        <p:sp>
          <p:nvSpPr>
            <p:cNvPr id="53" name="Rectangle 5"/>
            <p:cNvSpPr>
              <a:spLocks noChangeArrowheads="1"/>
            </p:cNvSpPr>
            <p:nvPr/>
          </p:nvSpPr>
          <p:spPr bwMode="auto">
            <a:xfrm>
              <a:off x="432" y="2784"/>
              <a:ext cx="5184" cy="1392"/>
            </a:xfrm>
            <a:prstGeom prst="rect">
              <a:avLst/>
            </a:prstGeom>
            <a:noFill/>
            <a:ln w="9525">
              <a:solidFill>
                <a:srgbClr val="00206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4" name="Group 53"/>
            <p:cNvGrpSpPr/>
            <p:nvPr/>
          </p:nvGrpSpPr>
          <p:grpSpPr bwMode="auto">
            <a:xfrm>
              <a:off x="1344" y="3600"/>
              <a:ext cx="1488" cy="240"/>
              <a:chOff x="1344" y="3600"/>
              <a:chExt cx="1488" cy="240"/>
            </a:xfrm>
          </p:grpSpPr>
          <p:sp>
            <p:nvSpPr>
              <p:cNvPr id="55" name="Line 41"/>
              <p:cNvSpPr>
                <a:spLocks noChangeShapeType="1"/>
              </p:cNvSpPr>
              <p:nvPr/>
            </p:nvSpPr>
            <p:spPr bwMode="auto">
              <a:xfrm flipV="1">
                <a:off x="1920" y="3600"/>
                <a:ext cx="0" cy="240"/>
              </a:xfrm>
              <a:prstGeom prst="line">
                <a:avLst/>
              </a:prstGeom>
              <a:noFill/>
              <a:ln w="28575">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43"/>
              <p:cNvSpPr>
                <a:spLocks noChangeShapeType="1"/>
              </p:cNvSpPr>
              <p:nvPr/>
            </p:nvSpPr>
            <p:spPr bwMode="auto">
              <a:xfrm>
                <a:off x="1968" y="3648"/>
                <a:ext cx="0" cy="144"/>
              </a:xfrm>
              <a:prstGeom prst="line">
                <a:avLst/>
              </a:prstGeom>
              <a:noFill/>
              <a:ln w="38100">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45"/>
              <p:cNvSpPr>
                <a:spLocks noChangeShapeType="1"/>
              </p:cNvSpPr>
              <p:nvPr/>
            </p:nvSpPr>
            <p:spPr bwMode="auto">
              <a:xfrm flipV="1">
                <a:off x="2016" y="3600"/>
                <a:ext cx="0" cy="240"/>
              </a:xfrm>
              <a:prstGeom prst="line">
                <a:avLst/>
              </a:prstGeom>
              <a:noFill/>
              <a:ln w="28575">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46"/>
              <p:cNvSpPr>
                <a:spLocks noChangeShapeType="1"/>
              </p:cNvSpPr>
              <p:nvPr/>
            </p:nvSpPr>
            <p:spPr bwMode="auto">
              <a:xfrm flipH="1">
                <a:off x="2064" y="3648"/>
                <a:ext cx="0" cy="144"/>
              </a:xfrm>
              <a:prstGeom prst="line">
                <a:avLst/>
              </a:prstGeom>
              <a:noFill/>
              <a:ln w="38100">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47"/>
              <p:cNvSpPr>
                <a:spLocks noChangeShapeType="1"/>
              </p:cNvSpPr>
              <p:nvPr/>
            </p:nvSpPr>
            <p:spPr bwMode="auto">
              <a:xfrm flipH="1">
                <a:off x="1344" y="3696"/>
                <a:ext cx="576" cy="0"/>
              </a:xfrm>
              <a:prstGeom prst="line">
                <a:avLst/>
              </a:prstGeom>
              <a:noFill/>
              <a:ln w="9525">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48"/>
              <p:cNvSpPr>
                <a:spLocks noChangeShapeType="1"/>
              </p:cNvSpPr>
              <p:nvPr/>
            </p:nvSpPr>
            <p:spPr bwMode="auto">
              <a:xfrm>
                <a:off x="2064" y="3696"/>
                <a:ext cx="768" cy="0"/>
              </a:xfrm>
              <a:prstGeom prst="line">
                <a:avLst/>
              </a:prstGeom>
              <a:noFill/>
              <a:ln w="9525">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1" name="文本框 60"/>
          <p:cNvSpPr txBox="1"/>
          <p:nvPr/>
        </p:nvSpPr>
        <p:spPr>
          <a:xfrm>
            <a:off x="566270" y="3955776"/>
            <a:ext cx="6006748" cy="117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ts val="2900"/>
              </a:lnSpc>
              <a:spcBef>
                <a:spcPct val="20000"/>
              </a:spcBef>
              <a:defRPr kumimoji="1" sz="2000">
                <a:latin typeface="微软雅黑" panose="020B0503020204020204" pitchFamily="34" charset="-122"/>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每</a:t>
            </a:r>
            <a:r>
              <a:rPr lang="en-US" altLang="zh-CN" dirty="0"/>
              <a:t>1</a:t>
            </a:r>
            <a:r>
              <a:rPr lang="zh-CN" altLang="en-US" dirty="0"/>
              <a:t>次判断后我们可得到一个是</a:t>
            </a:r>
            <a:r>
              <a:rPr lang="en-US" altLang="zh-CN" dirty="0"/>
              <a:t>/</a:t>
            </a:r>
            <a:r>
              <a:rPr lang="zh-CN" altLang="en-US" dirty="0"/>
              <a:t>否信息，亦称二元信息。由于它是解除不定度的最小单位，由此定义出信息量的最小单位比特</a:t>
            </a:r>
            <a:r>
              <a:rPr lang="en-US" altLang="zh-CN" dirty="0"/>
              <a:t>(bit</a:t>
            </a:r>
            <a:r>
              <a:rPr lang="zh-CN" altLang="en-US" dirty="0"/>
              <a:t>＝</a:t>
            </a:r>
            <a:r>
              <a:rPr lang="en-US" altLang="zh-CN" dirty="0"/>
              <a:t>Binary Digits) </a:t>
            </a:r>
            <a:r>
              <a:rPr lang="zh-CN" altLang="en-US" dirty="0"/>
              <a:t>。</a:t>
            </a:r>
          </a:p>
        </p:txBody>
      </p:sp>
      <p:sp>
        <p:nvSpPr>
          <p:cNvPr id="63" name="Text Box 16"/>
          <p:cNvSpPr txBox="1">
            <a:spLocks noChangeArrowheads="1"/>
          </p:cNvSpPr>
          <p:nvPr/>
        </p:nvSpPr>
        <p:spPr bwMode="auto">
          <a:xfrm>
            <a:off x="595262" y="5180379"/>
            <a:ext cx="5936812" cy="80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ts val="2900"/>
              </a:lnSpc>
              <a:spcBef>
                <a:spcPct val="20000"/>
              </a:spcBef>
              <a:defRPr kumimoji="1" sz="2000">
                <a:latin typeface="微软雅黑" panose="020B0503020204020204" pitchFamily="34" charset="-122"/>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对于</a:t>
            </a:r>
            <a:r>
              <a:rPr lang="en-US" altLang="zh-CN" dirty="0"/>
              <a:t>8</a:t>
            </a:r>
            <a:r>
              <a:rPr lang="zh-CN" altLang="en-US" dirty="0"/>
              <a:t>只中任意一只灯泡都有可能断丝，因此这是一个等概率随机事件，故其概率为：</a:t>
            </a:r>
          </a:p>
        </p:txBody>
      </p:sp>
      <p:graphicFrame>
        <p:nvGraphicFramePr>
          <p:cNvPr id="64" name="Object 17"/>
          <p:cNvGraphicFramePr>
            <a:graphicFrameLocks noChangeAspect="1"/>
          </p:cNvGraphicFramePr>
          <p:nvPr/>
        </p:nvGraphicFramePr>
        <p:xfrm>
          <a:off x="4546335" y="5588691"/>
          <a:ext cx="1126054" cy="402098"/>
        </p:xfrm>
        <a:graphic>
          <a:graphicData uri="http://schemas.openxmlformats.org/presentationml/2006/ole">
            <mc:AlternateContent xmlns:mc="http://schemas.openxmlformats.org/markup-compatibility/2006">
              <mc:Choice xmlns:v="urn:schemas-microsoft-com:vml" Requires="v">
                <p:oleObj name="Equation" r:id="rId3" imgW="673100" imgH="304800" progId="Equation.DSMT4">
                  <p:embed/>
                </p:oleObj>
              </mc:Choice>
              <mc:Fallback>
                <p:oleObj name="Equation" r:id="rId3" imgW="673100" imgH="30480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6335" y="5588691"/>
                        <a:ext cx="1126054" cy="402098"/>
                      </a:xfrm>
                      <a:prstGeom prst="rect">
                        <a:avLst/>
                      </a:prstGeom>
                      <a:solidFill>
                        <a:schemeClr val="accent5">
                          <a:lumMod val="50000"/>
                        </a:schemeClr>
                      </a:solidFill>
                      <a:ln>
                        <a:solidFill>
                          <a:srgbClr val="002060"/>
                        </a:solidFill>
                      </a:ln>
                      <a:effectLst/>
                    </p:spPr>
                  </p:pic>
                </p:oleObj>
              </mc:Fallback>
            </mc:AlternateContent>
          </a:graphicData>
        </a:graphic>
      </p:graphicFrame>
      <p:grpSp>
        <p:nvGrpSpPr>
          <p:cNvPr id="2" name="组合 1"/>
          <p:cNvGrpSpPr/>
          <p:nvPr/>
        </p:nvGrpSpPr>
        <p:grpSpPr>
          <a:xfrm>
            <a:off x="3584279" y="6094387"/>
            <a:ext cx="2511721" cy="369332"/>
            <a:chOff x="3584279" y="5944259"/>
            <a:chExt cx="2511721" cy="369332"/>
          </a:xfrm>
        </p:grpSpPr>
        <p:sp>
          <p:nvSpPr>
            <p:cNvPr id="67" name="Text Box 20"/>
            <p:cNvSpPr txBox="1">
              <a:spLocks noChangeArrowheads="1"/>
            </p:cNvSpPr>
            <p:nvPr/>
          </p:nvSpPr>
          <p:spPr bwMode="auto">
            <a:xfrm>
              <a:off x="5622055" y="5944259"/>
              <a:ext cx="473945" cy="369332"/>
            </a:xfrm>
            <a:prstGeom prst="rect">
              <a:avLst/>
            </a:prstGeom>
            <a:solidFill>
              <a:schemeClr val="accent5">
                <a:lumMod val="50000"/>
              </a:schemeClr>
            </a:solidFill>
            <a:ln>
              <a:noFill/>
            </a:ln>
            <a:effectLst/>
          </p:spPr>
          <p:txBody>
            <a:bodyPr wrap="square"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90000"/>
                </a:lnSpc>
                <a:spcBef>
                  <a:spcPct val="20000"/>
                </a:spcBef>
              </a:pPr>
              <a:r>
                <a:rPr lang="en-US" altLang="zh-CN" sz="2000" dirty="0">
                  <a:solidFill>
                    <a:schemeClr val="bg1"/>
                  </a:solidFill>
                  <a:ea typeface="隶书" panose="02010509060101010101" pitchFamily="49" charset="-122"/>
                </a:rPr>
                <a:t>bit</a:t>
              </a:r>
            </a:p>
          </p:txBody>
        </p:sp>
        <p:graphicFrame>
          <p:nvGraphicFramePr>
            <p:cNvPr id="68" name="Object 21"/>
            <p:cNvGraphicFramePr>
              <a:graphicFrameLocks noChangeAspect="1"/>
            </p:cNvGraphicFramePr>
            <p:nvPr/>
          </p:nvGraphicFramePr>
          <p:xfrm>
            <a:off x="3584279" y="5944259"/>
            <a:ext cx="2037776" cy="345650"/>
          </p:xfrm>
          <a:graphic>
            <a:graphicData uri="http://schemas.openxmlformats.org/presentationml/2006/ole">
              <mc:AlternateContent xmlns:mc="http://schemas.openxmlformats.org/markup-compatibility/2006">
                <mc:Choice xmlns:v="urn:schemas-microsoft-com:vml" Requires="v">
                  <p:oleObj name="Equation" r:id="rId5" imgW="1435100" imgH="228600" progId="Equation.DSMT4">
                    <p:embed/>
                  </p:oleObj>
                </mc:Choice>
                <mc:Fallback>
                  <p:oleObj name="Equation" r:id="rId5" imgW="1435100" imgH="22860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4279" y="5944259"/>
                          <a:ext cx="2037776" cy="345650"/>
                        </a:xfrm>
                        <a:prstGeom prst="rect">
                          <a:avLst/>
                        </a:prstGeom>
                        <a:solidFill>
                          <a:schemeClr val="accent5">
                            <a:lumMod val="50000"/>
                          </a:schemeClr>
                        </a:solidFill>
                        <a:ln>
                          <a:noFill/>
                        </a:ln>
                        <a:effectLst/>
                      </p:spPr>
                    </p:pic>
                  </p:oleObj>
                </mc:Fallback>
              </mc:AlternateContent>
            </a:graphicData>
          </a:graphic>
        </p:graphicFrame>
      </p:grpSp>
      <p:sp>
        <p:nvSpPr>
          <p:cNvPr id="69" name="文本框 68"/>
          <p:cNvSpPr txBox="1"/>
          <p:nvPr/>
        </p:nvSpPr>
        <p:spPr>
          <a:xfrm>
            <a:off x="573213" y="6022479"/>
            <a:ext cx="3289111" cy="432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ts val="2900"/>
              </a:lnSpc>
              <a:spcBef>
                <a:spcPct val="20000"/>
              </a:spcBef>
              <a:defRPr kumimoji="1" sz="2000">
                <a:latin typeface="微软雅黑" panose="020B0503020204020204" pitchFamily="34" charset="-122"/>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该事件不确定度的大小为： </a:t>
            </a:r>
          </a:p>
        </p:txBody>
      </p:sp>
      <p:grpSp>
        <p:nvGrpSpPr>
          <p:cNvPr id="3" name="组合 2"/>
          <p:cNvGrpSpPr/>
          <p:nvPr/>
        </p:nvGrpSpPr>
        <p:grpSpPr>
          <a:xfrm>
            <a:off x="6484161" y="1266063"/>
            <a:ext cx="5577845" cy="4516004"/>
            <a:chOff x="6484161" y="1266063"/>
            <a:chExt cx="5577845" cy="4516004"/>
          </a:xfrm>
        </p:grpSpPr>
        <p:sp>
          <p:nvSpPr>
            <p:cNvPr id="526" name="矩形: 圆角 525"/>
            <p:cNvSpPr/>
            <p:nvPr/>
          </p:nvSpPr>
          <p:spPr>
            <a:xfrm>
              <a:off x="6484161" y="1306714"/>
              <a:ext cx="5389156" cy="4202252"/>
            </a:xfrm>
            <a:prstGeom prst="roundRect">
              <a:avLst>
                <a:gd name="adj" fmla="val 6986"/>
              </a:avLst>
            </a:prstGeom>
            <a:solidFill>
              <a:schemeClr val="accent5">
                <a:lumMod val="50000"/>
              </a:schemeClr>
            </a:solidFill>
            <a:ln w="9525"/>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8" name="Group 43"/>
            <p:cNvGrpSpPr/>
            <p:nvPr/>
          </p:nvGrpSpPr>
          <p:grpSpPr bwMode="auto">
            <a:xfrm>
              <a:off x="7591224" y="1266063"/>
              <a:ext cx="3417568" cy="960377"/>
              <a:chOff x="1159" y="955"/>
              <a:chExt cx="3344" cy="730"/>
            </a:xfrm>
          </p:grpSpPr>
          <p:sp>
            <p:nvSpPr>
              <p:cNvPr id="299" name="Freeform 10"/>
              <p:cNvSpPr/>
              <p:nvPr/>
            </p:nvSpPr>
            <p:spPr bwMode="auto">
              <a:xfrm>
                <a:off x="1670" y="1439"/>
                <a:ext cx="55" cy="9"/>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3" y="10"/>
                    </a:lnTo>
                    <a:lnTo>
                      <a:pt x="10" y="7"/>
                    </a:lnTo>
                    <a:lnTo>
                      <a:pt x="23" y="3"/>
                    </a:lnTo>
                    <a:lnTo>
                      <a:pt x="40" y="1"/>
                    </a:lnTo>
                    <a:lnTo>
                      <a:pt x="60" y="0"/>
                    </a:lnTo>
                    <a:lnTo>
                      <a:pt x="82" y="0"/>
                    </a:lnTo>
                    <a:lnTo>
                      <a:pt x="103" y="0"/>
                    </a:lnTo>
                    <a:lnTo>
                      <a:pt x="124" y="1"/>
                    </a:lnTo>
                    <a:lnTo>
                      <a:pt x="141" y="3"/>
                    </a:lnTo>
                    <a:lnTo>
                      <a:pt x="154" y="7"/>
                    </a:lnTo>
                    <a:lnTo>
                      <a:pt x="163" y="10"/>
                    </a:lnTo>
                    <a:lnTo>
                      <a:pt x="164" y="13"/>
                    </a:lnTo>
                    <a:lnTo>
                      <a:pt x="163" y="17"/>
                    </a:lnTo>
                    <a:lnTo>
                      <a:pt x="154" y="21"/>
                    </a:lnTo>
                    <a:lnTo>
                      <a:pt x="141" y="23"/>
                    </a:lnTo>
                    <a:lnTo>
                      <a:pt x="124" y="26"/>
                    </a:lnTo>
                    <a:lnTo>
                      <a:pt x="103" y="27"/>
                    </a:lnTo>
                    <a:lnTo>
                      <a:pt x="82" y="27"/>
                    </a:lnTo>
                    <a:lnTo>
                      <a:pt x="60" y="27"/>
                    </a:lnTo>
                    <a:lnTo>
                      <a:pt x="40" y="26"/>
                    </a:lnTo>
                    <a:lnTo>
                      <a:pt x="23" y="23"/>
                    </a:lnTo>
                    <a:lnTo>
                      <a:pt x="10"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00" name="Freeform 11"/>
              <p:cNvSpPr/>
              <p:nvPr/>
            </p:nvSpPr>
            <p:spPr bwMode="auto">
              <a:xfrm>
                <a:off x="1662" y="1388"/>
                <a:ext cx="71" cy="55"/>
              </a:xfrm>
              <a:custGeom>
                <a:avLst/>
                <a:gdLst>
                  <a:gd name="T0" fmla="*/ 0 w 213"/>
                  <a:gd name="T1" fmla="*/ 0 h 167"/>
                  <a:gd name="T2" fmla="*/ 0 w 213"/>
                  <a:gd name="T3" fmla="*/ 0 h 167"/>
                  <a:gd name="T4" fmla="*/ 0 w 213"/>
                  <a:gd name="T5" fmla="*/ 0 h 167"/>
                  <a:gd name="T6" fmla="*/ 0 w 213"/>
                  <a:gd name="T7" fmla="*/ 0 h 167"/>
                  <a:gd name="T8" fmla="*/ 0 w 213"/>
                  <a:gd name="T9" fmla="*/ 0 h 167"/>
                  <a:gd name="T10" fmla="*/ 0 w 213"/>
                  <a:gd name="T11" fmla="*/ 0 h 167"/>
                  <a:gd name="T12" fmla="*/ 0 w 213"/>
                  <a:gd name="T13" fmla="*/ 0 h 167"/>
                  <a:gd name="T14" fmla="*/ 0 w 213"/>
                  <a:gd name="T15" fmla="*/ 0 h 167"/>
                  <a:gd name="T16" fmla="*/ 0 w 213"/>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01" name="Freeform 12"/>
              <p:cNvSpPr>
                <a:spLocks noEditPoints="1"/>
              </p:cNvSpPr>
              <p:nvPr/>
            </p:nvSpPr>
            <p:spPr bwMode="auto">
              <a:xfrm>
                <a:off x="1662" y="1402"/>
                <a:ext cx="71" cy="34"/>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4" y="11"/>
                    </a:lnTo>
                    <a:lnTo>
                      <a:pt x="213" y="0"/>
                    </a:lnTo>
                    <a:lnTo>
                      <a:pt x="213" y="30"/>
                    </a:lnTo>
                    <a:lnTo>
                      <a:pt x="56" y="45"/>
                    </a:lnTo>
                    <a:lnTo>
                      <a:pt x="0" y="45"/>
                    </a:lnTo>
                    <a:close/>
                    <a:moveTo>
                      <a:pt x="0" y="102"/>
                    </a:moveTo>
                    <a:lnTo>
                      <a:pt x="0" y="68"/>
                    </a:lnTo>
                    <a:lnTo>
                      <a:pt x="54" y="68"/>
                    </a:lnTo>
                    <a:lnTo>
                      <a:pt x="213" y="57"/>
                    </a:lnTo>
                    <a:lnTo>
                      <a:pt x="213"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02" name="Freeform 13"/>
              <p:cNvSpPr/>
              <p:nvPr/>
            </p:nvSpPr>
            <p:spPr bwMode="auto">
              <a:xfrm>
                <a:off x="1612" y="1207"/>
                <a:ext cx="170"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0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0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4" y="0"/>
                    </a:moveTo>
                    <a:lnTo>
                      <a:pt x="217" y="1"/>
                    </a:lnTo>
                    <a:lnTo>
                      <a:pt x="180" y="7"/>
                    </a:lnTo>
                    <a:lnTo>
                      <a:pt x="144" y="19"/>
                    </a:lnTo>
                    <a:lnTo>
                      <a:pt x="110"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6" y="578"/>
                    </a:lnTo>
                    <a:lnTo>
                      <a:pt x="254" y="578"/>
                    </a:lnTo>
                    <a:lnTo>
                      <a:pt x="362" y="578"/>
                    </a:lnTo>
                    <a:lnTo>
                      <a:pt x="361" y="512"/>
                    </a:lnTo>
                    <a:lnTo>
                      <a:pt x="371" y="470"/>
                    </a:lnTo>
                    <a:lnTo>
                      <a:pt x="384" y="432"/>
                    </a:lnTo>
                    <a:lnTo>
                      <a:pt x="404" y="393"/>
                    </a:lnTo>
                    <a:lnTo>
                      <a:pt x="427" y="357"/>
                    </a:lnTo>
                    <a:lnTo>
                      <a:pt x="456" y="324"/>
                    </a:lnTo>
                    <a:lnTo>
                      <a:pt x="476" y="300"/>
                    </a:lnTo>
                    <a:lnTo>
                      <a:pt x="491" y="276"/>
                    </a:lnTo>
                    <a:lnTo>
                      <a:pt x="502" y="250"/>
                    </a:lnTo>
                    <a:lnTo>
                      <a:pt x="511" y="223"/>
                    </a:lnTo>
                    <a:lnTo>
                      <a:pt x="511" y="191"/>
                    </a:lnTo>
                    <a:lnTo>
                      <a:pt x="505" y="160"/>
                    </a:lnTo>
                    <a:lnTo>
                      <a:pt x="494" y="130"/>
                    </a:lnTo>
                    <a:lnTo>
                      <a:pt x="476" y="101"/>
                    </a:lnTo>
                    <a:lnTo>
                      <a:pt x="455" y="76"/>
                    </a:lnTo>
                    <a:lnTo>
                      <a:pt x="429" y="54"/>
                    </a:lnTo>
                    <a:lnTo>
                      <a:pt x="398" y="34"/>
                    </a:lnTo>
                    <a:lnTo>
                      <a:pt x="365" y="19"/>
                    </a:lnTo>
                    <a:lnTo>
                      <a:pt x="329" y="7"/>
                    </a:lnTo>
                    <a:lnTo>
                      <a:pt x="293" y="1"/>
                    </a:lnTo>
                    <a:lnTo>
                      <a:pt x="254" y="0"/>
                    </a:lnTo>
                    <a:close/>
                  </a:path>
                </a:pathLst>
              </a:custGeom>
              <a:solidFill>
                <a:srgbClr val="B3B3B3"/>
              </a:solidFill>
              <a:ln w="9525">
                <a:solidFill>
                  <a:srgbClr val="FFFF66"/>
                </a:solidFill>
                <a:round/>
              </a:ln>
            </p:spPr>
            <p:txBody>
              <a:bodyPr/>
              <a:lstStyle/>
              <a:p>
                <a:endParaRPr lang="zh-CN" altLang="en-US" sz="1100"/>
              </a:p>
            </p:txBody>
          </p:sp>
          <p:sp>
            <p:nvSpPr>
              <p:cNvPr id="303" name="Freeform 14"/>
              <p:cNvSpPr/>
              <p:nvPr/>
            </p:nvSpPr>
            <p:spPr bwMode="auto">
              <a:xfrm>
                <a:off x="1217" y="1439"/>
                <a:ext cx="56"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0" y="7"/>
                    </a:lnTo>
                    <a:lnTo>
                      <a:pt x="24" y="3"/>
                    </a:lnTo>
                    <a:lnTo>
                      <a:pt x="40" y="1"/>
                    </a:lnTo>
                    <a:lnTo>
                      <a:pt x="60" y="0"/>
                    </a:lnTo>
                    <a:lnTo>
                      <a:pt x="82"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2" y="27"/>
                    </a:lnTo>
                    <a:lnTo>
                      <a:pt x="60" y="27"/>
                    </a:lnTo>
                    <a:lnTo>
                      <a:pt x="40" y="26"/>
                    </a:lnTo>
                    <a:lnTo>
                      <a:pt x="24" y="23"/>
                    </a:lnTo>
                    <a:lnTo>
                      <a:pt x="10"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04" name="Freeform 15"/>
              <p:cNvSpPr/>
              <p:nvPr/>
            </p:nvSpPr>
            <p:spPr bwMode="auto">
              <a:xfrm>
                <a:off x="1209" y="1388"/>
                <a:ext cx="72"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6"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05" name="Freeform 16"/>
              <p:cNvSpPr>
                <a:spLocks noEditPoints="1"/>
              </p:cNvSpPr>
              <p:nvPr/>
            </p:nvSpPr>
            <p:spPr bwMode="auto">
              <a:xfrm>
                <a:off x="1210" y="1402"/>
                <a:ext cx="71" cy="34"/>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5" y="11"/>
                    </a:lnTo>
                    <a:lnTo>
                      <a:pt x="213" y="0"/>
                    </a:lnTo>
                    <a:lnTo>
                      <a:pt x="213" y="30"/>
                    </a:lnTo>
                    <a:lnTo>
                      <a:pt x="56" y="45"/>
                    </a:lnTo>
                    <a:lnTo>
                      <a:pt x="0" y="45"/>
                    </a:lnTo>
                    <a:close/>
                    <a:moveTo>
                      <a:pt x="0" y="102"/>
                    </a:moveTo>
                    <a:lnTo>
                      <a:pt x="0" y="68"/>
                    </a:lnTo>
                    <a:lnTo>
                      <a:pt x="55" y="68"/>
                    </a:lnTo>
                    <a:lnTo>
                      <a:pt x="213" y="57"/>
                    </a:lnTo>
                    <a:lnTo>
                      <a:pt x="213"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06" name="Freeform 17"/>
              <p:cNvSpPr/>
              <p:nvPr/>
            </p:nvSpPr>
            <p:spPr bwMode="auto">
              <a:xfrm>
                <a:off x="1159" y="1207"/>
                <a:ext cx="171"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1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5" y="0"/>
                    </a:moveTo>
                    <a:lnTo>
                      <a:pt x="217" y="1"/>
                    </a:lnTo>
                    <a:lnTo>
                      <a:pt x="180" y="7"/>
                    </a:lnTo>
                    <a:lnTo>
                      <a:pt x="144" y="19"/>
                    </a:lnTo>
                    <a:lnTo>
                      <a:pt x="111"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7" y="578"/>
                    </a:lnTo>
                    <a:lnTo>
                      <a:pt x="255" y="578"/>
                    </a:lnTo>
                    <a:lnTo>
                      <a:pt x="364" y="578"/>
                    </a:lnTo>
                    <a:lnTo>
                      <a:pt x="363" y="512"/>
                    </a:lnTo>
                    <a:lnTo>
                      <a:pt x="371" y="470"/>
                    </a:lnTo>
                    <a:lnTo>
                      <a:pt x="384" y="432"/>
                    </a:lnTo>
                    <a:lnTo>
                      <a:pt x="404" y="393"/>
                    </a:lnTo>
                    <a:lnTo>
                      <a:pt x="427" y="357"/>
                    </a:lnTo>
                    <a:lnTo>
                      <a:pt x="456" y="324"/>
                    </a:lnTo>
                    <a:lnTo>
                      <a:pt x="476" y="300"/>
                    </a:lnTo>
                    <a:lnTo>
                      <a:pt x="492" y="276"/>
                    </a:lnTo>
                    <a:lnTo>
                      <a:pt x="504" y="250"/>
                    </a:lnTo>
                    <a:lnTo>
                      <a:pt x="511" y="223"/>
                    </a:lnTo>
                    <a:lnTo>
                      <a:pt x="511" y="191"/>
                    </a:lnTo>
                    <a:lnTo>
                      <a:pt x="505" y="160"/>
                    </a:lnTo>
                    <a:lnTo>
                      <a:pt x="494" y="130"/>
                    </a:lnTo>
                    <a:lnTo>
                      <a:pt x="476" y="101"/>
                    </a:lnTo>
                    <a:lnTo>
                      <a:pt x="455" y="76"/>
                    </a:lnTo>
                    <a:lnTo>
                      <a:pt x="429" y="54"/>
                    </a:lnTo>
                    <a:lnTo>
                      <a:pt x="399" y="34"/>
                    </a:lnTo>
                    <a:lnTo>
                      <a:pt x="365" y="19"/>
                    </a:lnTo>
                    <a:lnTo>
                      <a:pt x="331" y="7"/>
                    </a:lnTo>
                    <a:lnTo>
                      <a:pt x="293"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07" name="Freeform 18"/>
              <p:cNvSpPr/>
              <p:nvPr/>
            </p:nvSpPr>
            <p:spPr bwMode="auto">
              <a:xfrm>
                <a:off x="4390" y="1439"/>
                <a:ext cx="55" cy="9"/>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3" y="0"/>
                    </a:lnTo>
                    <a:lnTo>
                      <a:pt x="124" y="1"/>
                    </a:lnTo>
                    <a:lnTo>
                      <a:pt x="141" y="3"/>
                    </a:lnTo>
                    <a:lnTo>
                      <a:pt x="154" y="7"/>
                    </a:lnTo>
                    <a:lnTo>
                      <a:pt x="162" y="10"/>
                    </a:lnTo>
                    <a:lnTo>
                      <a:pt x="165" y="13"/>
                    </a:lnTo>
                    <a:lnTo>
                      <a:pt x="162" y="17"/>
                    </a:lnTo>
                    <a:lnTo>
                      <a:pt x="154" y="21"/>
                    </a:lnTo>
                    <a:lnTo>
                      <a:pt x="141" y="23"/>
                    </a:lnTo>
                    <a:lnTo>
                      <a:pt x="124" y="26"/>
                    </a:lnTo>
                    <a:lnTo>
                      <a:pt x="103"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08" name="Freeform 19"/>
              <p:cNvSpPr/>
              <p:nvPr/>
            </p:nvSpPr>
            <p:spPr bwMode="auto">
              <a:xfrm>
                <a:off x="4382" y="1388"/>
                <a:ext cx="72"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7"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09" name="Freeform 20"/>
              <p:cNvSpPr>
                <a:spLocks noEditPoints="1"/>
              </p:cNvSpPr>
              <p:nvPr/>
            </p:nvSpPr>
            <p:spPr bwMode="auto">
              <a:xfrm>
                <a:off x="4383" y="1402"/>
                <a:ext cx="71" cy="34"/>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4" y="11"/>
                    </a:lnTo>
                    <a:lnTo>
                      <a:pt x="214" y="0"/>
                    </a:lnTo>
                    <a:lnTo>
                      <a:pt x="214" y="30"/>
                    </a:lnTo>
                    <a:lnTo>
                      <a:pt x="56" y="45"/>
                    </a:lnTo>
                    <a:lnTo>
                      <a:pt x="0" y="45"/>
                    </a:lnTo>
                    <a:close/>
                    <a:moveTo>
                      <a:pt x="0" y="102"/>
                    </a:moveTo>
                    <a:lnTo>
                      <a:pt x="0" y="68"/>
                    </a:lnTo>
                    <a:lnTo>
                      <a:pt x="54" y="68"/>
                    </a:lnTo>
                    <a:lnTo>
                      <a:pt x="214" y="57"/>
                    </a:lnTo>
                    <a:lnTo>
                      <a:pt x="214"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10" name="Freeform 21"/>
              <p:cNvSpPr/>
              <p:nvPr/>
            </p:nvSpPr>
            <p:spPr bwMode="auto">
              <a:xfrm>
                <a:off x="4332" y="1207"/>
                <a:ext cx="171" cy="193"/>
              </a:xfrm>
              <a:custGeom>
                <a:avLst/>
                <a:gdLst>
                  <a:gd name="T0" fmla="*/ 0 w 512"/>
                  <a:gd name="T1" fmla="*/ 0 h 578"/>
                  <a:gd name="T2" fmla="*/ 0 w 512"/>
                  <a:gd name="T3" fmla="*/ 0 h 578"/>
                  <a:gd name="T4" fmla="*/ 0 w 512"/>
                  <a:gd name="T5" fmla="*/ 0 h 578"/>
                  <a:gd name="T6" fmla="*/ 0 w 512"/>
                  <a:gd name="T7" fmla="*/ 0 h 578"/>
                  <a:gd name="T8" fmla="*/ 0 w 512"/>
                  <a:gd name="T9" fmla="*/ 0 h 578"/>
                  <a:gd name="T10" fmla="*/ 0 w 512"/>
                  <a:gd name="T11" fmla="*/ 0 h 578"/>
                  <a:gd name="T12" fmla="*/ 0 w 512"/>
                  <a:gd name="T13" fmla="*/ 0 h 578"/>
                  <a:gd name="T14" fmla="*/ 0 w 512"/>
                  <a:gd name="T15" fmla="*/ 0 h 578"/>
                  <a:gd name="T16" fmla="*/ 0 w 512"/>
                  <a:gd name="T17" fmla="*/ 0 h 578"/>
                  <a:gd name="T18" fmla="*/ 0 w 512"/>
                  <a:gd name="T19" fmla="*/ 0 h 578"/>
                  <a:gd name="T20" fmla="*/ 0 w 512"/>
                  <a:gd name="T21" fmla="*/ 0 h 578"/>
                  <a:gd name="T22" fmla="*/ 0 w 512"/>
                  <a:gd name="T23" fmla="*/ 0 h 578"/>
                  <a:gd name="T24" fmla="*/ 0 w 512"/>
                  <a:gd name="T25" fmla="*/ 0 h 578"/>
                  <a:gd name="T26" fmla="*/ 0 w 512"/>
                  <a:gd name="T27" fmla="*/ 0 h 578"/>
                  <a:gd name="T28" fmla="*/ 0 w 512"/>
                  <a:gd name="T29" fmla="*/ 0 h 578"/>
                  <a:gd name="T30" fmla="*/ 0 w 512"/>
                  <a:gd name="T31" fmla="*/ 0 h 578"/>
                  <a:gd name="T32" fmla="*/ 0 w 512"/>
                  <a:gd name="T33" fmla="*/ 0 h 578"/>
                  <a:gd name="T34" fmla="*/ 0 w 512"/>
                  <a:gd name="T35" fmla="*/ 1 h 578"/>
                  <a:gd name="T36" fmla="*/ 0 w 512"/>
                  <a:gd name="T37" fmla="*/ 1 h 578"/>
                  <a:gd name="T38" fmla="*/ 0 w 512"/>
                  <a:gd name="T39" fmla="*/ 1 h 578"/>
                  <a:gd name="T40" fmla="*/ 0 w 512"/>
                  <a:gd name="T41" fmla="*/ 1 h 578"/>
                  <a:gd name="T42" fmla="*/ 0 w 512"/>
                  <a:gd name="T43" fmla="*/ 1 h 578"/>
                  <a:gd name="T44" fmla="*/ 0 w 512"/>
                  <a:gd name="T45" fmla="*/ 1 h 578"/>
                  <a:gd name="T46" fmla="*/ 1 w 512"/>
                  <a:gd name="T47" fmla="*/ 1 h 578"/>
                  <a:gd name="T48" fmla="*/ 0 w 512"/>
                  <a:gd name="T49" fmla="*/ 1 h 578"/>
                  <a:gd name="T50" fmla="*/ 1 w 512"/>
                  <a:gd name="T51" fmla="*/ 1 h 578"/>
                  <a:gd name="T52" fmla="*/ 1 w 512"/>
                  <a:gd name="T53" fmla="*/ 1 h 578"/>
                  <a:gd name="T54" fmla="*/ 1 w 512"/>
                  <a:gd name="T55" fmla="*/ 1 h 578"/>
                  <a:gd name="T56" fmla="*/ 1 w 512"/>
                  <a:gd name="T57" fmla="*/ 0 h 578"/>
                  <a:gd name="T58" fmla="*/ 1 w 512"/>
                  <a:gd name="T59" fmla="*/ 0 h 578"/>
                  <a:gd name="T60" fmla="*/ 1 w 512"/>
                  <a:gd name="T61" fmla="*/ 0 h 578"/>
                  <a:gd name="T62" fmla="*/ 1 w 512"/>
                  <a:gd name="T63" fmla="*/ 0 h 578"/>
                  <a:gd name="T64" fmla="*/ 1 w 512"/>
                  <a:gd name="T65" fmla="*/ 0 h 578"/>
                  <a:gd name="T66" fmla="*/ 1 w 512"/>
                  <a:gd name="T67" fmla="*/ 0 h 578"/>
                  <a:gd name="T68" fmla="*/ 1 w 512"/>
                  <a:gd name="T69" fmla="*/ 0 h 578"/>
                  <a:gd name="T70" fmla="*/ 1 w 512"/>
                  <a:gd name="T71" fmla="*/ 0 h 578"/>
                  <a:gd name="T72" fmla="*/ 1 w 512"/>
                  <a:gd name="T73" fmla="*/ 0 h 578"/>
                  <a:gd name="T74" fmla="*/ 1 w 512"/>
                  <a:gd name="T75" fmla="*/ 0 h 578"/>
                  <a:gd name="T76" fmla="*/ 1 w 512"/>
                  <a:gd name="T77" fmla="*/ 0 h 578"/>
                  <a:gd name="T78" fmla="*/ 1 w 512"/>
                  <a:gd name="T79" fmla="*/ 0 h 578"/>
                  <a:gd name="T80" fmla="*/ 1 w 512"/>
                  <a:gd name="T81" fmla="*/ 0 h 578"/>
                  <a:gd name="T82" fmla="*/ 1 w 512"/>
                  <a:gd name="T83" fmla="*/ 0 h 578"/>
                  <a:gd name="T84" fmla="*/ 0 w 512"/>
                  <a:gd name="T85" fmla="*/ 0 h 578"/>
                  <a:gd name="T86" fmla="*/ 0 w 512"/>
                  <a:gd name="T87" fmla="*/ 0 h 578"/>
                  <a:gd name="T88" fmla="*/ 0 w 512"/>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2" h="578">
                    <a:moveTo>
                      <a:pt x="255" y="0"/>
                    </a:moveTo>
                    <a:lnTo>
                      <a:pt x="218" y="1"/>
                    </a:lnTo>
                    <a:lnTo>
                      <a:pt x="181" y="7"/>
                    </a:lnTo>
                    <a:lnTo>
                      <a:pt x="145" y="19"/>
                    </a:lnTo>
                    <a:lnTo>
                      <a:pt x="111" y="34"/>
                    </a:lnTo>
                    <a:lnTo>
                      <a:pt x="83" y="54"/>
                    </a:lnTo>
                    <a:lnTo>
                      <a:pt x="57" y="76"/>
                    </a:lnTo>
                    <a:lnTo>
                      <a:pt x="35"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5" y="578"/>
                    </a:lnTo>
                    <a:lnTo>
                      <a:pt x="363" y="512"/>
                    </a:lnTo>
                    <a:lnTo>
                      <a:pt x="372" y="470"/>
                    </a:lnTo>
                    <a:lnTo>
                      <a:pt x="386" y="432"/>
                    </a:lnTo>
                    <a:lnTo>
                      <a:pt x="405" y="393"/>
                    </a:lnTo>
                    <a:lnTo>
                      <a:pt x="430" y="357"/>
                    </a:lnTo>
                    <a:lnTo>
                      <a:pt x="458" y="324"/>
                    </a:lnTo>
                    <a:lnTo>
                      <a:pt x="477" y="300"/>
                    </a:lnTo>
                    <a:lnTo>
                      <a:pt x="493" y="276"/>
                    </a:lnTo>
                    <a:lnTo>
                      <a:pt x="505" y="250"/>
                    </a:lnTo>
                    <a:lnTo>
                      <a:pt x="512" y="223"/>
                    </a:lnTo>
                    <a:lnTo>
                      <a:pt x="512" y="191"/>
                    </a:lnTo>
                    <a:lnTo>
                      <a:pt x="506" y="160"/>
                    </a:lnTo>
                    <a:lnTo>
                      <a:pt x="494" y="130"/>
                    </a:lnTo>
                    <a:lnTo>
                      <a:pt x="477" y="101"/>
                    </a:lnTo>
                    <a:lnTo>
                      <a:pt x="456" y="76"/>
                    </a:lnTo>
                    <a:lnTo>
                      <a:pt x="430" y="54"/>
                    </a:lnTo>
                    <a:lnTo>
                      <a:pt x="401" y="34"/>
                    </a:lnTo>
                    <a:lnTo>
                      <a:pt x="366" y="19"/>
                    </a:lnTo>
                    <a:lnTo>
                      <a:pt x="332" y="7"/>
                    </a:lnTo>
                    <a:lnTo>
                      <a:pt x="294"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11" name="Freeform 22"/>
              <p:cNvSpPr/>
              <p:nvPr/>
            </p:nvSpPr>
            <p:spPr bwMode="auto">
              <a:xfrm>
                <a:off x="3937" y="1439"/>
                <a:ext cx="55" cy="9"/>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4" y="0"/>
                    </a:lnTo>
                    <a:lnTo>
                      <a:pt x="124" y="1"/>
                    </a:lnTo>
                    <a:lnTo>
                      <a:pt x="141" y="3"/>
                    </a:lnTo>
                    <a:lnTo>
                      <a:pt x="154" y="7"/>
                    </a:lnTo>
                    <a:lnTo>
                      <a:pt x="163" y="10"/>
                    </a:lnTo>
                    <a:lnTo>
                      <a:pt x="165" y="13"/>
                    </a:lnTo>
                    <a:lnTo>
                      <a:pt x="163" y="17"/>
                    </a:lnTo>
                    <a:lnTo>
                      <a:pt x="154" y="21"/>
                    </a:lnTo>
                    <a:lnTo>
                      <a:pt x="141" y="23"/>
                    </a:lnTo>
                    <a:lnTo>
                      <a:pt x="124" y="26"/>
                    </a:lnTo>
                    <a:lnTo>
                      <a:pt x="104"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12" name="Freeform 23"/>
              <p:cNvSpPr/>
              <p:nvPr/>
            </p:nvSpPr>
            <p:spPr bwMode="auto">
              <a:xfrm>
                <a:off x="3928" y="1388"/>
                <a:ext cx="72"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8"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13" name="Freeform 24"/>
              <p:cNvSpPr>
                <a:spLocks noEditPoints="1"/>
              </p:cNvSpPr>
              <p:nvPr/>
            </p:nvSpPr>
            <p:spPr bwMode="auto">
              <a:xfrm>
                <a:off x="3929" y="1402"/>
                <a:ext cx="71" cy="34"/>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5" y="11"/>
                    </a:lnTo>
                    <a:lnTo>
                      <a:pt x="214" y="0"/>
                    </a:lnTo>
                    <a:lnTo>
                      <a:pt x="214" y="30"/>
                    </a:lnTo>
                    <a:lnTo>
                      <a:pt x="56" y="45"/>
                    </a:lnTo>
                    <a:lnTo>
                      <a:pt x="0" y="45"/>
                    </a:lnTo>
                    <a:close/>
                    <a:moveTo>
                      <a:pt x="0" y="102"/>
                    </a:moveTo>
                    <a:lnTo>
                      <a:pt x="0" y="68"/>
                    </a:lnTo>
                    <a:lnTo>
                      <a:pt x="55" y="68"/>
                    </a:lnTo>
                    <a:lnTo>
                      <a:pt x="214" y="57"/>
                    </a:lnTo>
                    <a:lnTo>
                      <a:pt x="214"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14" name="Freeform 25"/>
              <p:cNvSpPr/>
              <p:nvPr/>
            </p:nvSpPr>
            <p:spPr bwMode="auto">
              <a:xfrm>
                <a:off x="3879" y="1207"/>
                <a:ext cx="170"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0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7" y="250"/>
                    </a:lnTo>
                    <a:lnTo>
                      <a:pt x="18" y="276"/>
                    </a:lnTo>
                    <a:lnTo>
                      <a:pt x="34" y="300"/>
                    </a:lnTo>
                    <a:lnTo>
                      <a:pt x="54" y="324"/>
                    </a:lnTo>
                    <a:lnTo>
                      <a:pt x="82" y="357"/>
                    </a:lnTo>
                    <a:lnTo>
                      <a:pt x="106" y="393"/>
                    </a:lnTo>
                    <a:lnTo>
                      <a:pt x="125" y="432"/>
                    </a:lnTo>
                    <a:lnTo>
                      <a:pt x="139" y="470"/>
                    </a:lnTo>
                    <a:lnTo>
                      <a:pt x="148" y="512"/>
                    </a:lnTo>
                    <a:lnTo>
                      <a:pt x="146"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29" y="54"/>
                    </a:lnTo>
                    <a:lnTo>
                      <a:pt x="400" y="34"/>
                    </a:lnTo>
                    <a:lnTo>
                      <a:pt x="367" y="19"/>
                    </a:lnTo>
                    <a:lnTo>
                      <a:pt x="331" y="7"/>
                    </a:lnTo>
                    <a:lnTo>
                      <a:pt x="293" y="1"/>
                    </a:lnTo>
                    <a:lnTo>
                      <a:pt x="256" y="0"/>
                    </a:lnTo>
                    <a:close/>
                  </a:path>
                </a:pathLst>
              </a:custGeom>
              <a:solidFill>
                <a:srgbClr val="B3B3B3"/>
              </a:solidFill>
              <a:ln w="9525">
                <a:solidFill>
                  <a:srgbClr val="FFFF66"/>
                </a:solidFill>
                <a:round/>
              </a:ln>
            </p:spPr>
            <p:txBody>
              <a:bodyPr/>
              <a:lstStyle/>
              <a:p>
                <a:endParaRPr lang="zh-CN" altLang="en-US" sz="1100"/>
              </a:p>
            </p:txBody>
          </p:sp>
          <p:sp>
            <p:nvSpPr>
              <p:cNvPr id="315" name="Freeform 26"/>
              <p:cNvSpPr/>
              <p:nvPr/>
            </p:nvSpPr>
            <p:spPr bwMode="auto">
              <a:xfrm>
                <a:off x="3484" y="1439"/>
                <a:ext cx="55"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1" y="7"/>
                    </a:lnTo>
                    <a:lnTo>
                      <a:pt x="24" y="3"/>
                    </a:lnTo>
                    <a:lnTo>
                      <a:pt x="42" y="1"/>
                    </a:lnTo>
                    <a:lnTo>
                      <a:pt x="62" y="0"/>
                    </a:lnTo>
                    <a:lnTo>
                      <a:pt x="83"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3" y="27"/>
                    </a:lnTo>
                    <a:lnTo>
                      <a:pt x="62" y="27"/>
                    </a:lnTo>
                    <a:lnTo>
                      <a:pt x="42" y="26"/>
                    </a:lnTo>
                    <a:lnTo>
                      <a:pt x="24" y="23"/>
                    </a:lnTo>
                    <a:lnTo>
                      <a:pt x="11"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16" name="Freeform 27"/>
              <p:cNvSpPr/>
              <p:nvPr/>
            </p:nvSpPr>
            <p:spPr bwMode="auto">
              <a:xfrm>
                <a:off x="3476" y="1388"/>
                <a:ext cx="71"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8" y="167"/>
                    </a:moveTo>
                    <a:lnTo>
                      <a:pt x="188" y="167"/>
                    </a:lnTo>
                    <a:lnTo>
                      <a:pt x="215" y="150"/>
                    </a:lnTo>
                    <a:lnTo>
                      <a:pt x="215" y="0"/>
                    </a:lnTo>
                    <a:lnTo>
                      <a:pt x="108" y="0"/>
                    </a:lnTo>
                    <a:lnTo>
                      <a:pt x="0" y="0"/>
                    </a:lnTo>
                    <a:lnTo>
                      <a:pt x="0" y="150"/>
                    </a:lnTo>
                    <a:lnTo>
                      <a:pt x="28" y="167"/>
                    </a:lnTo>
                    <a:lnTo>
                      <a:pt x="108" y="167"/>
                    </a:lnTo>
                    <a:close/>
                  </a:path>
                </a:pathLst>
              </a:custGeom>
              <a:solidFill>
                <a:srgbClr val="9A9A9A"/>
              </a:solidFill>
              <a:ln w="3175">
                <a:solidFill>
                  <a:srgbClr val="FFFF66"/>
                </a:solidFill>
                <a:prstDash val="solid"/>
                <a:round/>
              </a:ln>
            </p:spPr>
            <p:txBody>
              <a:bodyPr/>
              <a:lstStyle/>
              <a:p>
                <a:endParaRPr lang="zh-CN" altLang="en-US" sz="1100"/>
              </a:p>
            </p:txBody>
          </p:sp>
          <p:sp>
            <p:nvSpPr>
              <p:cNvPr id="317" name="Freeform 28"/>
              <p:cNvSpPr>
                <a:spLocks noEditPoints="1"/>
              </p:cNvSpPr>
              <p:nvPr/>
            </p:nvSpPr>
            <p:spPr bwMode="auto">
              <a:xfrm>
                <a:off x="3476" y="1402"/>
                <a:ext cx="72" cy="34"/>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6" y="11"/>
                    </a:lnTo>
                    <a:lnTo>
                      <a:pt x="214" y="0"/>
                    </a:lnTo>
                    <a:lnTo>
                      <a:pt x="214" y="30"/>
                    </a:lnTo>
                    <a:lnTo>
                      <a:pt x="56" y="45"/>
                    </a:lnTo>
                    <a:lnTo>
                      <a:pt x="0" y="45"/>
                    </a:lnTo>
                    <a:close/>
                    <a:moveTo>
                      <a:pt x="0" y="102"/>
                    </a:moveTo>
                    <a:lnTo>
                      <a:pt x="0" y="68"/>
                    </a:lnTo>
                    <a:lnTo>
                      <a:pt x="56" y="68"/>
                    </a:lnTo>
                    <a:lnTo>
                      <a:pt x="214" y="57"/>
                    </a:lnTo>
                    <a:lnTo>
                      <a:pt x="214"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18" name="Freeform 29"/>
              <p:cNvSpPr/>
              <p:nvPr/>
            </p:nvSpPr>
            <p:spPr bwMode="auto">
              <a:xfrm>
                <a:off x="3426" y="1207"/>
                <a:ext cx="170"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0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8" y="250"/>
                    </a:lnTo>
                    <a:lnTo>
                      <a:pt x="20" y="276"/>
                    </a:lnTo>
                    <a:lnTo>
                      <a:pt x="34" y="300"/>
                    </a:lnTo>
                    <a:lnTo>
                      <a:pt x="54" y="324"/>
                    </a:lnTo>
                    <a:lnTo>
                      <a:pt x="83" y="357"/>
                    </a:lnTo>
                    <a:lnTo>
                      <a:pt x="106" y="393"/>
                    </a:lnTo>
                    <a:lnTo>
                      <a:pt x="126" y="432"/>
                    </a:lnTo>
                    <a:lnTo>
                      <a:pt x="139" y="470"/>
                    </a:lnTo>
                    <a:lnTo>
                      <a:pt x="148" y="512"/>
                    </a:lnTo>
                    <a:lnTo>
                      <a:pt x="147"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30" y="54"/>
                    </a:lnTo>
                    <a:lnTo>
                      <a:pt x="400" y="34"/>
                    </a:lnTo>
                    <a:lnTo>
                      <a:pt x="367" y="19"/>
                    </a:lnTo>
                    <a:lnTo>
                      <a:pt x="331" y="7"/>
                    </a:lnTo>
                    <a:lnTo>
                      <a:pt x="293" y="1"/>
                    </a:lnTo>
                    <a:lnTo>
                      <a:pt x="256" y="0"/>
                    </a:lnTo>
                    <a:close/>
                  </a:path>
                </a:pathLst>
              </a:custGeom>
              <a:solidFill>
                <a:srgbClr val="B3B3B3"/>
              </a:solidFill>
              <a:ln w="9525">
                <a:solidFill>
                  <a:srgbClr val="FFFF66"/>
                </a:solidFill>
                <a:round/>
              </a:ln>
            </p:spPr>
            <p:txBody>
              <a:bodyPr/>
              <a:lstStyle/>
              <a:p>
                <a:endParaRPr lang="zh-CN" altLang="en-US" sz="1100"/>
              </a:p>
            </p:txBody>
          </p:sp>
          <p:sp>
            <p:nvSpPr>
              <p:cNvPr id="319" name="Freeform 30"/>
              <p:cNvSpPr/>
              <p:nvPr/>
            </p:nvSpPr>
            <p:spPr bwMode="auto">
              <a:xfrm>
                <a:off x="3030" y="1439"/>
                <a:ext cx="56"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4" y="1"/>
                    </a:lnTo>
                    <a:lnTo>
                      <a:pt x="141" y="3"/>
                    </a:lnTo>
                    <a:lnTo>
                      <a:pt x="154" y="7"/>
                    </a:lnTo>
                    <a:lnTo>
                      <a:pt x="163" y="10"/>
                    </a:lnTo>
                    <a:lnTo>
                      <a:pt x="166" y="13"/>
                    </a:lnTo>
                    <a:lnTo>
                      <a:pt x="163" y="17"/>
                    </a:lnTo>
                    <a:lnTo>
                      <a:pt x="154" y="21"/>
                    </a:lnTo>
                    <a:lnTo>
                      <a:pt x="141" y="23"/>
                    </a:lnTo>
                    <a:lnTo>
                      <a:pt x="124"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20" name="Freeform 31"/>
              <p:cNvSpPr/>
              <p:nvPr/>
            </p:nvSpPr>
            <p:spPr bwMode="auto">
              <a:xfrm>
                <a:off x="3022" y="1388"/>
                <a:ext cx="72" cy="55"/>
              </a:xfrm>
              <a:custGeom>
                <a:avLst/>
                <a:gdLst>
                  <a:gd name="T0" fmla="*/ 0 w 214"/>
                  <a:gd name="T1" fmla="*/ 0 h 167"/>
                  <a:gd name="T2" fmla="*/ 0 w 214"/>
                  <a:gd name="T3" fmla="*/ 0 h 167"/>
                  <a:gd name="T4" fmla="*/ 0 w 214"/>
                  <a:gd name="T5" fmla="*/ 0 h 167"/>
                  <a:gd name="T6" fmla="*/ 0 w 214"/>
                  <a:gd name="T7" fmla="*/ 0 h 167"/>
                  <a:gd name="T8" fmla="*/ 0 w 214"/>
                  <a:gd name="T9" fmla="*/ 0 h 167"/>
                  <a:gd name="T10" fmla="*/ 0 w 214"/>
                  <a:gd name="T11" fmla="*/ 0 h 167"/>
                  <a:gd name="T12" fmla="*/ 0 w 214"/>
                  <a:gd name="T13" fmla="*/ 0 h 167"/>
                  <a:gd name="T14" fmla="*/ 0 w 214"/>
                  <a:gd name="T15" fmla="*/ 0 h 167"/>
                  <a:gd name="T16" fmla="*/ 0 w 214"/>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7" y="167"/>
                    </a:lnTo>
                    <a:lnTo>
                      <a:pt x="108" y="167"/>
                    </a:lnTo>
                    <a:close/>
                  </a:path>
                </a:pathLst>
              </a:custGeom>
              <a:solidFill>
                <a:srgbClr val="9A9A9A"/>
              </a:solidFill>
              <a:ln w="3175">
                <a:solidFill>
                  <a:srgbClr val="FFFF66"/>
                </a:solidFill>
                <a:prstDash val="solid"/>
                <a:round/>
              </a:ln>
            </p:spPr>
            <p:txBody>
              <a:bodyPr/>
              <a:lstStyle/>
              <a:p>
                <a:endParaRPr lang="zh-CN" altLang="en-US" sz="1100"/>
              </a:p>
            </p:txBody>
          </p:sp>
          <p:sp>
            <p:nvSpPr>
              <p:cNvPr id="321" name="Freeform 32"/>
              <p:cNvSpPr>
                <a:spLocks noEditPoints="1"/>
              </p:cNvSpPr>
              <p:nvPr/>
            </p:nvSpPr>
            <p:spPr bwMode="auto">
              <a:xfrm>
                <a:off x="3023" y="1402"/>
                <a:ext cx="71" cy="34"/>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1" y="11"/>
                    </a:lnTo>
                    <a:lnTo>
                      <a:pt x="56" y="11"/>
                    </a:lnTo>
                    <a:lnTo>
                      <a:pt x="215" y="0"/>
                    </a:lnTo>
                    <a:lnTo>
                      <a:pt x="215" y="30"/>
                    </a:lnTo>
                    <a:lnTo>
                      <a:pt x="56" y="45"/>
                    </a:lnTo>
                    <a:lnTo>
                      <a:pt x="0" y="45"/>
                    </a:lnTo>
                    <a:close/>
                    <a:moveTo>
                      <a:pt x="0" y="102"/>
                    </a:moveTo>
                    <a:lnTo>
                      <a:pt x="1" y="68"/>
                    </a:lnTo>
                    <a:lnTo>
                      <a:pt x="56" y="68"/>
                    </a:lnTo>
                    <a:lnTo>
                      <a:pt x="215" y="57"/>
                    </a:lnTo>
                    <a:lnTo>
                      <a:pt x="215"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22" name="Freeform 33"/>
              <p:cNvSpPr/>
              <p:nvPr/>
            </p:nvSpPr>
            <p:spPr bwMode="auto">
              <a:xfrm>
                <a:off x="2973" y="1207"/>
                <a:ext cx="170" cy="193"/>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0 h 578"/>
                  <a:gd name="T18" fmla="*/ 0 w 510"/>
                  <a:gd name="T19" fmla="*/ 0 h 578"/>
                  <a:gd name="T20" fmla="*/ 0 w 510"/>
                  <a:gd name="T21" fmla="*/ 0 h 578"/>
                  <a:gd name="T22" fmla="*/ 0 w 510"/>
                  <a:gd name="T23" fmla="*/ 0 h 578"/>
                  <a:gd name="T24" fmla="*/ 0 w 510"/>
                  <a:gd name="T25" fmla="*/ 0 h 578"/>
                  <a:gd name="T26" fmla="*/ 0 w 510"/>
                  <a:gd name="T27" fmla="*/ 0 h 578"/>
                  <a:gd name="T28" fmla="*/ 0 w 510"/>
                  <a:gd name="T29" fmla="*/ 0 h 578"/>
                  <a:gd name="T30" fmla="*/ 0 w 510"/>
                  <a:gd name="T31" fmla="*/ 0 h 578"/>
                  <a:gd name="T32" fmla="*/ 0 w 510"/>
                  <a:gd name="T33" fmla="*/ 0 h 578"/>
                  <a:gd name="T34" fmla="*/ 0 w 510"/>
                  <a:gd name="T35" fmla="*/ 1 h 578"/>
                  <a:gd name="T36" fmla="*/ 0 w 510"/>
                  <a:gd name="T37" fmla="*/ 1 h 578"/>
                  <a:gd name="T38" fmla="*/ 0 w 510"/>
                  <a:gd name="T39" fmla="*/ 1 h 578"/>
                  <a:gd name="T40" fmla="*/ 0 w 510"/>
                  <a:gd name="T41" fmla="*/ 1 h 578"/>
                  <a:gd name="T42" fmla="*/ 0 w 510"/>
                  <a:gd name="T43" fmla="*/ 1 h 578"/>
                  <a:gd name="T44" fmla="*/ 0 w 510"/>
                  <a:gd name="T45" fmla="*/ 1 h 578"/>
                  <a:gd name="T46" fmla="*/ 0 w 510"/>
                  <a:gd name="T47" fmla="*/ 1 h 578"/>
                  <a:gd name="T48" fmla="*/ 0 w 510"/>
                  <a:gd name="T49" fmla="*/ 1 h 578"/>
                  <a:gd name="T50" fmla="*/ 1 w 510"/>
                  <a:gd name="T51" fmla="*/ 1 h 578"/>
                  <a:gd name="T52" fmla="*/ 1 w 510"/>
                  <a:gd name="T53" fmla="*/ 1 h 578"/>
                  <a:gd name="T54" fmla="*/ 1 w 510"/>
                  <a:gd name="T55" fmla="*/ 1 h 578"/>
                  <a:gd name="T56" fmla="*/ 1 w 510"/>
                  <a:gd name="T57" fmla="*/ 0 h 578"/>
                  <a:gd name="T58" fmla="*/ 1 w 510"/>
                  <a:gd name="T59" fmla="*/ 0 h 578"/>
                  <a:gd name="T60" fmla="*/ 1 w 510"/>
                  <a:gd name="T61" fmla="*/ 0 h 578"/>
                  <a:gd name="T62" fmla="*/ 1 w 510"/>
                  <a:gd name="T63" fmla="*/ 0 h 578"/>
                  <a:gd name="T64" fmla="*/ 1 w 510"/>
                  <a:gd name="T65" fmla="*/ 0 h 578"/>
                  <a:gd name="T66" fmla="*/ 1 w 510"/>
                  <a:gd name="T67" fmla="*/ 0 h 578"/>
                  <a:gd name="T68" fmla="*/ 1 w 510"/>
                  <a:gd name="T69" fmla="*/ 0 h 578"/>
                  <a:gd name="T70" fmla="*/ 1 w 510"/>
                  <a:gd name="T71" fmla="*/ 0 h 578"/>
                  <a:gd name="T72" fmla="*/ 1 w 510"/>
                  <a:gd name="T73" fmla="*/ 0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6" y="1"/>
                    </a:lnTo>
                    <a:lnTo>
                      <a:pt x="180" y="7"/>
                    </a:lnTo>
                    <a:lnTo>
                      <a:pt x="144" y="19"/>
                    </a:lnTo>
                    <a:lnTo>
                      <a:pt x="111" y="34"/>
                    </a:lnTo>
                    <a:lnTo>
                      <a:pt x="81" y="54"/>
                    </a:lnTo>
                    <a:lnTo>
                      <a:pt x="55" y="76"/>
                    </a:lnTo>
                    <a:lnTo>
                      <a:pt x="33" y="101"/>
                    </a:lnTo>
                    <a:lnTo>
                      <a:pt x="16" y="130"/>
                    </a:lnTo>
                    <a:lnTo>
                      <a:pt x="5" y="160"/>
                    </a:lnTo>
                    <a:lnTo>
                      <a:pt x="0" y="191"/>
                    </a:lnTo>
                    <a:lnTo>
                      <a:pt x="0" y="223"/>
                    </a:lnTo>
                    <a:lnTo>
                      <a:pt x="7" y="250"/>
                    </a:lnTo>
                    <a:lnTo>
                      <a:pt x="19" y="276"/>
                    </a:lnTo>
                    <a:lnTo>
                      <a:pt x="33" y="300"/>
                    </a:lnTo>
                    <a:lnTo>
                      <a:pt x="54" y="324"/>
                    </a:lnTo>
                    <a:lnTo>
                      <a:pt x="82" y="357"/>
                    </a:lnTo>
                    <a:lnTo>
                      <a:pt x="105" y="393"/>
                    </a:lnTo>
                    <a:lnTo>
                      <a:pt x="126" y="432"/>
                    </a:lnTo>
                    <a:lnTo>
                      <a:pt x="138" y="470"/>
                    </a:lnTo>
                    <a:lnTo>
                      <a:pt x="149" y="512"/>
                    </a:lnTo>
                    <a:lnTo>
                      <a:pt x="147" y="578"/>
                    </a:lnTo>
                    <a:lnTo>
                      <a:pt x="255" y="578"/>
                    </a:lnTo>
                    <a:lnTo>
                      <a:pt x="363" y="578"/>
                    </a:lnTo>
                    <a:lnTo>
                      <a:pt x="362" y="512"/>
                    </a:lnTo>
                    <a:lnTo>
                      <a:pt x="370" y="470"/>
                    </a:lnTo>
                    <a:lnTo>
                      <a:pt x="385" y="432"/>
                    </a:lnTo>
                    <a:lnTo>
                      <a:pt x="403" y="393"/>
                    </a:lnTo>
                    <a:lnTo>
                      <a:pt x="428" y="357"/>
                    </a:lnTo>
                    <a:lnTo>
                      <a:pt x="457" y="324"/>
                    </a:lnTo>
                    <a:lnTo>
                      <a:pt x="475" y="300"/>
                    </a:lnTo>
                    <a:lnTo>
                      <a:pt x="491" y="276"/>
                    </a:lnTo>
                    <a:lnTo>
                      <a:pt x="503" y="250"/>
                    </a:lnTo>
                    <a:lnTo>
                      <a:pt x="510" y="223"/>
                    </a:lnTo>
                    <a:lnTo>
                      <a:pt x="510" y="191"/>
                    </a:lnTo>
                    <a:lnTo>
                      <a:pt x="504" y="160"/>
                    </a:lnTo>
                    <a:lnTo>
                      <a:pt x="493" y="130"/>
                    </a:lnTo>
                    <a:lnTo>
                      <a:pt x="477" y="101"/>
                    </a:lnTo>
                    <a:lnTo>
                      <a:pt x="455" y="76"/>
                    </a:lnTo>
                    <a:lnTo>
                      <a:pt x="429" y="54"/>
                    </a:lnTo>
                    <a:lnTo>
                      <a:pt x="399" y="34"/>
                    </a:lnTo>
                    <a:lnTo>
                      <a:pt x="366" y="19"/>
                    </a:lnTo>
                    <a:lnTo>
                      <a:pt x="330" y="7"/>
                    </a:lnTo>
                    <a:lnTo>
                      <a:pt x="293"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23" name="Freeform 34"/>
              <p:cNvSpPr/>
              <p:nvPr/>
            </p:nvSpPr>
            <p:spPr bwMode="auto">
              <a:xfrm>
                <a:off x="2577" y="1439"/>
                <a:ext cx="55"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5" y="1"/>
                    </a:lnTo>
                    <a:lnTo>
                      <a:pt x="141" y="3"/>
                    </a:lnTo>
                    <a:lnTo>
                      <a:pt x="156" y="7"/>
                    </a:lnTo>
                    <a:lnTo>
                      <a:pt x="163" y="10"/>
                    </a:lnTo>
                    <a:lnTo>
                      <a:pt x="166" y="13"/>
                    </a:lnTo>
                    <a:lnTo>
                      <a:pt x="163" y="17"/>
                    </a:lnTo>
                    <a:lnTo>
                      <a:pt x="156" y="21"/>
                    </a:lnTo>
                    <a:lnTo>
                      <a:pt x="141" y="23"/>
                    </a:lnTo>
                    <a:lnTo>
                      <a:pt x="125"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24" name="Freeform 35"/>
              <p:cNvSpPr/>
              <p:nvPr/>
            </p:nvSpPr>
            <p:spPr bwMode="auto">
              <a:xfrm>
                <a:off x="2569" y="1388"/>
                <a:ext cx="71" cy="55"/>
              </a:xfrm>
              <a:custGeom>
                <a:avLst/>
                <a:gdLst>
                  <a:gd name="T0" fmla="*/ 0 w 214"/>
                  <a:gd name="T1" fmla="*/ 0 h 167"/>
                  <a:gd name="T2" fmla="*/ 0 w 214"/>
                  <a:gd name="T3" fmla="*/ 0 h 167"/>
                  <a:gd name="T4" fmla="*/ 0 w 214"/>
                  <a:gd name="T5" fmla="*/ 0 h 167"/>
                  <a:gd name="T6" fmla="*/ 0 w 214"/>
                  <a:gd name="T7" fmla="*/ 0 h 167"/>
                  <a:gd name="T8" fmla="*/ 0 w 214"/>
                  <a:gd name="T9" fmla="*/ 0 h 167"/>
                  <a:gd name="T10" fmla="*/ 0 w 214"/>
                  <a:gd name="T11" fmla="*/ 0 h 167"/>
                  <a:gd name="T12" fmla="*/ 0 w 214"/>
                  <a:gd name="T13" fmla="*/ 0 h 167"/>
                  <a:gd name="T14" fmla="*/ 0 w 214"/>
                  <a:gd name="T15" fmla="*/ 0 h 167"/>
                  <a:gd name="T16" fmla="*/ 0 w 214"/>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8" y="167"/>
                    </a:lnTo>
                    <a:lnTo>
                      <a:pt x="108" y="167"/>
                    </a:lnTo>
                    <a:close/>
                  </a:path>
                </a:pathLst>
              </a:custGeom>
              <a:solidFill>
                <a:srgbClr val="9A9A9A"/>
              </a:solidFill>
              <a:ln w="3175">
                <a:solidFill>
                  <a:srgbClr val="FFFF66"/>
                </a:solidFill>
                <a:prstDash val="solid"/>
                <a:round/>
              </a:ln>
            </p:spPr>
            <p:txBody>
              <a:bodyPr/>
              <a:lstStyle/>
              <a:p>
                <a:endParaRPr lang="zh-CN" altLang="en-US" sz="1100"/>
              </a:p>
            </p:txBody>
          </p:sp>
          <p:sp>
            <p:nvSpPr>
              <p:cNvPr id="325" name="Freeform 36"/>
              <p:cNvSpPr>
                <a:spLocks noEditPoints="1"/>
              </p:cNvSpPr>
              <p:nvPr/>
            </p:nvSpPr>
            <p:spPr bwMode="auto">
              <a:xfrm>
                <a:off x="2569" y="1402"/>
                <a:ext cx="72" cy="34"/>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26" name="Freeform 37"/>
              <p:cNvSpPr/>
              <p:nvPr/>
            </p:nvSpPr>
            <p:spPr bwMode="auto">
              <a:xfrm>
                <a:off x="2519" y="1207"/>
                <a:ext cx="170" cy="193"/>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0 h 578"/>
                  <a:gd name="T18" fmla="*/ 0 w 510"/>
                  <a:gd name="T19" fmla="*/ 0 h 578"/>
                  <a:gd name="T20" fmla="*/ 0 w 510"/>
                  <a:gd name="T21" fmla="*/ 0 h 578"/>
                  <a:gd name="T22" fmla="*/ 0 w 510"/>
                  <a:gd name="T23" fmla="*/ 0 h 578"/>
                  <a:gd name="T24" fmla="*/ 0 w 510"/>
                  <a:gd name="T25" fmla="*/ 0 h 578"/>
                  <a:gd name="T26" fmla="*/ 0 w 510"/>
                  <a:gd name="T27" fmla="*/ 0 h 578"/>
                  <a:gd name="T28" fmla="*/ 0 w 510"/>
                  <a:gd name="T29" fmla="*/ 0 h 578"/>
                  <a:gd name="T30" fmla="*/ 0 w 510"/>
                  <a:gd name="T31" fmla="*/ 0 h 578"/>
                  <a:gd name="T32" fmla="*/ 0 w 510"/>
                  <a:gd name="T33" fmla="*/ 0 h 578"/>
                  <a:gd name="T34" fmla="*/ 0 w 510"/>
                  <a:gd name="T35" fmla="*/ 1 h 578"/>
                  <a:gd name="T36" fmla="*/ 0 w 510"/>
                  <a:gd name="T37" fmla="*/ 1 h 578"/>
                  <a:gd name="T38" fmla="*/ 0 w 510"/>
                  <a:gd name="T39" fmla="*/ 1 h 578"/>
                  <a:gd name="T40" fmla="*/ 0 w 510"/>
                  <a:gd name="T41" fmla="*/ 1 h 578"/>
                  <a:gd name="T42" fmla="*/ 0 w 510"/>
                  <a:gd name="T43" fmla="*/ 1 h 578"/>
                  <a:gd name="T44" fmla="*/ 0 w 510"/>
                  <a:gd name="T45" fmla="*/ 1 h 578"/>
                  <a:gd name="T46" fmla="*/ 0 w 510"/>
                  <a:gd name="T47" fmla="*/ 1 h 578"/>
                  <a:gd name="T48" fmla="*/ 0 w 510"/>
                  <a:gd name="T49" fmla="*/ 1 h 578"/>
                  <a:gd name="T50" fmla="*/ 1 w 510"/>
                  <a:gd name="T51" fmla="*/ 1 h 578"/>
                  <a:gd name="T52" fmla="*/ 1 w 510"/>
                  <a:gd name="T53" fmla="*/ 1 h 578"/>
                  <a:gd name="T54" fmla="*/ 1 w 510"/>
                  <a:gd name="T55" fmla="*/ 1 h 578"/>
                  <a:gd name="T56" fmla="*/ 1 w 510"/>
                  <a:gd name="T57" fmla="*/ 0 h 578"/>
                  <a:gd name="T58" fmla="*/ 1 w 510"/>
                  <a:gd name="T59" fmla="*/ 0 h 578"/>
                  <a:gd name="T60" fmla="*/ 1 w 510"/>
                  <a:gd name="T61" fmla="*/ 0 h 578"/>
                  <a:gd name="T62" fmla="*/ 1 w 510"/>
                  <a:gd name="T63" fmla="*/ 0 h 578"/>
                  <a:gd name="T64" fmla="*/ 1 w 510"/>
                  <a:gd name="T65" fmla="*/ 0 h 578"/>
                  <a:gd name="T66" fmla="*/ 1 w 510"/>
                  <a:gd name="T67" fmla="*/ 0 h 578"/>
                  <a:gd name="T68" fmla="*/ 1 w 510"/>
                  <a:gd name="T69" fmla="*/ 0 h 578"/>
                  <a:gd name="T70" fmla="*/ 1 w 510"/>
                  <a:gd name="T71" fmla="*/ 0 h 578"/>
                  <a:gd name="T72" fmla="*/ 1 w 510"/>
                  <a:gd name="T73" fmla="*/ 0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3" y="101"/>
                    </a:lnTo>
                    <a:lnTo>
                      <a:pt x="16" y="130"/>
                    </a:lnTo>
                    <a:lnTo>
                      <a:pt x="6" y="160"/>
                    </a:lnTo>
                    <a:lnTo>
                      <a:pt x="0" y="191"/>
                    </a:lnTo>
                    <a:lnTo>
                      <a:pt x="0" y="223"/>
                    </a:lnTo>
                    <a:lnTo>
                      <a:pt x="8" y="250"/>
                    </a:lnTo>
                    <a:lnTo>
                      <a:pt x="19" y="276"/>
                    </a:lnTo>
                    <a:lnTo>
                      <a:pt x="35" y="300"/>
                    </a:lnTo>
                    <a:lnTo>
                      <a:pt x="54" y="324"/>
                    </a:lnTo>
                    <a:lnTo>
                      <a:pt x="82" y="357"/>
                    </a:lnTo>
                    <a:lnTo>
                      <a:pt x="105" y="393"/>
                    </a:lnTo>
                    <a:lnTo>
                      <a:pt x="126" y="432"/>
                    </a:lnTo>
                    <a:lnTo>
                      <a:pt x="140" y="470"/>
                    </a:lnTo>
                    <a:lnTo>
                      <a:pt x="149" y="512"/>
                    </a:lnTo>
                    <a:lnTo>
                      <a:pt x="147" y="578"/>
                    </a:lnTo>
                    <a:lnTo>
                      <a:pt x="255" y="578"/>
                    </a:lnTo>
                    <a:lnTo>
                      <a:pt x="363" y="578"/>
                    </a:lnTo>
                    <a:lnTo>
                      <a:pt x="362" y="512"/>
                    </a:lnTo>
                    <a:lnTo>
                      <a:pt x="370" y="470"/>
                    </a:lnTo>
                    <a:lnTo>
                      <a:pt x="385" y="432"/>
                    </a:lnTo>
                    <a:lnTo>
                      <a:pt x="404" y="393"/>
                    </a:lnTo>
                    <a:lnTo>
                      <a:pt x="428" y="357"/>
                    </a:lnTo>
                    <a:lnTo>
                      <a:pt x="457" y="324"/>
                    </a:lnTo>
                    <a:lnTo>
                      <a:pt x="476" y="300"/>
                    </a:lnTo>
                    <a:lnTo>
                      <a:pt x="491" y="276"/>
                    </a:lnTo>
                    <a:lnTo>
                      <a:pt x="503" y="250"/>
                    </a:lnTo>
                    <a:lnTo>
                      <a:pt x="510" y="223"/>
                    </a:lnTo>
                    <a:lnTo>
                      <a:pt x="510" y="191"/>
                    </a:lnTo>
                    <a:lnTo>
                      <a:pt x="504" y="160"/>
                    </a:lnTo>
                    <a:lnTo>
                      <a:pt x="493" y="130"/>
                    </a:lnTo>
                    <a:lnTo>
                      <a:pt x="477" y="101"/>
                    </a:lnTo>
                    <a:lnTo>
                      <a:pt x="455" y="76"/>
                    </a:lnTo>
                    <a:lnTo>
                      <a:pt x="430" y="54"/>
                    </a:lnTo>
                    <a:lnTo>
                      <a:pt x="399" y="34"/>
                    </a:lnTo>
                    <a:lnTo>
                      <a:pt x="366" y="19"/>
                    </a:lnTo>
                    <a:lnTo>
                      <a:pt x="330" y="7"/>
                    </a:lnTo>
                    <a:lnTo>
                      <a:pt x="293"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27" name="Freeform 38"/>
              <p:cNvSpPr/>
              <p:nvPr/>
            </p:nvSpPr>
            <p:spPr bwMode="auto">
              <a:xfrm>
                <a:off x="2124" y="1439"/>
                <a:ext cx="54" cy="9"/>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1" y="10"/>
                    </a:lnTo>
                    <a:lnTo>
                      <a:pt x="10" y="7"/>
                    </a:lnTo>
                    <a:lnTo>
                      <a:pt x="23" y="3"/>
                    </a:lnTo>
                    <a:lnTo>
                      <a:pt x="40" y="1"/>
                    </a:lnTo>
                    <a:lnTo>
                      <a:pt x="60" y="0"/>
                    </a:lnTo>
                    <a:lnTo>
                      <a:pt x="82" y="0"/>
                    </a:lnTo>
                    <a:lnTo>
                      <a:pt x="103" y="0"/>
                    </a:lnTo>
                    <a:lnTo>
                      <a:pt x="124" y="1"/>
                    </a:lnTo>
                    <a:lnTo>
                      <a:pt x="141" y="3"/>
                    </a:lnTo>
                    <a:lnTo>
                      <a:pt x="154" y="7"/>
                    </a:lnTo>
                    <a:lnTo>
                      <a:pt x="161" y="10"/>
                    </a:lnTo>
                    <a:lnTo>
                      <a:pt x="164" y="13"/>
                    </a:lnTo>
                    <a:lnTo>
                      <a:pt x="161" y="17"/>
                    </a:lnTo>
                    <a:lnTo>
                      <a:pt x="154" y="21"/>
                    </a:lnTo>
                    <a:lnTo>
                      <a:pt x="141" y="23"/>
                    </a:lnTo>
                    <a:lnTo>
                      <a:pt x="124" y="26"/>
                    </a:lnTo>
                    <a:lnTo>
                      <a:pt x="103" y="27"/>
                    </a:lnTo>
                    <a:lnTo>
                      <a:pt x="82" y="27"/>
                    </a:lnTo>
                    <a:lnTo>
                      <a:pt x="60" y="27"/>
                    </a:lnTo>
                    <a:lnTo>
                      <a:pt x="40" y="26"/>
                    </a:lnTo>
                    <a:lnTo>
                      <a:pt x="23" y="23"/>
                    </a:lnTo>
                    <a:lnTo>
                      <a:pt x="10" y="21"/>
                    </a:lnTo>
                    <a:lnTo>
                      <a:pt x="1"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28" name="Freeform 39"/>
              <p:cNvSpPr/>
              <p:nvPr/>
            </p:nvSpPr>
            <p:spPr bwMode="auto">
              <a:xfrm>
                <a:off x="2115" y="1388"/>
                <a:ext cx="71" cy="55"/>
              </a:xfrm>
              <a:custGeom>
                <a:avLst/>
                <a:gdLst>
                  <a:gd name="T0" fmla="*/ 0 w 213"/>
                  <a:gd name="T1" fmla="*/ 0 h 167"/>
                  <a:gd name="T2" fmla="*/ 0 w 213"/>
                  <a:gd name="T3" fmla="*/ 0 h 167"/>
                  <a:gd name="T4" fmla="*/ 0 w 213"/>
                  <a:gd name="T5" fmla="*/ 0 h 167"/>
                  <a:gd name="T6" fmla="*/ 0 w 213"/>
                  <a:gd name="T7" fmla="*/ 0 h 167"/>
                  <a:gd name="T8" fmla="*/ 0 w 213"/>
                  <a:gd name="T9" fmla="*/ 0 h 167"/>
                  <a:gd name="T10" fmla="*/ 0 w 213"/>
                  <a:gd name="T11" fmla="*/ 0 h 167"/>
                  <a:gd name="T12" fmla="*/ 0 w 213"/>
                  <a:gd name="T13" fmla="*/ 0 h 167"/>
                  <a:gd name="T14" fmla="*/ 0 w 213"/>
                  <a:gd name="T15" fmla="*/ 0 h 167"/>
                  <a:gd name="T16" fmla="*/ 0 w 213"/>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29" name="Freeform 40"/>
              <p:cNvSpPr>
                <a:spLocks noEditPoints="1"/>
              </p:cNvSpPr>
              <p:nvPr/>
            </p:nvSpPr>
            <p:spPr bwMode="auto">
              <a:xfrm>
                <a:off x="2115" y="1402"/>
                <a:ext cx="72" cy="34"/>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30" name="Freeform 41"/>
              <p:cNvSpPr/>
              <p:nvPr/>
            </p:nvSpPr>
            <p:spPr bwMode="auto">
              <a:xfrm>
                <a:off x="2065" y="1207"/>
                <a:ext cx="170" cy="193"/>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0 h 578"/>
                  <a:gd name="T18" fmla="*/ 0 w 510"/>
                  <a:gd name="T19" fmla="*/ 0 h 578"/>
                  <a:gd name="T20" fmla="*/ 0 w 510"/>
                  <a:gd name="T21" fmla="*/ 0 h 578"/>
                  <a:gd name="T22" fmla="*/ 0 w 510"/>
                  <a:gd name="T23" fmla="*/ 0 h 578"/>
                  <a:gd name="T24" fmla="*/ 0 w 510"/>
                  <a:gd name="T25" fmla="*/ 0 h 578"/>
                  <a:gd name="T26" fmla="*/ 0 w 510"/>
                  <a:gd name="T27" fmla="*/ 0 h 578"/>
                  <a:gd name="T28" fmla="*/ 0 w 510"/>
                  <a:gd name="T29" fmla="*/ 0 h 578"/>
                  <a:gd name="T30" fmla="*/ 0 w 510"/>
                  <a:gd name="T31" fmla="*/ 0 h 578"/>
                  <a:gd name="T32" fmla="*/ 0 w 510"/>
                  <a:gd name="T33" fmla="*/ 0 h 578"/>
                  <a:gd name="T34" fmla="*/ 0 w 510"/>
                  <a:gd name="T35" fmla="*/ 1 h 578"/>
                  <a:gd name="T36" fmla="*/ 0 w 510"/>
                  <a:gd name="T37" fmla="*/ 1 h 578"/>
                  <a:gd name="T38" fmla="*/ 0 w 510"/>
                  <a:gd name="T39" fmla="*/ 1 h 578"/>
                  <a:gd name="T40" fmla="*/ 0 w 510"/>
                  <a:gd name="T41" fmla="*/ 1 h 578"/>
                  <a:gd name="T42" fmla="*/ 0 w 510"/>
                  <a:gd name="T43" fmla="*/ 1 h 578"/>
                  <a:gd name="T44" fmla="*/ 0 w 510"/>
                  <a:gd name="T45" fmla="*/ 1 h 578"/>
                  <a:gd name="T46" fmla="*/ 0 w 510"/>
                  <a:gd name="T47" fmla="*/ 1 h 578"/>
                  <a:gd name="T48" fmla="*/ 0 w 510"/>
                  <a:gd name="T49" fmla="*/ 1 h 578"/>
                  <a:gd name="T50" fmla="*/ 1 w 510"/>
                  <a:gd name="T51" fmla="*/ 1 h 578"/>
                  <a:gd name="T52" fmla="*/ 1 w 510"/>
                  <a:gd name="T53" fmla="*/ 1 h 578"/>
                  <a:gd name="T54" fmla="*/ 1 w 510"/>
                  <a:gd name="T55" fmla="*/ 1 h 578"/>
                  <a:gd name="T56" fmla="*/ 1 w 510"/>
                  <a:gd name="T57" fmla="*/ 0 h 578"/>
                  <a:gd name="T58" fmla="*/ 1 w 510"/>
                  <a:gd name="T59" fmla="*/ 0 h 578"/>
                  <a:gd name="T60" fmla="*/ 1 w 510"/>
                  <a:gd name="T61" fmla="*/ 0 h 578"/>
                  <a:gd name="T62" fmla="*/ 1 w 510"/>
                  <a:gd name="T63" fmla="*/ 0 h 578"/>
                  <a:gd name="T64" fmla="*/ 1 w 510"/>
                  <a:gd name="T65" fmla="*/ 0 h 578"/>
                  <a:gd name="T66" fmla="*/ 1 w 510"/>
                  <a:gd name="T67" fmla="*/ 0 h 578"/>
                  <a:gd name="T68" fmla="*/ 1 w 510"/>
                  <a:gd name="T69" fmla="*/ 0 h 578"/>
                  <a:gd name="T70" fmla="*/ 1 w 510"/>
                  <a:gd name="T71" fmla="*/ 0 h 578"/>
                  <a:gd name="T72" fmla="*/ 1 w 510"/>
                  <a:gd name="T73" fmla="*/ 0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4"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3" y="578"/>
                    </a:lnTo>
                    <a:lnTo>
                      <a:pt x="362" y="512"/>
                    </a:lnTo>
                    <a:lnTo>
                      <a:pt x="371" y="470"/>
                    </a:lnTo>
                    <a:lnTo>
                      <a:pt x="385" y="432"/>
                    </a:lnTo>
                    <a:lnTo>
                      <a:pt x="405" y="393"/>
                    </a:lnTo>
                    <a:lnTo>
                      <a:pt x="428" y="357"/>
                    </a:lnTo>
                    <a:lnTo>
                      <a:pt x="457" y="324"/>
                    </a:lnTo>
                    <a:lnTo>
                      <a:pt x="477" y="300"/>
                    </a:lnTo>
                    <a:lnTo>
                      <a:pt x="492" y="276"/>
                    </a:lnTo>
                    <a:lnTo>
                      <a:pt x="503" y="250"/>
                    </a:lnTo>
                    <a:lnTo>
                      <a:pt x="510" y="223"/>
                    </a:lnTo>
                    <a:lnTo>
                      <a:pt x="510" y="191"/>
                    </a:lnTo>
                    <a:lnTo>
                      <a:pt x="504" y="160"/>
                    </a:lnTo>
                    <a:lnTo>
                      <a:pt x="494" y="130"/>
                    </a:lnTo>
                    <a:lnTo>
                      <a:pt x="477" y="101"/>
                    </a:lnTo>
                    <a:lnTo>
                      <a:pt x="456" y="76"/>
                    </a:lnTo>
                    <a:lnTo>
                      <a:pt x="430" y="54"/>
                    </a:lnTo>
                    <a:lnTo>
                      <a:pt x="399" y="34"/>
                    </a:lnTo>
                    <a:lnTo>
                      <a:pt x="366" y="19"/>
                    </a:lnTo>
                    <a:lnTo>
                      <a:pt x="330" y="7"/>
                    </a:lnTo>
                    <a:lnTo>
                      <a:pt x="293"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31" name="Line 42"/>
              <p:cNvSpPr>
                <a:spLocks noChangeShapeType="1"/>
              </p:cNvSpPr>
              <p:nvPr/>
            </p:nvSpPr>
            <p:spPr bwMode="auto">
              <a:xfrm>
                <a:off x="2847" y="955"/>
                <a:ext cx="1" cy="730"/>
              </a:xfrm>
              <a:prstGeom prst="line">
                <a:avLst/>
              </a:prstGeom>
              <a:noFill/>
              <a:ln w="39688">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grpSp>
        <p:grpSp>
          <p:nvGrpSpPr>
            <p:cNvPr id="332" name="Group 232"/>
            <p:cNvGrpSpPr/>
            <p:nvPr/>
          </p:nvGrpSpPr>
          <p:grpSpPr bwMode="auto">
            <a:xfrm>
              <a:off x="7543093" y="2315297"/>
              <a:ext cx="1558319" cy="1284474"/>
              <a:chOff x="1164" y="1635"/>
              <a:chExt cx="1608" cy="1071"/>
            </a:xfrm>
          </p:grpSpPr>
          <p:sp>
            <p:nvSpPr>
              <p:cNvPr id="335" name="Freeform 46"/>
              <p:cNvSpPr/>
              <p:nvPr/>
            </p:nvSpPr>
            <p:spPr bwMode="auto">
              <a:xfrm>
                <a:off x="1315" y="2205"/>
                <a:ext cx="389" cy="99"/>
              </a:xfrm>
              <a:custGeom>
                <a:avLst/>
                <a:gdLst>
                  <a:gd name="T0" fmla="*/ 0 w 1167"/>
                  <a:gd name="T1" fmla="*/ 0 h 297"/>
                  <a:gd name="T2" fmla="*/ 0 w 1167"/>
                  <a:gd name="T3" fmla="*/ 0 h 297"/>
                  <a:gd name="T4" fmla="*/ 1 w 1167"/>
                  <a:gd name="T5" fmla="*/ 0 h 297"/>
                  <a:gd name="T6" fmla="*/ 1 w 1167"/>
                  <a:gd name="T7" fmla="*/ 0 h 297"/>
                  <a:gd name="T8" fmla="*/ 2 w 1167"/>
                  <a:gd name="T9" fmla="*/ 0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7" h="297">
                    <a:moveTo>
                      <a:pt x="0" y="119"/>
                    </a:moveTo>
                    <a:lnTo>
                      <a:pt x="0" y="297"/>
                    </a:lnTo>
                    <a:lnTo>
                      <a:pt x="972" y="297"/>
                    </a:lnTo>
                    <a:lnTo>
                      <a:pt x="972" y="0"/>
                    </a:lnTo>
                    <a:lnTo>
                      <a:pt x="1167"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6" name="Freeform 47"/>
              <p:cNvSpPr/>
              <p:nvPr/>
            </p:nvSpPr>
            <p:spPr bwMode="auto">
              <a:xfrm>
                <a:off x="1747" y="2205"/>
                <a:ext cx="389" cy="99"/>
              </a:xfrm>
              <a:custGeom>
                <a:avLst/>
                <a:gdLst>
                  <a:gd name="T0" fmla="*/ 0 w 1167"/>
                  <a:gd name="T1" fmla="*/ 0 h 297"/>
                  <a:gd name="T2" fmla="*/ 0 w 1167"/>
                  <a:gd name="T3" fmla="*/ 0 h 297"/>
                  <a:gd name="T4" fmla="*/ 1 w 1167"/>
                  <a:gd name="T5" fmla="*/ 0 h 297"/>
                  <a:gd name="T6" fmla="*/ 1 w 1167"/>
                  <a:gd name="T7" fmla="*/ 0 h 297"/>
                  <a:gd name="T8" fmla="*/ 2 w 1167"/>
                  <a:gd name="T9" fmla="*/ 0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7" h="297">
                    <a:moveTo>
                      <a:pt x="0" y="119"/>
                    </a:moveTo>
                    <a:lnTo>
                      <a:pt x="0" y="297"/>
                    </a:lnTo>
                    <a:lnTo>
                      <a:pt x="972" y="297"/>
                    </a:lnTo>
                    <a:lnTo>
                      <a:pt x="972" y="0"/>
                    </a:lnTo>
                    <a:lnTo>
                      <a:pt x="1167"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7" name="Freeform 48"/>
              <p:cNvSpPr/>
              <p:nvPr/>
            </p:nvSpPr>
            <p:spPr bwMode="auto">
              <a:xfrm>
                <a:off x="2017" y="2245"/>
                <a:ext cx="593" cy="357"/>
              </a:xfrm>
              <a:custGeom>
                <a:avLst/>
                <a:gdLst>
                  <a:gd name="T0" fmla="*/ 2 w 1781"/>
                  <a:gd name="T1" fmla="*/ 0 h 1070"/>
                  <a:gd name="T2" fmla="*/ 2 w 1781"/>
                  <a:gd name="T3" fmla="*/ 1 h 1070"/>
                  <a:gd name="T4" fmla="*/ 0 w 1781"/>
                  <a:gd name="T5" fmla="*/ 1 h 1070"/>
                  <a:gd name="T6" fmla="*/ 0 60000 65536"/>
                  <a:gd name="T7" fmla="*/ 0 60000 65536"/>
                  <a:gd name="T8" fmla="*/ 0 60000 65536"/>
                </a:gdLst>
                <a:ahLst/>
                <a:cxnLst>
                  <a:cxn ang="T6">
                    <a:pos x="T0" y="T1"/>
                  </a:cxn>
                  <a:cxn ang="T7">
                    <a:pos x="T2" y="T3"/>
                  </a:cxn>
                  <a:cxn ang="T8">
                    <a:pos x="T4" y="T5"/>
                  </a:cxn>
                </a:cxnLst>
                <a:rect l="0" t="0" r="r" b="b"/>
                <a:pathLst>
                  <a:path w="1781" h="1070">
                    <a:moveTo>
                      <a:pt x="1781" y="0"/>
                    </a:moveTo>
                    <a:lnTo>
                      <a:pt x="1781" y="1070"/>
                    </a:lnTo>
                    <a:lnTo>
                      <a:pt x="0" y="107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8" name="Freeform 49"/>
              <p:cNvSpPr/>
              <p:nvPr/>
            </p:nvSpPr>
            <p:spPr bwMode="auto">
              <a:xfrm>
                <a:off x="2178" y="2205"/>
                <a:ext cx="432" cy="99"/>
              </a:xfrm>
              <a:custGeom>
                <a:avLst/>
                <a:gdLst>
                  <a:gd name="T0" fmla="*/ 0 w 1296"/>
                  <a:gd name="T1" fmla="*/ 0 h 297"/>
                  <a:gd name="T2" fmla="*/ 0 w 1296"/>
                  <a:gd name="T3" fmla="*/ 0 h 297"/>
                  <a:gd name="T4" fmla="*/ 1 w 1296"/>
                  <a:gd name="T5" fmla="*/ 0 h 297"/>
                  <a:gd name="T6" fmla="*/ 1 w 1296"/>
                  <a:gd name="T7" fmla="*/ 0 h 297"/>
                  <a:gd name="T8" fmla="*/ 2 w 1296"/>
                  <a:gd name="T9" fmla="*/ 0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297">
                    <a:moveTo>
                      <a:pt x="0" y="119"/>
                    </a:moveTo>
                    <a:lnTo>
                      <a:pt x="0" y="297"/>
                    </a:lnTo>
                    <a:lnTo>
                      <a:pt x="973" y="297"/>
                    </a:lnTo>
                    <a:lnTo>
                      <a:pt x="973" y="0"/>
                    </a:lnTo>
                    <a:lnTo>
                      <a:pt x="1296"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9" name="Line 50"/>
              <p:cNvSpPr>
                <a:spLocks noChangeShapeType="1"/>
              </p:cNvSpPr>
              <p:nvPr/>
            </p:nvSpPr>
            <p:spPr bwMode="auto">
              <a:xfrm>
                <a:off x="2017" y="2508"/>
                <a:ext cx="1" cy="198"/>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0" name="Line 51"/>
              <p:cNvSpPr>
                <a:spLocks noChangeShapeType="1"/>
              </p:cNvSpPr>
              <p:nvPr/>
            </p:nvSpPr>
            <p:spPr bwMode="auto">
              <a:xfrm>
                <a:off x="1952" y="2567"/>
                <a:ext cx="1" cy="99"/>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1" name="Line 52"/>
              <p:cNvSpPr>
                <a:spLocks noChangeShapeType="1"/>
              </p:cNvSpPr>
              <p:nvPr/>
            </p:nvSpPr>
            <p:spPr bwMode="auto">
              <a:xfrm>
                <a:off x="1887" y="2508"/>
                <a:ext cx="1" cy="198"/>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2" name="Line 53"/>
              <p:cNvSpPr>
                <a:spLocks noChangeShapeType="1"/>
              </p:cNvSpPr>
              <p:nvPr/>
            </p:nvSpPr>
            <p:spPr bwMode="auto">
              <a:xfrm>
                <a:off x="1822" y="2567"/>
                <a:ext cx="1" cy="99"/>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3" name="Freeform 54"/>
              <p:cNvSpPr/>
              <p:nvPr/>
            </p:nvSpPr>
            <p:spPr bwMode="auto">
              <a:xfrm>
                <a:off x="1196" y="2210"/>
                <a:ext cx="626" cy="397"/>
              </a:xfrm>
              <a:custGeom>
                <a:avLst/>
                <a:gdLst>
                  <a:gd name="T0" fmla="*/ 0 w 1878"/>
                  <a:gd name="T1" fmla="*/ 0 h 1189"/>
                  <a:gd name="T2" fmla="*/ 0 w 1878"/>
                  <a:gd name="T3" fmla="*/ 0 h 1189"/>
                  <a:gd name="T4" fmla="*/ 0 w 1878"/>
                  <a:gd name="T5" fmla="*/ 2 h 1189"/>
                  <a:gd name="T6" fmla="*/ 3 w 1878"/>
                  <a:gd name="T7" fmla="*/ 2 h 11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78" h="1189">
                    <a:moveTo>
                      <a:pt x="259" y="0"/>
                    </a:moveTo>
                    <a:lnTo>
                      <a:pt x="0" y="0"/>
                    </a:lnTo>
                    <a:lnTo>
                      <a:pt x="0" y="1189"/>
                    </a:lnTo>
                    <a:lnTo>
                      <a:pt x="1878" y="1189"/>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44" name="Freeform 55"/>
              <p:cNvSpPr/>
              <p:nvPr/>
            </p:nvSpPr>
            <p:spPr bwMode="auto">
              <a:xfrm>
                <a:off x="1296" y="2240"/>
                <a:ext cx="53" cy="10"/>
              </a:xfrm>
              <a:custGeom>
                <a:avLst/>
                <a:gdLst>
                  <a:gd name="T0" fmla="*/ 0 w 158"/>
                  <a:gd name="T1" fmla="*/ 0 h 29"/>
                  <a:gd name="T2" fmla="*/ 0 w 158"/>
                  <a:gd name="T3" fmla="*/ 0 h 29"/>
                  <a:gd name="T4" fmla="*/ 0 w 158"/>
                  <a:gd name="T5" fmla="*/ 0 h 29"/>
                  <a:gd name="T6" fmla="*/ 0 w 158"/>
                  <a:gd name="T7" fmla="*/ 0 h 29"/>
                  <a:gd name="T8" fmla="*/ 0 w 158"/>
                  <a:gd name="T9" fmla="*/ 0 h 29"/>
                  <a:gd name="T10" fmla="*/ 0 w 158"/>
                  <a:gd name="T11" fmla="*/ 0 h 29"/>
                  <a:gd name="T12" fmla="*/ 0 w 158"/>
                  <a:gd name="T13" fmla="*/ 0 h 29"/>
                  <a:gd name="T14" fmla="*/ 0 w 158"/>
                  <a:gd name="T15" fmla="*/ 0 h 29"/>
                  <a:gd name="T16" fmla="*/ 0 w 158"/>
                  <a:gd name="T17" fmla="*/ 0 h 29"/>
                  <a:gd name="T18" fmla="*/ 0 w 158"/>
                  <a:gd name="T19" fmla="*/ 0 h 29"/>
                  <a:gd name="T20" fmla="*/ 0 w 158"/>
                  <a:gd name="T21" fmla="*/ 0 h 29"/>
                  <a:gd name="T22" fmla="*/ 0 w 158"/>
                  <a:gd name="T23" fmla="*/ 0 h 29"/>
                  <a:gd name="T24" fmla="*/ 0 w 158"/>
                  <a:gd name="T25" fmla="*/ 0 h 29"/>
                  <a:gd name="T26" fmla="*/ 0 w 158"/>
                  <a:gd name="T27" fmla="*/ 0 h 29"/>
                  <a:gd name="T28" fmla="*/ 0 w 158"/>
                  <a:gd name="T29" fmla="*/ 0 h 29"/>
                  <a:gd name="T30" fmla="*/ 0 w 158"/>
                  <a:gd name="T31" fmla="*/ 0 h 29"/>
                  <a:gd name="T32" fmla="*/ 0 w 158"/>
                  <a:gd name="T33" fmla="*/ 0 h 29"/>
                  <a:gd name="T34" fmla="*/ 0 w 158"/>
                  <a:gd name="T35" fmla="*/ 0 h 29"/>
                  <a:gd name="T36" fmla="*/ 0 w 158"/>
                  <a:gd name="T37" fmla="*/ 0 h 29"/>
                  <a:gd name="T38" fmla="*/ 0 w 158"/>
                  <a:gd name="T39" fmla="*/ 0 h 29"/>
                  <a:gd name="T40" fmla="*/ 0 w 158"/>
                  <a:gd name="T41" fmla="*/ 0 h 29"/>
                  <a:gd name="T42" fmla="*/ 0 w 158"/>
                  <a:gd name="T43" fmla="*/ 0 h 29"/>
                  <a:gd name="T44" fmla="*/ 0 w 158"/>
                  <a:gd name="T45" fmla="*/ 0 h 29"/>
                  <a:gd name="T46" fmla="*/ 0 w 158"/>
                  <a:gd name="T47" fmla="*/ 0 h 29"/>
                  <a:gd name="T48" fmla="*/ 0 w 158"/>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29">
                    <a:moveTo>
                      <a:pt x="0" y="14"/>
                    </a:moveTo>
                    <a:lnTo>
                      <a:pt x="3" y="12"/>
                    </a:lnTo>
                    <a:lnTo>
                      <a:pt x="10" y="8"/>
                    </a:lnTo>
                    <a:lnTo>
                      <a:pt x="23" y="5"/>
                    </a:lnTo>
                    <a:lnTo>
                      <a:pt x="39" y="3"/>
                    </a:lnTo>
                    <a:lnTo>
                      <a:pt x="58" y="2"/>
                    </a:lnTo>
                    <a:lnTo>
                      <a:pt x="78" y="0"/>
                    </a:lnTo>
                    <a:lnTo>
                      <a:pt x="99" y="2"/>
                    </a:lnTo>
                    <a:lnTo>
                      <a:pt x="118" y="3"/>
                    </a:lnTo>
                    <a:lnTo>
                      <a:pt x="135" y="5"/>
                    </a:lnTo>
                    <a:lnTo>
                      <a:pt x="147" y="8"/>
                    </a:lnTo>
                    <a:lnTo>
                      <a:pt x="155" y="12"/>
                    </a:lnTo>
                    <a:lnTo>
                      <a:pt x="158" y="14"/>
                    </a:lnTo>
                    <a:lnTo>
                      <a:pt x="155" y="18"/>
                    </a:lnTo>
                    <a:lnTo>
                      <a:pt x="147" y="22"/>
                    </a:lnTo>
                    <a:lnTo>
                      <a:pt x="135" y="24"/>
                    </a:lnTo>
                    <a:lnTo>
                      <a:pt x="118" y="27"/>
                    </a:lnTo>
                    <a:lnTo>
                      <a:pt x="99" y="28"/>
                    </a:lnTo>
                    <a:lnTo>
                      <a:pt x="78" y="29"/>
                    </a:lnTo>
                    <a:lnTo>
                      <a:pt x="58" y="28"/>
                    </a:lnTo>
                    <a:lnTo>
                      <a:pt x="39" y="27"/>
                    </a:lnTo>
                    <a:lnTo>
                      <a:pt x="23" y="24"/>
                    </a:lnTo>
                    <a:lnTo>
                      <a:pt x="10" y="22"/>
                    </a:lnTo>
                    <a:lnTo>
                      <a:pt x="3" y="18"/>
                    </a:lnTo>
                    <a:lnTo>
                      <a:pt x="0" y="14"/>
                    </a:lnTo>
                    <a:close/>
                  </a:path>
                </a:pathLst>
              </a:custGeom>
              <a:solidFill>
                <a:srgbClr val="FFFF00"/>
              </a:solidFill>
              <a:ln w="3175">
                <a:solidFill>
                  <a:srgbClr val="000000"/>
                </a:solidFill>
                <a:prstDash val="solid"/>
                <a:round/>
              </a:ln>
            </p:spPr>
            <p:txBody>
              <a:bodyPr/>
              <a:lstStyle/>
              <a:p>
                <a:endParaRPr lang="zh-CN" altLang="en-US" sz="1100"/>
              </a:p>
            </p:txBody>
          </p:sp>
          <p:sp>
            <p:nvSpPr>
              <p:cNvPr id="345" name="Freeform 56"/>
              <p:cNvSpPr/>
              <p:nvPr/>
            </p:nvSpPr>
            <p:spPr bwMode="auto">
              <a:xfrm>
                <a:off x="1289" y="2189"/>
                <a:ext cx="68" cy="56"/>
              </a:xfrm>
              <a:custGeom>
                <a:avLst/>
                <a:gdLst>
                  <a:gd name="T0" fmla="*/ 0 w 204"/>
                  <a:gd name="T1" fmla="*/ 0 h 169"/>
                  <a:gd name="T2" fmla="*/ 0 w 204"/>
                  <a:gd name="T3" fmla="*/ 0 h 169"/>
                  <a:gd name="T4" fmla="*/ 0 w 204"/>
                  <a:gd name="T5" fmla="*/ 0 h 169"/>
                  <a:gd name="T6" fmla="*/ 0 w 204"/>
                  <a:gd name="T7" fmla="*/ 0 h 169"/>
                  <a:gd name="T8" fmla="*/ 0 w 204"/>
                  <a:gd name="T9" fmla="*/ 0 h 169"/>
                  <a:gd name="T10" fmla="*/ 0 w 204"/>
                  <a:gd name="T11" fmla="*/ 0 h 169"/>
                  <a:gd name="T12" fmla="*/ 0 w 204"/>
                  <a:gd name="T13" fmla="*/ 0 h 169"/>
                  <a:gd name="T14" fmla="*/ 0 w 204"/>
                  <a:gd name="T15" fmla="*/ 0 h 169"/>
                  <a:gd name="T16" fmla="*/ 0 w 204"/>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69">
                    <a:moveTo>
                      <a:pt x="101" y="169"/>
                    </a:moveTo>
                    <a:lnTo>
                      <a:pt x="177" y="169"/>
                    </a:lnTo>
                    <a:lnTo>
                      <a:pt x="204" y="153"/>
                    </a:lnTo>
                    <a:lnTo>
                      <a:pt x="204" y="0"/>
                    </a:lnTo>
                    <a:lnTo>
                      <a:pt x="101" y="0"/>
                    </a:lnTo>
                    <a:lnTo>
                      <a:pt x="0" y="0"/>
                    </a:lnTo>
                    <a:lnTo>
                      <a:pt x="0" y="153"/>
                    </a:lnTo>
                    <a:lnTo>
                      <a:pt x="26" y="169"/>
                    </a:lnTo>
                    <a:lnTo>
                      <a:pt x="101" y="169"/>
                    </a:lnTo>
                    <a:close/>
                  </a:path>
                </a:pathLst>
              </a:custGeom>
              <a:solidFill>
                <a:srgbClr val="9A9A9A"/>
              </a:solidFill>
              <a:ln w="3175">
                <a:solidFill>
                  <a:srgbClr val="000000"/>
                </a:solidFill>
                <a:prstDash val="solid"/>
                <a:round/>
              </a:ln>
            </p:spPr>
            <p:txBody>
              <a:bodyPr/>
              <a:lstStyle/>
              <a:p>
                <a:endParaRPr lang="zh-CN" altLang="en-US" sz="1100"/>
              </a:p>
            </p:txBody>
          </p:sp>
          <p:sp>
            <p:nvSpPr>
              <p:cNvPr id="346" name="Freeform 57"/>
              <p:cNvSpPr>
                <a:spLocks noEditPoints="1"/>
              </p:cNvSpPr>
              <p:nvPr/>
            </p:nvSpPr>
            <p:spPr bwMode="auto">
              <a:xfrm>
                <a:off x="1289" y="2204"/>
                <a:ext cx="68" cy="34"/>
              </a:xfrm>
              <a:custGeom>
                <a:avLst/>
                <a:gdLst>
                  <a:gd name="T0" fmla="*/ 0 w 203"/>
                  <a:gd name="T1" fmla="*/ 0 h 103"/>
                  <a:gd name="T2" fmla="*/ 0 w 203"/>
                  <a:gd name="T3" fmla="*/ 0 h 103"/>
                  <a:gd name="T4" fmla="*/ 0 w 203"/>
                  <a:gd name="T5" fmla="*/ 0 h 103"/>
                  <a:gd name="T6" fmla="*/ 0 w 203"/>
                  <a:gd name="T7" fmla="*/ 0 h 103"/>
                  <a:gd name="T8" fmla="*/ 0 w 203"/>
                  <a:gd name="T9" fmla="*/ 0 h 103"/>
                  <a:gd name="T10" fmla="*/ 0 w 203"/>
                  <a:gd name="T11" fmla="*/ 0 h 103"/>
                  <a:gd name="T12" fmla="*/ 0 w 203"/>
                  <a:gd name="T13" fmla="*/ 0 h 103"/>
                  <a:gd name="T14" fmla="*/ 0 w 203"/>
                  <a:gd name="T15" fmla="*/ 0 h 103"/>
                  <a:gd name="T16" fmla="*/ 0 w 203"/>
                  <a:gd name="T17" fmla="*/ 0 h 103"/>
                  <a:gd name="T18" fmla="*/ 0 w 203"/>
                  <a:gd name="T19" fmla="*/ 0 h 103"/>
                  <a:gd name="T20" fmla="*/ 0 w 203"/>
                  <a:gd name="T21" fmla="*/ 0 h 103"/>
                  <a:gd name="T22" fmla="*/ 0 w 203"/>
                  <a:gd name="T23" fmla="*/ 0 h 103"/>
                  <a:gd name="T24" fmla="*/ 0 w 203"/>
                  <a:gd name="T25" fmla="*/ 0 h 103"/>
                  <a:gd name="T26" fmla="*/ 0 w 203"/>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3" h="103">
                    <a:moveTo>
                      <a:pt x="0" y="45"/>
                    </a:moveTo>
                    <a:lnTo>
                      <a:pt x="0" y="11"/>
                    </a:lnTo>
                    <a:lnTo>
                      <a:pt x="52" y="11"/>
                    </a:lnTo>
                    <a:lnTo>
                      <a:pt x="203" y="0"/>
                    </a:lnTo>
                    <a:lnTo>
                      <a:pt x="203" y="30"/>
                    </a:lnTo>
                    <a:lnTo>
                      <a:pt x="54" y="45"/>
                    </a:lnTo>
                    <a:lnTo>
                      <a:pt x="0" y="45"/>
                    </a:lnTo>
                    <a:close/>
                    <a:moveTo>
                      <a:pt x="0" y="103"/>
                    </a:moveTo>
                    <a:lnTo>
                      <a:pt x="0" y="70"/>
                    </a:lnTo>
                    <a:lnTo>
                      <a:pt x="52" y="70"/>
                    </a:lnTo>
                    <a:lnTo>
                      <a:pt x="203" y="57"/>
                    </a:lnTo>
                    <a:lnTo>
                      <a:pt x="203" y="88"/>
                    </a:lnTo>
                    <a:lnTo>
                      <a:pt x="54" y="103"/>
                    </a:lnTo>
                    <a:lnTo>
                      <a:pt x="0" y="103"/>
                    </a:lnTo>
                    <a:close/>
                  </a:path>
                </a:pathLst>
              </a:custGeom>
              <a:solidFill>
                <a:srgbClr val="4D4D4D"/>
              </a:solidFill>
              <a:ln w="3175">
                <a:solidFill>
                  <a:srgbClr val="FFFF66"/>
                </a:solidFill>
                <a:prstDash val="solid"/>
                <a:round/>
              </a:ln>
            </p:spPr>
            <p:txBody>
              <a:bodyPr/>
              <a:lstStyle/>
              <a:p>
                <a:endParaRPr lang="zh-CN" altLang="en-US" sz="1100"/>
              </a:p>
            </p:txBody>
          </p:sp>
          <p:sp>
            <p:nvSpPr>
              <p:cNvPr id="347" name="Freeform 58"/>
              <p:cNvSpPr/>
              <p:nvPr/>
            </p:nvSpPr>
            <p:spPr bwMode="auto">
              <a:xfrm>
                <a:off x="1241" y="2008"/>
                <a:ext cx="162" cy="193"/>
              </a:xfrm>
              <a:custGeom>
                <a:avLst/>
                <a:gdLst>
                  <a:gd name="T0" fmla="*/ 0 w 487"/>
                  <a:gd name="T1" fmla="*/ 0 h 581"/>
                  <a:gd name="T2" fmla="*/ 0 w 487"/>
                  <a:gd name="T3" fmla="*/ 0 h 581"/>
                  <a:gd name="T4" fmla="*/ 0 w 487"/>
                  <a:gd name="T5" fmla="*/ 0 h 581"/>
                  <a:gd name="T6" fmla="*/ 0 w 487"/>
                  <a:gd name="T7" fmla="*/ 0 h 581"/>
                  <a:gd name="T8" fmla="*/ 0 w 487"/>
                  <a:gd name="T9" fmla="*/ 0 h 581"/>
                  <a:gd name="T10" fmla="*/ 0 w 487"/>
                  <a:gd name="T11" fmla="*/ 0 h 581"/>
                  <a:gd name="T12" fmla="*/ 0 w 487"/>
                  <a:gd name="T13" fmla="*/ 0 h 581"/>
                  <a:gd name="T14" fmla="*/ 0 w 487"/>
                  <a:gd name="T15" fmla="*/ 0 h 581"/>
                  <a:gd name="T16" fmla="*/ 0 w 487"/>
                  <a:gd name="T17" fmla="*/ 0 h 581"/>
                  <a:gd name="T18" fmla="*/ 0 w 487"/>
                  <a:gd name="T19" fmla="*/ 0 h 581"/>
                  <a:gd name="T20" fmla="*/ 0 w 487"/>
                  <a:gd name="T21" fmla="*/ 0 h 581"/>
                  <a:gd name="T22" fmla="*/ 0 w 487"/>
                  <a:gd name="T23" fmla="*/ 0 h 581"/>
                  <a:gd name="T24" fmla="*/ 0 w 487"/>
                  <a:gd name="T25" fmla="*/ 0 h 581"/>
                  <a:gd name="T26" fmla="*/ 0 w 487"/>
                  <a:gd name="T27" fmla="*/ 0 h 581"/>
                  <a:gd name="T28" fmla="*/ 0 w 487"/>
                  <a:gd name="T29" fmla="*/ 0 h 581"/>
                  <a:gd name="T30" fmla="*/ 0 w 487"/>
                  <a:gd name="T31" fmla="*/ 0 h 581"/>
                  <a:gd name="T32" fmla="*/ 0 w 487"/>
                  <a:gd name="T33" fmla="*/ 0 h 581"/>
                  <a:gd name="T34" fmla="*/ 0 w 487"/>
                  <a:gd name="T35" fmla="*/ 1 h 581"/>
                  <a:gd name="T36" fmla="*/ 0 w 487"/>
                  <a:gd name="T37" fmla="*/ 1 h 581"/>
                  <a:gd name="T38" fmla="*/ 0 w 487"/>
                  <a:gd name="T39" fmla="*/ 1 h 581"/>
                  <a:gd name="T40" fmla="*/ 0 w 487"/>
                  <a:gd name="T41" fmla="*/ 1 h 581"/>
                  <a:gd name="T42" fmla="*/ 0 w 487"/>
                  <a:gd name="T43" fmla="*/ 1 h 581"/>
                  <a:gd name="T44" fmla="*/ 0 w 487"/>
                  <a:gd name="T45" fmla="*/ 1 h 581"/>
                  <a:gd name="T46" fmla="*/ 0 w 487"/>
                  <a:gd name="T47" fmla="*/ 1 h 581"/>
                  <a:gd name="T48" fmla="*/ 0 w 487"/>
                  <a:gd name="T49" fmla="*/ 1 h 581"/>
                  <a:gd name="T50" fmla="*/ 0 w 487"/>
                  <a:gd name="T51" fmla="*/ 1 h 581"/>
                  <a:gd name="T52" fmla="*/ 1 w 487"/>
                  <a:gd name="T53" fmla="*/ 1 h 581"/>
                  <a:gd name="T54" fmla="*/ 1 w 487"/>
                  <a:gd name="T55" fmla="*/ 1 h 581"/>
                  <a:gd name="T56" fmla="*/ 1 w 487"/>
                  <a:gd name="T57" fmla="*/ 0 h 581"/>
                  <a:gd name="T58" fmla="*/ 1 w 487"/>
                  <a:gd name="T59" fmla="*/ 0 h 581"/>
                  <a:gd name="T60" fmla="*/ 1 w 487"/>
                  <a:gd name="T61" fmla="*/ 0 h 581"/>
                  <a:gd name="T62" fmla="*/ 1 w 487"/>
                  <a:gd name="T63" fmla="*/ 0 h 581"/>
                  <a:gd name="T64" fmla="*/ 1 w 487"/>
                  <a:gd name="T65" fmla="*/ 0 h 581"/>
                  <a:gd name="T66" fmla="*/ 1 w 487"/>
                  <a:gd name="T67" fmla="*/ 0 h 581"/>
                  <a:gd name="T68" fmla="*/ 1 w 487"/>
                  <a:gd name="T69" fmla="*/ 0 h 581"/>
                  <a:gd name="T70" fmla="*/ 1 w 487"/>
                  <a:gd name="T71" fmla="*/ 0 h 581"/>
                  <a:gd name="T72" fmla="*/ 1 w 487"/>
                  <a:gd name="T73" fmla="*/ 0 h 581"/>
                  <a:gd name="T74" fmla="*/ 1 w 487"/>
                  <a:gd name="T75" fmla="*/ 0 h 581"/>
                  <a:gd name="T76" fmla="*/ 1 w 487"/>
                  <a:gd name="T77" fmla="*/ 0 h 581"/>
                  <a:gd name="T78" fmla="*/ 1 w 487"/>
                  <a:gd name="T79" fmla="*/ 0 h 581"/>
                  <a:gd name="T80" fmla="*/ 1 w 487"/>
                  <a:gd name="T81" fmla="*/ 0 h 581"/>
                  <a:gd name="T82" fmla="*/ 0 w 487"/>
                  <a:gd name="T83" fmla="*/ 0 h 581"/>
                  <a:gd name="T84" fmla="*/ 0 w 487"/>
                  <a:gd name="T85" fmla="*/ 0 h 581"/>
                  <a:gd name="T86" fmla="*/ 0 w 487"/>
                  <a:gd name="T87" fmla="*/ 0 h 581"/>
                  <a:gd name="T88" fmla="*/ 0 w 487"/>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7" h="581">
                    <a:moveTo>
                      <a:pt x="243" y="0"/>
                    </a:moveTo>
                    <a:lnTo>
                      <a:pt x="207" y="1"/>
                    </a:lnTo>
                    <a:lnTo>
                      <a:pt x="172" y="7"/>
                    </a:lnTo>
                    <a:lnTo>
                      <a:pt x="137" y="19"/>
                    </a:lnTo>
                    <a:lnTo>
                      <a:pt x="106" y="34"/>
                    </a:lnTo>
                    <a:lnTo>
                      <a:pt x="77" y="53"/>
                    </a:lnTo>
                    <a:lnTo>
                      <a:pt x="52" y="75"/>
                    </a:lnTo>
                    <a:lnTo>
                      <a:pt x="32" y="102"/>
                    </a:lnTo>
                    <a:lnTo>
                      <a:pt x="17" y="129"/>
                    </a:lnTo>
                    <a:lnTo>
                      <a:pt x="6" y="160"/>
                    </a:lnTo>
                    <a:lnTo>
                      <a:pt x="0" y="191"/>
                    </a:lnTo>
                    <a:lnTo>
                      <a:pt x="0" y="224"/>
                    </a:lnTo>
                    <a:lnTo>
                      <a:pt x="7" y="250"/>
                    </a:lnTo>
                    <a:lnTo>
                      <a:pt x="18" y="277"/>
                    </a:lnTo>
                    <a:lnTo>
                      <a:pt x="33" y="302"/>
                    </a:lnTo>
                    <a:lnTo>
                      <a:pt x="51" y="324"/>
                    </a:lnTo>
                    <a:lnTo>
                      <a:pt x="78" y="358"/>
                    </a:lnTo>
                    <a:lnTo>
                      <a:pt x="102" y="395"/>
                    </a:lnTo>
                    <a:lnTo>
                      <a:pt x="120" y="433"/>
                    </a:lnTo>
                    <a:lnTo>
                      <a:pt x="133" y="473"/>
                    </a:lnTo>
                    <a:lnTo>
                      <a:pt x="141" y="513"/>
                    </a:lnTo>
                    <a:lnTo>
                      <a:pt x="140" y="581"/>
                    </a:lnTo>
                    <a:lnTo>
                      <a:pt x="243" y="581"/>
                    </a:lnTo>
                    <a:lnTo>
                      <a:pt x="347" y="581"/>
                    </a:lnTo>
                    <a:lnTo>
                      <a:pt x="346" y="513"/>
                    </a:lnTo>
                    <a:lnTo>
                      <a:pt x="354" y="473"/>
                    </a:lnTo>
                    <a:lnTo>
                      <a:pt x="366" y="433"/>
                    </a:lnTo>
                    <a:lnTo>
                      <a:pt x="386" y="395"/>
                    </a:lnTo>
                    <a:lnTo>
                      <a:pt x="407" y="358"/>
                    </a:lnTo>
                    <a:lnTo>
                      <a:pt x="435" y="324"/>
                    </a:lnTo>
                    <a:lnTo>
                      <a:pt x="454" y="302"/>
                    </a:lnTo>
                    <a:lnTo>
                      <a:pt x="469" y="277"/>
                    </a:lnTo>
                    <a:lnTo>
                      <a:pt x="480" y="250"/>
                    </a:lnTo>
                    <a:lnTo>
                      <a:pt x="487" y="224"/>
                    </a:lnTo>
                    <a:lnTo>
                      <a:pt x="487" y="191"/>
                    </a:lnTo>
                    <a:lnTo>
                      <a:pt x="481" y="160"/>
                    </a:lnTo>
                    <a:lnTo>
                      <a:pt x="471" y="129"/>
                    </a:lnTo>
                    <a:lnTo>
                      <a:pt x="454" y="102"/>
                    </a:lnTo>
                    <a:lnTo>
                      <a:pt x="434" y="75"/>
                    </a:lnTo>
                    <a:lnTo>
                      <a:pt x="409" y="53"/>
                    </a:lnTo>
                    <a:lnTo>
                      <a:pt x="380" y="34"/>
                    </a:lnTo>
                    <a:lnTo>
                      <a:pt x="349" y="19"/>
                    </a:lnTo>
                    <a:lnTo>
                      <a:pt x="316" y="7"/>
                    </a:lnTo>
                    <a:lnTo>
                      <a:pt x="280" y="1"/>
                    </a:lnTo>
                    <a:lnTo>
                      <a:pt x="243" y="0"/>
                    </a:lnTo>
                    <a:close/>
                  </a:path>
                </a:pathLst>
              </a:custGeom>
              <a:solidFill>
                <a:srgbClr val="FFFF00"/>
              </a:solidFill>
              <a:ln w="3175">
                <a:solidFill>
                  <a:srgbClr val="000000"/>
                </a:solidFill>
                <a:prstDash val="solid"/>
                <a:round/>
              </a:ln>
            </p:spPr>
            <p:txBody>
              <a:bodyPr/>
              <a:lstStyle/>
              <a:p>
                <a:endParaRPr lang="zh-CN" altLang="en-US" sz="1100"/>
              </a:p>
            </p:txBody>
          </p:sp>
          <p:sp>
            <p:nvSpPr>
              <p:cNvPr id="348" name="Line 59"/>
              <p:cNvSpPr>
                <a:spLocks noChangeShapeType="1"/>
              </p:cNvSpPr>
              <p:nvPr/>
            </p:nvSpPr>
            <p:spPr bwMode="auto">
              <a:xfrm flipV="1">
                <a:off x="1344" y="1953"/>
                <a:ext cx="9" cy="46"/>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9" name="Line 60"/>
              <p:cNvSpPr>
                <a:spLocks noChangeShapeType="1"/>
              </p:cNvSpPr>
              <p:nvPr/>
            </p:nvSpPr>
            <p:spPr bwMode="auto">
              <a:xfrm flipV="1">
                <a:off x="1366" y="1986"/>
                <a:ext cx="4"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0" name="Line 61"/>
              <p:cNvSpPr>
                <a:spLocks noChangeShapeType="1"/>
              </p:cNvSpPr>
              <p:nvPr/>
            </p:nvSpPr>
            <p:spPr bwMode="auto">
              <a:xfrm flipV="1">
                <a:off x="1383" y="1971"/>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1" name="Line 62"/>
              <p:cNvSpPr>
                <a:spLocks noChangeShapeType="1"/>
              </p:cNvSpPr>
              <p:nvPr/>
            </p:nvSpPr>
            <p:spPr bwMode="auto">
              <a:xfrm flipV="1">
                <a:off x="1402" y="2005"/>
                <a:ext cx="11" cy="16"/>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2" name="Line 63"/>
              <p:cNvSpPr>
                <a:spLocks noChangeShapeType="1"/>
              </p:cNvSpPr>
              <p:nvPr/>
            </p:nvSpPr>
            <p:spPr bwMode="auto">
              <a:xfrm flipV="1">
                <a:off x="1409" y="2013"/>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3" name="Line 64"/>
              <p:cNvSpPr>
                <a:spLocks noChangeShapeType="1"/>
              </p:cNvSpPr>
              <p:nvPr/>
            </p:nvSpPr>
            <p:spPr bwMode="auto">
              <a:xfrm flipV="1">
                <a:off x="1422" y="2039"/>
                <a:ext cx="21" cy="1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4" name="Line 65"/>
              <p:cNvSpPr>
                <a:spLocks noChangeShapeType="1"/>
              </p:cNvSpPr>
              <p:nvPr/>
            </p:nvSpPr>
            <p:spPr bwMode="auto">
              <a:xfrm flipV="1">
                <a:off x="1425" y="2050"/>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5" name="Line 66"/>
              <p:cNvSpPr>
                <a:spLocks noChangeShapeType="1"/>
              </p:cNvSpPr>
              <p:nvPr/>
            </p:nvSpPr>
            <p:spPr bwMode="auto">
              <a:xfrm flipV="1">
                <a:off x="1428" y="2075"/>
                <a:ext cx="26" cy="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6" name="Line 67"/>
              <p:cNvSpPr>
                <a:spLocks noChangeShapeType="1"/>
              </p:cNvSpPr>
              <p:nvPr/>
            </p:nvSpPr>
            <p:spPr bwMode="auto">
              <a:xfrm flipV="1">
                <a:off x="1429" y="2090"/>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7" name="Line 68"/>
              <p:cNvSpPr>
                <a:spLocks noChangeShapeType="1"/>
              </p:cNvSpPr>
              <p:nvPr/>
            </p:nvSpPr>
            <p:spPr bwMode="auto">
              <a:xfrm>
                <a:off x="1429" y="2110"/>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8" name="Line 69"/>
              <p:cNvSpPr>
                <a:spLocks noChangeShapeType="1"/>
              </p:cNvSpPr>
              <p:nvPr/>
            </p:nvSpPr>
            <p:spPr bwMode="auto">
              <a:xfrm>
                <a:off x="1416" y="2124"/>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9" name="Line 70"/>
              <p:cNvSpPr>
                <a:spLocks noChangeShapeType="1"/>
              </p:cNvSpPr>
              <p:nvPr/>
            </p:nvSpPr>
            <p:spPr bwMode="auto">
              <a:xfrm>
                <a:off x="1407" y="2141"/>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0" name="Line 71"/>
              <p:cNvSpPr>
                <a:spLocks noChangeShapeType="1"/>
              </p:cNvSpPr>
              <p:nvPr/>
            </p:nvSpPr>
            <p:spPr bwMode="auto">
              <a:xfrm flipH="1" flipV="1">
                <a:off x="1327" y="1966"/>
                <a:ext cx="1"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1" name="Line 72"/>
              <p:cNvSpPr>
                <a:spLocks noChangeShapeType="1"/>
              </p:cNvSpPr>
              <p:nvPr/>
            </p:nvSpPr>
            <p:spPr bwMode="auto">
              <a:xfrm flipH="1" flipV="1">
                <a:off x="1298" y="1953"/>
                <a:ext cx="9" cy="4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2" name="Line 73"/>
              <p:cNvSpPr>
                <a:spLocks noChangeShapeType="1"/>
              </p:cNvSpPr>
              <p:nvPr/>
            </p:nvSpPr>
            <p:spPr bwMode="auto">
              <a:xfrm flipH="1" flipV="1">
                <a:off x="1281" y="1985"/>
                <a:ext cx="4"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3" name="Line 74"/>
              <p:cNvSpPr>
                <a:spLocks noChangeShapeType="1"/>
              </p:cNvSpPr>
              <p:nvPr/>
            </p:nvSpPr>
            <p:spPr bwMode="auto">
              <a:xfrm flipH="1" flipV="1">
                <a:off x="1247" y="1970"/>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4" name="Line 75"/>
              <p:cNvSpPr>
                <a:spLocks noChangeShapeType="1"/>
              </p:cNvSpPr>
              <p:nvPr/>
            </p:nvSpPr>
            <p:spPr bwMode="auto">
              <a:xfrm flipH="1" flipV="1">
                <a:off x="1238" y="2004"/>
                <a:ext cx="11" cy="1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5" name="Line 76"/>
              <p:cNvSpPr>
                <a:spLocks noChangeShapeType="1"/>
              </p:cNvSpPr>
              <p:nvPr/>
            </p:nvSpPr>
            <p:spPr bwMode="auto">
              <a:xfrm flipH="1" flipV="1">
                <a:off x="1200" y="2012"/>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6" name="Line 77"/>
              <p:cNvSpPr>
                <a:spLocks noChangeShapeType="1"/>
              </p:cNvSpPr>
              <p:nvPr/>
            </p:nvSpPr>
            <p:spPr bwMode="auto">
              <a:xfrm flipH="1" flipV="1">
                <a:off x="1208" y="2038"/>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7" name="Line 78"/>
              <p:cNvSpPr>
                <a:spLocks noChangeShapeType="1"/>
              </p:cNvSpPr>
              <p:nvPr/>
            </p:nvSpPr>
            <p:spPr bwMode="auto">
              <a:xfrm flipH="1" flipV="1">
                <a:off x="1173" y="2049"/>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8" name="Line 79"/>
              <p:cNvSpPr>
                <a:spLocks noChangeShapeType="1"/>
              </p:cNvSpPr>
              <p:nvPr/>
            </p:nvSpPr>
            <p:spPr bwMode="auto">
              <a:xfrm flipH="1" flipV="1">
                <a:off x="1197" y="2073"/>
                <a:ext cx="26"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9" name="Line 80"/>
              <p:cNvSpPr>
                <a:spLocks noChangeShapeType="1"/>
              </p:cNvSpPr>
              <p:nvPr/>
            </p:nvSpPr>
            <p:spPr bwMode="auto">
              <a:xfrm flipH="1" flipV="1">
                <a:off x="1164" y="2089"/>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0" name="Line 81"/>
              <p:cNvSpPr>
                <a:spLocks noChangeShapeType="1"/>
              </p:cNvSpPr>
              <p:nvPr/>
            </p:nvSpPr>
            <p:spPr bwMode="auto">
              <a:xfrm flipH="1">
                <a:off x="1202" y="2109"/>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1" name="Line 82"/>
              <p:cNvSpPr>
                <a:spLocks noChangeShapeType="1"/>
              </p:cNvSpPr>
              <p:nvPr/>
            </p:nvSpPr>
            <p:spPr bwMode="auto">
              <a:xfrm flipH="1">
                <a:off x="1167" y="2123"/>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2" name="Line 83"/>
              <p:cNvSpPr>
                <a:spLocks noChangeShapeType="1"/>
              </p:cNvSpPr>
              <p:nvPr/>
            </p:nvSpPr>
            <p:spPr bwMode="auto">
              <a:xfrm flipH="1">
                <a:off x="1227" y="2140"/>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3" name="Freeform 84"/>
              <p:cNvSpPr/>
              <p:nvPr/>
            </p:nvSpPr>
            <p:spPr bwMode="auto">
              <a:xfrm>
                <a:off x="1717" y="2240"/>
                <a:ext cx="53" cy="10"/>
              </a:xfrm>
              <a:custGeom>
                <a:avLst/>
                <a:gdLst>
                  <a:gd name="T0" fmla="*/ 0 w 158"/>
                  <a:gd name="T1" fmla="*/ 0 h 29"/>
                  <a:gd name="T2" fmla="*/ 0 w 158"/>
                  <a:gd name="T3" fmla="*/ 0 h 29"/>
                  <a:gd name="T4" fmla="*/ 0 w 158"/>
                  <a:gd name="T5" fmla="*/ 0 h 29"/>
                  <a:gd name="T6" fmla="*/ 0 w 158"/>
                  <a:gd name="T7" fmla="*/ 0 h 29"/>
                  <a:gd name="T8" fmla="*/ 0 w 158"/>
                  <a:gd name="T9" fmla="*/ 0 h 29"/>
                  <a:gd name="T10" fmla="*/ 0 w 158"/>
                  <a:gd name="T11" fmla="*/ 0 h 29"/>
                  <a:gd name="T12" fmla="*/ 0 w 158"/>
                  <a:gd name="T13" fmla="*/ 0 h 29"/>
                  <a:gd name="T14" fmla="*/ 0 w 158"/>
                  <a:gd name="T15" fmla="*/ 0 h 29"/>
                  <a:gd name="T16" fmla="*/ 0 w 158"/>
                  <a:gd name="T17" fmla="*/ 0 h 29"/>
                  <a:gd name="T18" fmla="*/ 0 w 158"/>
                  <a:gd name="T19" fmla="*/ 0 h 29"/>
                  <a:gd name="T20" fmla="*/ 0 w 158"/>
                  <a:gd name="T21" fmla="*/ 0 h 29"/>
                  <a:gd name="T22" fmla="*/ 0 w 158"/>
                  <a:gd name="T23" fmla="*/ 0 h 29"/>
                  <a:gd name="T24" fmla="*/ 0 w 158"/>
                  <a:gd name="T25" fmla="*/ 0 h 29"/>
                  <a:gd name="T26" fmla="*/ 0 w 158"/>
                  <a:gd name="T27" fmla="*/ 0 h 29"/>
                  <a:gd name="T28" fmla="*/ 0 w 158"/>
                  <a:gd name="T29" fmla="*/ 0 h 29"/>
                  <a:gd name="T30" fmla="*/ 0 w 158"/>
                  <a:gd name="T31" fmla="*/ 0 h 29"/>
                  <a:gd name="T32" fmla="*/ 0 w 158"/>
                  <a:gd name="T33" fmla="*/ 0 h 29"/>
                  <a:gd name="T34" fmla="*/ 0 w 158"/>
                  <a:gd name="T35" fmla="*/ 0 h 29"/>
                  <a:gd name="T36" fmla="*/ 0 w 158"/>
                  <a:gd name="T37" fmla="*/ 0 h 29"/>
                  <a:gd name="T38" fmla="*/ 0 w 158"/>
                  <a:gd name="T39" fmla="*/ 0 h 29"/>
                  <a:gd name="T40" fmla="*/ 0 w 158"/>
                  <a:gd name="T41" fmla="*/ 0 h 29"/>
                  <a:gd name="T42" fmla="*/ 0 w 158"/>
                  <a:gd name="T43" fmla="*/ 0 h 29"/>
                  <a:gd name="T44" fmla="*/ 0 w 158"/>
                  <a:gd name="T45" fmla="*/ 0 h 29"/>
                  <a:gd name="T46" fmla="*/ 0 w 158"/>
                  <a:gd name="T47" fmla="*/ 0 h 29"/>
                  <a:gd name="T48" fmla="*/ 0 w 158"/>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29">
                    <a:moveTo>
                      <a:pt x="0" y="14"/>
                    </a:moveTo>
                    <a:lnTo>
                      <a:pt x="3" y="12"/>
                    </a:lnTo>
                    <a:lnTo>
                      <a:pt x="11" y="8"/>
                    </a:lnTo>
                    <a:lnTo>
                      <a:pt x="23" y="5"/>
                    </a:lnTo>
                    <a:lnTo>
                      <a:pt x="40" y="3"/>
                    </a:lnTo>
                    <a:lnTo>
                      <a:pt x="59" y="2"/>
                    </a:lnTo>
                    <a:lnTo>
                      <a:pt x="78" y="0"/>
                    </a:lnTo>
                    <a:lnTo>
                      <a:pt x="99" y="2"/>
                    </a:lnTo>
                    <a:lnTo>
                      <a:pt x="118" y="3"/>
                    </a:lnTo>
                    <a:lnTo>
                      <a:pt x="134" y="5"/>
                    </a:lnTo>
                    <a:lnTo>
                      <a:pt x="147" y="8"/>
                    </a:lnTo>
                    <a:lnTo>
                      <a:pt x="155" y="12"/>
                    </a:lnTo>
                    <a:lnTo>
                      <a:pt x="158" y="14"/>
                    </a:lnTo>
                    <a:lnTo>
                      <a:pt x="155" y="18"/>
                    </a:lnTo>
                    <a:lnTo>
                      <a:pt x="147" y="22"/>
                    </a:lnTo>
                    <a:lnTo>
                      <a:pt x="134" y="24"/>
                    </a:lnTo>
                    <a:lnTo>
                      <a:pt x="118" y="27"/>
                    </a:lnTo>
                    <a:lnTo>
                      <a:pt x="99" y="28"/>
                    </a:lnTo>
                    <a:lnTo>
                      <a:pt x="78" y="29"/>
                    </a:lnTo>
                    <a:lnTo>
                      <a:pt x="59" y="28"/>
                    </a:lnTo>
                    <a:lnTo>
                      <a:pt x="40" y="27"/>
                    </a:lnTo>
                    <a:lnTo>
                      <a:pt x="23" y="24"/>
                    </a:lnTo>
                    <a:lnTo>
                      <a:pt x="11" y="22"/>
                    </a:lnTo>
                    <a:lnTo>
                      <a:pt x="3" y="18"/>
                    </a:lnTo>
                    <a:lnTo>
                      <a:pt x="0" y="14"/>
                    </a:lnTo>
                    <a:close/>
                  </a:path>
                </a:pathLst>
              </a:custGeom>
              <a:solidFill>
                <a:srgbClr val="FFFF00"/>
              </a:solidFill>
              <a:ln w="3175">
                <a:solidFill>
                  <a:srgbClr val="000000"/>
                </a:solidFill>
                <a:prstDash val="solid"/>
                <a:round/>
              </a:ln>
            </p:spPr>
            <p:txBody>
              <a:bodyPr/>
              <a:lstStyle/>
              <a:p>
                <a:endParaRPr lang="zh-CN" altLang="en-US" sz="1100"/>
              </a:p>
            </p:txBody>
          </p:sp>
          <p:sp>
            <p:nvSpPr>
              <p:cNvPr id="374" name="Freeform 85"/>
              <p:cNvSpPr/>
              <p:nvPr/>
            </p:nvSpPr>
            <p:spPr bwMode="auto">
              <a:xfrm>
                <a:off x="1710" y="2189"/>
                <a:ext cx="68" cy="56"/>
              </a:xfrm>
              <a:custGeom>
                <a:avLst/>
                <a:gdLst>
                  <a:gd name="T0" fmla="*/ 0 w 204"/>
                  <a:gd name="T1" fmla="*/ 0 h 169"/>
                  <a:gd name="T2" fmla="*/ 0 w 204"/>
                  <a:gd name="T3" fmla="*/ 0 h 169"/>
                  <a:gd name="T4" fmla="*/ 0 w 204"/>
                  <a:gd name="T5" fmla="*/ 0 h 169"/>
                  <a:gd name="T6" fmla="*/ 0 w 204"/>
                  <a:gd name="T7" fmla="*/ 0 h 169"/>
                  <a:gd name="T8" fmla="*/ 0 w 204"/>
                  <a:gd name="T9" fmla="*/ 0 h 169"/>
                  <a:gd name="T10" fmla="*/ 0 w 204"/>
                  <a:gd name="T11" fmla="*/ 0 h 169"/>
                  <a:gd name="T12" fmla="*/ 0 w 204"/>
                  <a:gd name="T13" fmla="*/ 0 h 169"/>
                  <a:gd name="T14" fmla="*/ 0 w 204"/>
                  <a:gd name="T15" fmla="*/ 0 h 169"/>
                  <a:gd name="T16" fmla="*/ 0 w 204"/>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69">
                    <a:moveTo>
                      <a:pt x="101" y="169"/>
                    </a:moveTo>
                    <a:lnTo>
                      <a:pt x="178" y="169"/>
                    </a:lnTo>
                    <a:lnTo>
                      <a:pt x="204" y="153"/>
                    </a:lnTo>
                    <a:lnTo>
                      <a:pt x="204" y="0"/>
                    </a:lnTo>
                    <a:lnTo>
                      <a:pt x="101" y="0"/>
                    </a:lnTo>
                    <a:lnTo>
                      <a:pt x="0" y="0"/>
                    </a:lnTo>
                    <a:lnTo>
                      <a:pt x="0" y="153"/>
                    </a:lnTo>
                    <a:lnTo>
                      <a:pt x="26" y="169"/>
                    </a:lnTo>
                    <a:lnTo>
                      <a:pt x="101" y="169"/>
                    </a:lnTo>
                    <a:close/>
                  </a:path>
                </a:pathLst>
              </a:custGeom>
              <a:solidFill>
                <a:srgbClr val="9A9A9A"/>
              </a:solidFill>
              <a:ln w="3175">
                <a:solidFill>
                  <a:srgbClr val="000000"/>
                </a:solidFill>
                <a:prstDash val="solid"/>
                <a:round/>
              </a:ln>
            </p:spPr>
            <p:txBody>
              <a:bodyPr/>
              <a:lstStyle/>
              <a:p>
                <a:endParaRPr lang="zh-CN" altLang="en-US" sz="1100"/>
              </a:p>
            </p:txBody>
          </p:sp>
          <p:sp>
            <p:nvSpPr>
              <p:cNvPr id="375" name="Freeform 86"/>
              <p:cNvSpPr>
                <a:spLocks noEditPoints="1"/>
              </p:cNvSpPr>
              <p:nvPr/>
            </p:nvSpPr>
            <p:spPr bwMode="auto">
              <a:xfrm>
                <a:off x="1710" y="2204"/>
                <a:ext cx="68" cy="34"/>
              </a:xfrm>
              <a:custGeom>
                <a:avLst/>
                <a:gdLst>
                  <a:gd name="T0" fmla="*/ 0 w 204"/>
                  <a:gd name="T1" fmla="*/ 0 h 103"/>
                  <a:gd name="T2" fmla="*/ 0 w 204"/>
                  <a:gd name="T3" fmla="*/ 0 h 103"/>
                  <a:gd name="T4" fmla="*/ 0 w 204"/>
                  <a:gd name="T5" fmla="*/ 0 h 103"/>
                  <a:gd name="T6" fmla="*/ 0 w 204"/>
                  <a:gd name="T7" fmla="*/ 0 h 103"/>
                  <a:gd name="T8" fmla="*/ 0 w 204"/>
                  <a:gd name="T9" fmla="*/ 0 h 103"/>
                  <a:gd name="T10" fmla="*/ 0 w 204"/>
                  <a:gd name="T11" fmla="*/ 0 h 103"/>
                  <a:gd name="T12" fmla="*/ 0 w 204"/>
                  <a:gd name="T13" fmla="*/ 0 h 103"/>
                  <a:gd name="T14" fmla="*/ 0 w 204"/>
                  <a:gd name="T15" fmla="*/ 0 h 103"/>
                  <a:gd name="T16" fmla="*/ 0 w 204"/>
                  <a:gd name="T17" fmla="*/ 0 h 103"/>
                  <a:gd name="T18" fmla="*/ 0 w 204"/>
                  <a:gd name="T19" fmla="*/ 0 h 103"/>
                  <a:gd name="T20" fmla="*/ 0 w 204"/>
                  <a:gd name="T21" fmla="*/ 0 h 103"/>
                  <a:gd name="T22" fmla="*/ 0 w 204"/>
                  <a:gd name="T23" fmla="*/ 0 h 103"/>
                  <a:gd name="T24" fmla="*/ 0 w 204"/>
                  <a:gd name="T25" fmla="*/ 0 h 103"/>
                  <a:gd name="T26" fmla="*/ 0 w 204"/>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4" h="103">
                    <a:moveTo>
                      <a:pt x="0" y="45"/>
                    </a:moveTo>
                    <a:lnTo>
                      <a:pt x="0" y="11"/>
                    </a:lnTo>
                    <a:lnTo>
                      <a:pt x="52" y="11"/>
                    </a:lnTo>
                    <a:lnTo>
                      <a:pt x="204" y="0"/>
                    </a:lnTo>
                    <a:lnTo>
                      <a:pt x="204" y="30"/>
                    </a:lnTo>
                    <a:lnTo>
                      <a:pt x="53" y="45"/>
                    </a:lnTo>
                    <a:lnTo>
                      <a:pt x="0" y="45"/>
                    </a:lnTo>
                    <a:close/>
                    <a:moveTo>
                      <a:pt x="0" y="103"/>
                    </a:moveTo>
                    <a:lnTo>
                      <a:pt x="0" y="70"/>
                    </a:lnTo>
                    <a:lnTo>
                      <a:pt x="52" y="70"/>
                    </a:lnTo>
                    <a:lnTo>
                      <a:pt x="204" y="57"/>
                    </a:lnTo>
                    <a:lnTo>
                      <a:pt x="204" y="88"/>
                    </a:lnTo>
                    <a:lnTo>
                      <a:pt x="53" y="103"/>
                    </a:lnTo>
                    <a:lnTo>
                      <a:pt x="0" y="103"/>
                    </a:lnTo>
                    <a:close/>
                  </a:path>
                </a:pathLst>
              </a:custGeom>
              <a:solidFill>
                <a:srgbClr val="4D4D4D"/>
              </a:solidFill>
              <a:ln w="3175">
                <a:solidFill>
                  <a:srgbClr val="FFFF66"/>
                </a:solidFill>
                <a:prstDash val="solid"/>
                <a:round/>
              </a:ln>
            </p:spPr>
            <p:txBody>
              <a:bodyPr/>
              <a:lstStyle/>
              <a:p>
                <a:endParaRPr lang="zh-CN" altLang="en-US" sz="1100"/>
              </a:p>
            </p:txBody>
          </p:sp>
          <p:sp>
            <p:nvSpPr>
              <p:cNvPr id="376" name="Freeform 87"/>
              <p:cNvSpPr/>
              <p:nvPr/>
            </p:nvSpPr>
            <p:spPr bwMode="auto">
              <a:xfrm>
                <a:off x="1662" y="2008"/>
                <a:ext cx="162" cy="193"/>
              </a:xfrm>
              <a:custGeom>
                <a:avLst/>
                <a:gdLst>
                  <a:gd name="T0" fmla="*/ 0 w 487"/>
                  <a:gd name="T1" fmla="*/ 0 h 581"/>
                  <a:gd name="T2" fmla="*/ 0 w 487"/>
                  <a:gd name="T3" fmla="*/ 0 h 581"/>
                  <a:gd name="T4" fmla="*/ 0 w 487"/>
                  <a:gd name="T5" fmla="*/ 0 h 581"/>
                  <a:gd name="T6" fmla="*/ 0 w 487"/>
                  <a:gd name="T7" fmla="*/ 0 h 581"/>
                  <a:gd name="T8" fmla="*/ 0 w 487"/>
                  <a:gd name="T9" fmla="*/ 0 h 581"/>
                  <a:gd name="T10" fmla="*/ 0 w 487"/>
                  <a:gd name="T11" fmla="*/ 0 h 581"/>
                  <a:gd name="T12" fmla="*/ 0 w 487"/>
                  <a:gd name="T13" fmla="*/ 0 h 581"/>
                  <a:gd name="T14" fmla="*/ 0 w 487"/>
                  <a:gd name="T15" fmla="*/ 0 h 581"/>
                  <a:gd name="T16" fmla="*/ 0 w 487"/>
                  <a:gd name="T17" fmla="*/ 0 h 581"/>
                  <a:gd name="T18" fmla="*/ 0 w 487"/>
                  <a:gd name="T19" fmla="*/ 0 h 581"/>
                  <a:gd name="T20" fmla="*/ 0 w 487"/>
                  <a:gd name="T21" fmla="*/ 0 h 581"/>
                  <a:gd name="T22" fmla="*/ 0 w 487"/>
                  <a:gd name="T23" fmla="*/ 0 h 581"/>
                  <a:gd name="T24" fmla="*/ 0 w 487"/>
                  <a:gd name="T25" fmla="*/ 0 h 581"/>
                  <a:gd name="T26" fmla="*/ 0 w 487"/>
                  <a:gd name="T27" fmla="*/ 0 h 581"/>
                  <a:gd name="T28" fmla="*/ 0 w 487"/>
                  <a:gd name="T29" fmla="*/ 0 h 581"/>
                  <a:gd name="T30" fmla="*/ 0 w 487"/>
                  <a:gd name="T31" fmla="*/ 0 h 581"/>
                  <a:gd name="T32" fmla="*/ 0 w 487"/>
                  <a:gd name="T33" fmla="*/ 0 h 581"/>
                  <a:gd name="T34" fmla="*/ 0 w 487"/>
                  <a:gd name="T35" fmla="*/ 1 h 581"/>
                  <a:gd name="T36" fmla="*/ 0 w 487"/>
                  <a:gd name="T37" fmla="*/ 1 h 581"/>
                  <a:gd name="T38" fmla="*/ 0 w 487"/>
                  <a:gd name="T39" fmla="*/ 1 h 581"/>
                  <a:gd name="T40" fmla="*/ 0 w 487"/>
                  <a:gd name="T41" fmla="*/ 1 h 581"/>
                  <a:gd name="T42" fmla="*/ 0 w 487"/>
                  <a:gd name="T43" fmla="*/ 1 h 581"/>
                  <a:gd name="T44" fmla="*/ 0 w 487"/>
                  <a:gd name="T45" fmla="*/ 1 h 581"/>
                  <a:gd name="T46" fmla="*/ 0 w 487"/>
                  <a:gd name="T47" fmla="*/ 1 h 581"/>
                  <a:gd name="T48" fmla="*/ 0 w 487"/>
                  <a:gd name="T49" fmla="*/ 1 h 581"/>
                  <a:gd name="T50" fmla="*/ 0 w 487"/>
                  <a:gd name="T51" fmla="*/ 1 h 581"/>
                  <a:gd name="T52" fmla="*/ 1 w 487"/>
                  <a:gd name="T53" fmla="*/ 1 h 581"/>
                  <a:gd name="T54" fmla="*/ 1 w 487"/>
                  <a:gd name="T55" fmla="*/ 1 h 581"/>
                  <a:gd name="T56" fmla="*/ 1 w 487"/>
                  <a:gd name="T57" fmla="*/ 0 h 581"/>
                  <a:gd name="T58" fmla="*/ 1 w 487"/>
                  <a:gd name="T59" fmla="*/ 0 h 581"/>
                  <a:gd name="T60" fmla="*/ 1 w 487"/>
                  <a:gd name="T61" fmla="*/ 0 h 581"/>
                  <a:gd name="T62" fmla="*/ 1 w 487"/>
                  <a:gd name="T63" fmla="*/ 0 h 581"/>
                  <a:gd name="T64" fmla="*/ 1 w 487"/>
                  <a:gd name="T65" fmla="*/ 0 h 581"/>
                  <a:gd name="T66" fmla="*/ 1 w 487"/>
                  <a:gd name="T67" fmla="*/ 0 h 581"/>
                  <a:gd name="T68" fmla="*/ 1 w 487"/>
                  <a:gd name="T69" fmla="*/ 0 h 581"/>
                  <a:gd name="T70" fmla="*/ 1 w 487"/>
                  <a:gd name="T71" fmla="*/ 0 h 581"/>
                  <a:gd name="T72" fmla="*/ 1 w 487"/>
                  <a:gd name="T73" fmla="*/ 0 h 581"/>
                  <a:gd name="T74" fmla="*/ 1 w 487"/>
                  <a:gd name="T75" fmla="*/ 0 h 581"/>
                  <a:gd name="T76" fmla="*/ 1 w 487"/>
                  <a:gd name="T77" fmla="*/ 0 h 581"/>
                  <a:gd name="T78" fmla="*/ 1 w 487"/>
                  <a:gd name="T79" fmla="*/ 0 h 581"/>
                  <a:gd name="T80" fmla="*/ 1 w 487"/>
                  <a:gd name="T81" fmla="*/ 0 h 581"/>
                  <a:gd name="T82" fmla="*/ 0 w 487"/>
                  <a:gd name="T83" fmla="*/ 0 h 581"/>
                  <a:gd name="T84" fmla="*/ 0 w 487"/>
                  <a:gd name="T85" fmla="*/ 0 h 581"/>
                  <a:gd name="T86" fmla="*/ 0 w 487"/>
                  <a:gd name="T87" fmla="*/ 0 h 581"/>
                  <a:gd name="T88" fmla="*/ 0 w 487"/>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7" h="581">
                    <a:moveTo>
                      <a:pt x="244" y="0"/>
                    </a:moveTo>
                    <a:lnTo>
                      <a:pt x="207" y="1"/>
                    </a:lnTo>
                    <a:lnTo>
                      <a:pt x="171" y="7"/>
                    </a:lnTo>
                    <a:lnTo>
                      <a:pt x="139" y="19"/>
                    </a:lnTo>
                    <a:lnTo>
                      <a:pt x="107" y="34"/>
                    </a:lnTo>
                    <a:lnTo>
                      <a:pt x="78" y="53"/>
                    </a:lnTo>
                    <a:lnTo>
                      <a:pt x="54" y="75"/>
                    </a:lnTo>
                    <a:lnTo>
                      <a:pt x="33" y="102"/>
                    </a:lnTo>
                    <a:lnTo>
                      <a:pt x="16" y="129"/>
                    </a:lnTo>
                    <a:lnTo>
                      <a:pt x="6" y="160"/>
                    </a:lnTo>
                    <a:lnTo>
                      <a:pt x="0" y="191"/>
                    </a:lnTo>
                    <a:lnTo>
                      <a:pt x="0" y="224"/>
                    </a:lnTo>
                    <a:lnTo>
                      <a:pt x="7" y="250"/>
                    </a:lnTo>
                    <a:lnTo>
                      <a:pt x="18" y="277"/>
                    </a:lnTo>
                    <a:lnTo>
                      <a:pt x="33" y="302"/>
                    </a:lnTo>
                    <a:lnTo>
                      <a:pt x="52" y="324"/>
                    </a:lnTo>
                    <a:lnTo>
                      <a:pt x="78" y="358"/>
                    </a:lnTo>
                    <a:lnTo>
                      <a:pt x="101" y="395"/>
                    </a:lnTo>
                    <a:lnTo>
                      <a:pt x="119" y="433"/>
                    </a:lnTo>
                    <a:lnTo>
                      <a:pt x="133" y="473"/>
                    </a:lnTo>
                    <a:lnTo>
                      <a:pt x="141" y="513"/>
                    </a:lnTo>
                    <a:lnTo>
                      <a:pt x="140" y="581"/>
                    </a:lnTo>
                    <a:lnTo>
                      <a:pt x="244" y="581"/>
                    </a:lnTo>
                    <a:lnTo>
                      <a:pt x="347" y="581"/>
                    </a:lnTo>
                    <a:lnTo>
                      <a:pt x="346" y="513"/>
                    </a:lnTo>
                    <a:lnTo>
                      <a:pt x="354" y="473"/>
                    </a:lnTo>
                    <a:lnTo>
                      <a:pt x="367" y="433"/>
                    </a:lnTo>
                    <a:lnTo>
                      <a:pt x="385" y="395"/>
                    </a:lnTo>
                    <a:lnTo>
                      <a:pt x="409" y="358"/>
                    </a:lnTo>
                    <a:lnTo>
                      <a:pt x="436" y="324"/>
                    </a:lnTo>
                    <a:lnTo>
                      <a:pt x="454" y="302"/>
                    </a:lnTo>
                    <a:lnTo>
                      <a:pt x="469" y="277"/>
                    </a:lnTo>
                    <a:lnTo>
                      <a:pt x="480" y="250"/>
                    </a:lnTo>
                    <a:lnTo>
                      <a:pt x="487" y="224"/>
                    </a:lnTo>
                    <a:lnTo>
                      <a:pt x="487" y="191"/>
                    </a:lnTo>
                    <a:lnTo>
                      <a:pt x="481" y="160"/>
                    </a:lnTo>
                    <a:lnTo>
                      <a:pt x="470" y="129"/>
                    </a:lnTo>
                    <a:lnTo>
                      <a:pt x="455" y="102"/>
                    </a:lnTo>
                    <a:lnTo>
                      <a:pt x="435" y="75"/>
                    </a:lnTo>
                    <a:lnTo>
                      <a:pt x="409" y="53"/>
                    </a:lnTo>
                    <a:lnTo>
                      <a:pt x="381" y="34"/>
                    </a:lnTo>
                    <a:lnTo>
                      <a:pt x="350" y="19"/>
                    </a:lnTo>
                    <a:lnTo>
                      <a:pt x="315" y="7"/>
                    </a:lnTo>
                    <a:lnTo>
                      <a:pt x="280" y="1"/>
                    </a:lnTo>
                    <a:lnTo>
                      <a:pt x="244" y="0"/>
                    </a:lnTo>
                    <a:close/>
                  </a:path>
                </a:pathLst>
              </a:custGeom>
              <a:solidFill>
                <a:srgbClr val="FFFF00"/>
              </a:solidFill>
              <a:ln w="3175">
                <a:solidFill>
                  <a:srgbClr val="FFFF66"/>
                </a:solidFill>
                <a:prstDash val="solid"/>
                <a:round/>
              </a:ln>
            </p:spPr>
            <p:txBody>
              <a:bodyPr/>
              <a:lstStyle/>
              <a:p>
                <a:endParaRPr lang="zh-CN" altLang="en-US" sz="1100"/>
              </a:p>
            </p:txBody>
          </p:sp>
          <p:sp>
            <p:nvSpPr>
              <p:cNvPr id="377" name="Line 88"/>
              <p:cNvSpPr>
                <a:spLocks noChangeShapeType="1"/>
              </p:cNvSpPr>
              <p:nvPr/>
            </p:nvSpPr>
            <p:spPr bwMode="auto">
              <a:xfrm flipV="1">
                <a:off x="1765" y="1953"/>
                <a:ext cx="9" cy="46"/>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8" name="Line 89"/>
              <p:cNvSpPr>
                <a:spLocks noChangeShapeType="1"/>
              </p:cNvSpPr>
              <p:nvPr/>
            </p:nvSpPr>
            <p:spPr bwMode="auto">
              <a:xfrm flipV="1">
                <a:off x="1787" y="1986"/>
                <a:ext cx="4"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9" name="Line 90"/>
              <p:cNvSpPr>
                <a:spLocks noChangeShapeType="1"/>
              </p:cNvSpPr>
              <p:nvPr/>
            </p:nvSpPr>
            <p:spPr bwMode="auto">
              <a:xfrm flipV="1">
                <a:off x="1804" y="1971"/>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0" name="Line 91"/>
              <p:cNvSpPr>
                <a:spLocks noChangeShapeType="1"/>
              </p:cNvSpPr>
              <p:nvPr/>
            </p:nvSpPr>
            <p:spPr bwMode="auto">
              <a:xfrm flipV="1">
                <a:off x="1823" y="2005"/>
                <a:ext cx="11" cy="16"/>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1" name="Line 92"/>
              <p:cNvSpPr>
                <a:spLocks noChangeShapeType="1"/>
              </p:cNvSpPr>
              <p:nvPr/>
            </p:nvSpPr>
            <p:spPr bwMode="auto">
              <a:xfrm flipV="1">
                <a:off x="1830" y="2013"/>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2" name="Line 93"/>
              <p:cNvSpPr>
                <a:spLocks noChangeShapeType="1"/>
              </p:cNvSpPr>
              <p:nvPr/>
            </p:nvSpPr>
            <p:spPr bwMode="auto">
              <a:xfrm flipV="1">
                <a:off x="1843" y="2039"/>
                <a:ext cx="21" cy="1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3" name="Line 94"/>
              <p:cNvSpPr>
                <a:spLocks noChangeShapeType="1"/>
              </p:cNvSpPr>
              <p:nvPr/>
            </p:nvSpPr>
            <p:spPr bwMode="auto">
              <a:xfrm flipV="1">
                <a:off x="1846" y="2050"/>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4" name="Line 95"/>
              <p:cNvSpPr>
                <a:spLocks noChangeShapeType="1"/>
              </p:cNvSpPr>
              <p:nvPr/>
            </p:nvSpPr>
            <p:spPr bwMode="auto">
              <a:xfrm flipV="1">
                <a:off x="1850" y="2075"/>
                <a:ext cx="25"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5" name="Line 96"/>
              <p:cNvSpPr>
                <a:spLocks noChangeShapeType="1"/>
              </p:cNvSpPr>
              <p:nvPr/>
            </p:nvSpPr>
            <p:spPr bwMode="auto">
              <a:xfrm flipV="1">
                <a:off x="1850" y="2090"/>
                <a:ext cx="59"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6" name="Line 97"/>
              <p:cNvSpPr>
                <a:spLocks noChangeShapeType="1"/>
              </p:cNvSpPr>
              <p:nvPr/>
            </p:nvSpPr>
            <p:spPr bwMode="auto">
              <a:xfrm>
                <a:off x="1850" y="2110"/>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7" name="Line 98"/>
              <p:cNvSpPr>
                <a:spLocks noChangeShapeType="1"/>
              </p:cNvSpPr>
              <p:nvPr/>
            </p:nvSpPr>
            <p:spPr bwMode="auto">
              <a:xfrm>
                <a:off x="1837" y="2124"/>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8" name="Line 99"/>
              <p:cNvSpPr>
                <a:spLocks noChangeShapeType="1"/>
              </p:cNvSpPr>
              <p:nvPr/>
            </p:nvSpPr>
            <p:spPr bwMode="auto">
              <a:xfrm>
                <a:off x="1828" y="2141"/>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9" name="Line 100"/>
              <p:cNvSpPr>
                <a:spLocks noChangeShapeType="1"/>
              </p:cNvSpPr>
              <p:nvPr/>
            </p:nvSpPr>
            <p:spPr bwMode="auto">
              <a:xfrm flipH="1" flipV="1">
                <a:off x="1748" y="1966"/>
                <a:ext cx="1" cy="22"/>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0" name="Line 101"/>
              <p:cNvSpPr>
                <a:spLocks noChangeShapeType="1"/>
              </p:cNvSpPr>
              <p:nvPr/>
            </p:nvSpPr>
            <p:spPr bwMode="auto">
              <a:xfrm flipH="1" flipV="1">
                <a:off x="1719" y="1953"/>
                <a:ext cx="9" cy="4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1" name="Line 102"/>
              <p:cNvSpPr>
                <a:spLocks noChangeShapeType="1"/>
              </p:cNvSpPr>
              <p:nvPr/>
            </p:nvSpPr>
            <p:spPr bwMode="auto">
              <a:xfrm flipH="1" flipV="1">
                <a:off x="1702" y="1985"/>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2" name="Line 103"/>
              <p:cNvSpPr>
                <a:spLocks noChangeShapeType="1"/>
              </p:cNvSpPr>
              <p:nvPr/>
            </p:nvSpPr>
            <p:spPr bwMode="auto">
              <a:xfrm flipH="1" flipV="1">
                <a:off x="1667" y="1970"/>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3" name="Line 104"/>
              <p:cNvSpPr>
                <a:spLocks noChangeShapeType="1"/>
              </p:cNvSpPr>
              <p:nvPr/>
            </p:nvSpPr>
            <p:spPr bwMode="auto">
              <a:xfrm flipH="1" flipV="1">
                <a:off x="1659" y="2004"/>
                <a:ext cx="11" cy="1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4" name="Line 105"/>
              <p:cNvSpPr>
                <a:spLocks noChangeShapeType="1"/>
              </p:cNvSpPr>
              <p:nvPr/>
            </p:nvSpPr>
            <p:spPr bwMode="auto">
              <a:xfrm flipH="1" flipV="1">
                <a:off x="1621" y="2012"/>
                <a:ext cx="42" cy="2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5" name="Line 106"/>
              <p:cNvSpPr>
                <a:spLocks noChangeShapeType="1"/>
              </p:cNvSpPr>
              <p:nvPr/>
            </p:nvSpPr>
            <p:spPr bwMode="auto">
              <a:xfrm flipH="1" flipV="1">
                <a:off x="1629" y="2038"/>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6" name="Line 107"/>
              <p:cNvSpPr>
                <a:spLocks noChangeShapeType="1"/>
              </p:cNvSpPr>
              <p:nvPr/>
            </p:nvSpPr>
            <p:spPr bwMode="auto">
              <a:xfrm flipH="1" flipV="1">
                <a:off x="1594" y="2049"/>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7" name="Line 108"/>
              <p:cNvSpPr>
                <a:spLocks noChangeShapeType="1"/>
              </p:cNvSpPr>
              <p:nvPr/>
            </p:nvSpPr>
            <p:spPr bwMode="auto">
              <a:xfrm flipH="1" flipV="1">
                <a:off x="1618" y="2073"/>
                <a:ext cx="26"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8" name="Line 109"/>
              <p:cNvSpPr>
                <a:spLocks noChangeShapeType="1"/>
              </p:cNvSpPr>
              <p:nvPr/>
            </p:nvSpPr>
            <p:spPr bwMode="auto">
              <a:xfrm flipH="1" flipV="1">
                <a:off x="1585" y="2089"/>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9" name="Line 110"/>
              <p:cNvSpPr>
                <a:spLocks noChangeShapeType="1"/>
              </p:cNvSpPr>
              <p:nvPr/>
            </p:nvSpPr>
            <p:spPr bwMode="auto">
              <a:xfrm flipH="1">
                <a:off x="1623" y="2109"/>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0" name="Line 111"/>
              <p:cNvSpPr>
                <a:spLocks noChangeShapeType="1"/>
              </p:cNvSpPr>
              <p:nvPr/>
            </p:nvSpPr>
            <p:spPr bwMode="auto">
              <a:xfrm flipH="1">
                <a:off x="1588" y="2123"/>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1" name="Line 112"/>
              <p:cNvSpPr>
                <a:spLocks noChangeShapeType="1"/>
              </p:cNvSpPr>
              <p:nvPr/>
            </p:nvSpPr>
            <p:spPr bwMode="auto">
              <a:xfrm flipH="1">
                <a:off x="1648" y="2140"/>
                <a:ext cx="18"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2" name="Freeform 113"/>
              <p:cNvSpPr/>
              <p:nvPr/>
            </p:nvSpPr>
            <p:spPr bwMode="auto">
              <a:xfrm>
                <a:off x="2149" y="2240"/>
                <a:ext cx="53" cy="10"/>
              </a:xfrm>
              <a:custGeom>
                <a:avLst/>
                <a:gdLst>
                  <a:gd name="T0" fmla="*/ 0 w 157"/>
                  <a:gd name="T1" fmla="*/ 0 h 29"/>
                  <a:gd name="T2" fmla="*/ 0 w 157"/>
                  <a:gd name="T3" fmla="*/ 0 h 29"/>
                  <a:gd name="T4" fmla="*/ 0 w 157"/>
                  <a:gd name="T5" fmla="*/ 0 h 29"/>
                  <a:gd name="T6" fmla="*/ 0 w 157"/>
                  <a:gd name="T7" fmla="*/ 0 h 29"/>
                  <a:gd name="T8" fmla="*/ 0 w 157"/>
                  <a:gd name="T9" fmla="*/ 0 h 29"/>
                  <a:gd name="T10" fmla="*/ 0 w 157"/>
                  <a:gd name="T11" fmla="*/ 0 h 29"/>
                  <a:gd name="T12" fmla="*/ 0 w 157"/>
                  <a:gd name="T13" fmla="*/ 0 h 29"/>
                  <a:gd name="T14" fmla="*/ 0 w 157"/>
                  <a:gd name="T15" fmla="*/ 0 h 29"/>
                  <a:gd name="T16" fmla="*/ 0 w 157"/>
                  <a:gd name="T17" fmla="*/ 0 h 29"/>
                  <a:gd name="T18" fmla="*/ 0 w 157"/>
                  <a:gd name="T19" fmla="*/ 0 h 29"/>
                  <a:gd name="T20" fmla="*/ 0 w 157"/>
                  <a:gd name="T21" fmla="*/ 0 h 29"/>
                  <a:gd name="T22" fmla="*/ 0 w 157"/>
                  <a:gd name="T23" fmla="*/ 0 h 29"/>
                  <a:gd name="T24" fmla="*/ 0 w 157"/>
                  <a:gd name="T25" fmla="*/ 0 h 29"/>
                  <a:gd name="T26" fmla="*/ 0 w 157"/>
                  <a:gd name="T27" fmla="*/ 0 h 29"/>
                  <a:gd name="T28" fmla="*/ 0 w 157"/>
                  <a:gd name="T29" fmla="*/ 0 h 29"/>
                  <a:gd name="T30" fmla="*/ 0 w 157"/>
                  <a:gd name="T31" fmla="*/ 0 h 29"/>
                  <a:gd name="T32" fmla="*/ 0 w 157"/>
                  <a:gd name="T33" fmla="*/ 0 h 29"/>
                  <a:gd name="T34" fmla="*/ 0 w 157"/>
                  <a:gd name="T35" fmla="*/ 0 h 29"/>
                  <a:gd name="T36" fmla="*/ 0 w 157"/>
                  <a:gd name="T37" fmla="*/ 0 h 29"/>
                  <a:gd name="T38" fmla="*/ 0 w 157"/>
                  <a:gd name="T39" fmla="*/ 0 h 29"/>
                  <a:gd name="T40" fmla="*/ 0 w 157"/>
                  <a:gd name="T41" fmla="*/ 0 h 29"/>
                  <a:gd name="T42" fmla="*/ 0 w 157"/>
                  <a:gd name="T43" fmla="*/ 0 h 29"/>
                  <a:gd name="T44" fmla="*/ 0 w 157"/>
                  <a:gd name="T45" fmla="*/ 0 h 29"/>
                  <a:gd name="T46" fmla="*/ 0 w 157"/>
                  <a:gd name="T47" fmla="*/ 0 h 29"/>
                  <a:gd name="T48" fmla="*/ 0 w 157"/>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7" h="29">
                    <a:moveTo>
                      <a:pt x="0" y="14"/>
                    </a:moveTo>
                    <a:lnTo>
                      <a:pt x="2" y="12"/>
                    </a:lnTo>
                    <a:lnTo>
                      <a:pt x="11" y="8"/>
                    </a:lnTo>
                    <a:lnTo>
                      <a:pt x="23" y="5"/>
                    </a:lnTo>
                    <a:lnTo>
                      <a:pt x="39" y="3"/>
                    </a:lnTo>
                    <a:lnTo>
                      <a:pt x="57" y="2"/>
                    </a:lnTo>
                    <a:lnTo>
                      <a:pt x="78" y="0"/>
                    </a:lnTo>
                    <a:lnTo>
                      <a:pt x="98" y="2"/>
                    </a:lnTo>
                    <a:lnTo>
                      <a:pt x="118" y="3"/>
                    </a:lnTo>
                    <a:lnTo>
                      <a:pt x="134" y="5"/>
                    </a:lnTo>
                    <a:lnTo>
                      <a:pt x="146" y="8"/>
                    </a:lnTo>
                    <a:lnTo>
                      <a:pt x="155" y="12"/>
                    </a:lnTo>
                    <a:lnTo>
                      <a:pt x="157" y="14"/>
                    </a:lnTo>
                    <a:lnTo>
                      <a:pt x="155" y="18"/>
                    </a:lnTo>
                    <a:lnTo>
                      <a:pt x="146" y="22"/>
                    </a:lnTo>
                    <a:lnTo>
                      <a:pt x="134" y="24"/>
                    </a:lnTo>
                    <a:lnTo>
                      <a:pt x="118" y="27"/>
                    </a:lnTo>
                    <a:lnTo>
                      <a:pt x="98" y="28"/>
                    </a:lnTo>
                    <a:lnTo>
                      <a:pt x="78" y="29"/>
                    </a:lnTo>
                    <a:lnTo>
                      <a:pt x="57" y="28"/>
                    </a:lnTo>
                    <a:lnTo>
                      <a:pt x="39" y="27"/>
                    </a:lnTo>
                    <a:lnTo>
                      <a:pt x="23" y="24"/>
                    </a:lnTo>
                    <a:lnTo>
                      <a:pt x="11" y="22"/>
                    </a:lnTo>
                    <a:lnTo>
                      <a:pt x="2" y="18"/>
                    </a:lnTo>
                    <a:lnTo>
                      <a:pt x="0" y="14"/>
                    </a:lnTo>
                    <a:close/>
                  </a:path>
                </a:pathLst>
              </a:custGeom>
              <a:solidFill>
                <a:srgbClr val="FFFF00"/>
              </a:solidFill>
              <a:ln w="3175">
                <a:solidFill>
                  <a:srgbClr val="000000"/>
                </a:solidFill>
                <a:prstDash val="solid"/>
                <a:round/>
              </a:ln>
            </p:spPr>
            <p:txBody>
              <a:bodyPr/>
              <a:lstStyle/>
              <a:p>
                <a:endParaRPr lang="zh-CN" altLang="en-US" sz="1100"/>
              </a:p>
            </p:txBody>
          </p:sp>
          <p:sp>
            <p:nvSpPr>
              <p:cNvPr id="403" name="Freeform 114"/>
              <p:cNvSpPr/>
              <p:nvPr/>
            </p:nvSpPr>
            <p:spPr bwMode="auto">
              <a:xfrm>
                <a:off x="2141" y="2189"/>
                <a:ext cx="69" cy="56"/>
              </a:xfrm>
              <a:custGeom>
                <a:avLst/>
                <a:gdLst>
                  <a:gd name="T0" fmla="*/ 0 w 205"/>
                  <a:gd name="T1" fmla="*/ 0 h 169"/>
                  <a:gd name="T2" fmla="*/ 0 w 205"/>
                  <a:gd name="T3" fmla="*/ 0 h 169"/>
                  <a:gd name="T4" fmla="*/ 0 w 205"/>
                  <a:gd name="T5" fmla="*/ 0 h 169"/>
                  <a:gd name="T6" fmla="*/ 0 w 205"/>
                  <a:gd name="T7" fmla="*/ 0 h 169"/>
                  <a:gd name="T8" fmla="*/ 0 w 205"/>
                  <a:gd name="T9" fmla="*/ 0 h 169"/>
                  <a:gd name="T10" fmla="*/ 0 w 205"/>
                  <a:gd name="T11" fmla="*/ 0 h 169"/>
                  <a:gd name="T12" fmla="*/ 0 w 205"/>
                  <a:gd name="T13" fmla="*/ 0 h 169"/>
                  <a:gd name="T14" fmla="*/ 0 w 205"/>
                  <a:gd name="T15" fmla="*/ 0 h 169"/>
                  <a:gd name="T16" fmla="*/ 0 w 205"/>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169">
                    <a:moveTo>
                      <a:pt x="102" y="169"/>
                    </a:moveTo>
                    <a:lnTo>
                      <a:pt x="179" y="169"/>
                    </a:lnTo>
                    <a:lnTo>
                      <a:pt x="205" y="153"/>
                    </a:lnTo>
                    <a:lnTo>
                      <a:pt x="205" y="0"/>
                    </a:lnTo>
                    <a:lnTo>
                      <a:pt x="102" y="0"/>
                    </a:lnTo>
                    <a:lnTo>
                      <a:pt x="0" y="0"/>
                    </a:lnTo>
                    <a:lnTo>
                      <a:pt x="0" y="153"/>
                    </a:lnTo>
                    <a:lnTo>
                      <a:pt x="26" y="169"/>
                    </a:lnTo>
                    <a:lnTo>
                      <a:pt x="102" y="169"/>
                    </a:lnTo>
                    <a:close/>
                  </a:path>
                </a:pathLst>
              </a:custGeom>
              <a:solidFill>
                <a:srgbClr val="9A9A9A"/>
              </a:solidFill>
              <a:ln w="3175">
                <a:solidFill>
                  <a:srgbClr val="000000"/>
                </a:solidFill>
                <a:prstDash val="solid"/>
                <a:round/>
              </a:ln>
            </p:spPr>
            <p:txBody>
              <a:bodyPr/>
              <a:lstStyle/>
              <a:p>
                <a:endParaRPr lang="zh-CN" altLang="en-US" sz="1100"/>
              </a:p>
            </p:txBody>
          </p:sp>
          <p:sp>
            <p:nvSpPr>
              <p:cNvPr id="404" name="Freeform 115"/>
              <p:cNvSpPr>
                <a:spLocks noEditPoints="1"/>
              </p:cNvSpPr>
              <p:nvPr/>
            </p:nvSpPr>
            <p:spPr bwMode="auto">
              <a:xfrm>
                <a:off x="2142" y="2204"/>
                <a:ext cx="68" cy="34"/>
              </a:xfrm>
              <a:custGeom>
                <a:avLst/>
                <a:gdLst>
                  <a:gd name="T0" fmla="*/ 0 w 204"/>
                  <a:gd name="T1" fmla="*/ 0 h 103"/>
                  <a:gd name="T2" fmla="*/ 0 w 204"/>
                  <a:gd name="T3" fmla="*/ 0 h 103"/>
                  <a:gd name="T4" fmla="*/ 0 w 204"/>
                  <a:gd name="T5" fmla="*/ 0 h 103"/>
                  <a:gd name="T6" fmla="*/ 0 w 204"/>
                  <a:gd name="T7" fmla="*/ 0 h 103"/>
                  <a:gd name="T8" fmla="*/ 0 w 204"/>
                  <a:gd name="T9" fmla="*/ 0 h 103"/>
                  <a:gd name="T10" fmla="*/ 0 w 204"/>
                  <a:gd name="T11" fmla="*/ 0 h 103"/>
                  <a:gd name="T12" fmla="*/ 0 w 204"/>
                  <a:gd name="T13" fmla="*/ 0 h 103"/>
                  <a:gd name="T14" fmla="*/ 0 w 204"/>
                  <a:gd name="T15" fmla="*/ 0 h 103"/>
                  <a:gd name="T16" fmla="*/ 0 w 204"/>
                  <a:gd name="T17" fmla="*/ 0 h 103"/>
                  <a:gd name="T18" fmla="*/ 0 w 204"/>
                  <a:gd name="T19" fmla="*/ 0 h 103"/>
                  <a:gd name="T20" fmla="*/ 0 w 204"/>
                  <a:gd name="T21" fmla="*/ 0 h 103"/>
                  <a:gd name="T22" fmla="*/ 0 w 204"/>
                  <a:gd name="T23" fmla="*/ 0 h 103"/>
                  <a:gd name="T24" fmla="*/ 0 w 204"/>
                  <a:gd name="T25" fmla="*/ 0 h 103"/>
                  <a:gd name="T26" fmla="*/ 0 w 204"/>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4" h="103">
                    <a:moveTo>
                      <a:pt x="0" y="45"/>
                    </a:moveTo>
                    <a:lnTo>
                      <a:pt x="0" y="11"/>
                    </a:lnTo>
                    <a:lnTo>
                      <a:pt x="52" y="11"/>
                    </a:lnTo>
                    <a:lnTo>
                      <a:pt x="204" y="0"/>
                    </a:lnTo>
                    <a:lnTo>
                      <a:pt x="204" y="30"/>
                    </a:lnTo>
                    <a:lnTo>
                      <a:pt x="53" y="45"/>
                    </a:lnTo>
                    <a:lnTo>
                      <a:pt x="0" y="45"/>
                    </a:lnTo>
                    <a:close/>
                    <a:moveTo>
                      <a:pt x="0" y="103"/>
                    </a:moveTo>
                    <a:lnTo>
                      <a:pt x="0" y="70"/>
                    </a:lnTo>
                    <a:lnTo>
                      <a:pt x="52" y="70"/>
                    </a:lnTo>
                    <a:lnTo>
                      <a:pt x="204" y="57"/>
                    </a:lnTo>
                    <a:lnTo>
                      <a:pt x="204" y="88"/>
                    </a:lnTo>
                    <a:lnTo>
                      <a:pt x="53" y="103"/>
                    </a:lnTo>
                    <a:lnTo>
                      <a:pt x="0" y="103"/>
                    </a:lnTo>
                    <a:close/>
                  </a:path>
                </a:pathLst>
              </a:custGeom>
              <a:solidFill>
                <a:srgbClr val="4D4D4D"/>
              </a:solidFill>
              <a:ln w="3175">
                <a:solidFill>
                  <a:srgbClr val="FFFF66"/>
                </a:solidFill>
                <a:prstDash val="solid"/>
                <a:round/>
              </a:ln>
            </p:spPr>
            <p:txBody>
              <a:bodyPr/>
              <a:lstStyle/>
              <a:p>
                <a:endParaRPr lang="zh-CN" altLang="en-US" sz="1100"/>
              </a:p>
            </p:txBody>
          </p:sp>
          <p:sp>
            <p:nvSpPr>
              <p:cNvPr id="405" name="Freeform 116"/>
              <p:cNvSpPr/>
              <p:nvPr/>
            </p:nvSpPr>
            <p:spPr bwMode="auto">
              <a:xfrm>
                <a:off x="2094" y="2008"/>
                <a:ext cx="162" cy="193"/>
              </a:xfrm>
              <a:custGeom>
                <a:avLst/>
                <a:gdLst>
                  <a:gd name="T0" fmla="*/ 0 w 486"/>
                  <a:gd name="T1" fmla="*/ 0 h 581"/>
                  <a:gd name="T2" fmla="*/ 0 w 486"/>
                  <a:gd name="T3" fmla="*/ 0 h 581"/>
                  <a:gd name="T4" fmla="*/ 0 w 486"/>
                  <a:gd name="T5" fmla="*/ 0 h 581"/>
                  <a:gd name="T6" fmla="*/ 0 w 486"/>
                  <a:gd name="T7" fmla="*/ 0 h 581"/>
                  <a:gd name="T8" fmla="*/ 0 w 486"/>
                  <a:gd name="T9" fmla="*/ 0 h 581"/>
                  <a:gd name="T10" fmla="*/ 0 w 486"/>
                  <a:gd name="T11" fmla="*/ 0 h 581"/>
                  <a:gd name="T12" fmla="*/ 0 w 486"/>
                  <a:gd name="T13" fmla="*/ 0 h 581"/>
                  <a:gd name="T14" fmla="*/ 0 w 486"/>
                  <a:gd name="T15" fmla="*/ 0 h 581"/>
                  <a:gd name="T16" fmla="*/ 0 w 486"/>
                  <a:gd name="T17" fmla="*/ 0 h 581"/>
                  <a:gd name="T18" fmla="*/ 0 w 486"/>
                  <a:gd name="T19" fmla="*/ 0 h 581"/>
                  <a:gd name="T20" fmla="*/ 0 w 486"/>
                  <a:gd name="T21" fmla="*/ 0 h 581"/>
                  <a:gd name="T22" fmla="*/ 0 w 486"/>
                  <a:gd name="T23" fmla="*/ 0 h 581"/>
                  <a:gd name="T24" fmla="*/ 0 w 486"/>
                  <a:gd name="T25" fmla="*/ 0 h 581"/>
                  <a:gd name="T26" fmla="*/ 0 w 486"/>
                  <a:gd name="T27" fmla="*/ 0 h 581"/>
                  <a:gd name="T28" fmla="*/ 0 w 486"/>
                  <a:gd name="T29" fmla="*/ 0 h 581"/>
                  <a:gd name="T30" fmla="*/ 0 w 486"/>
                  <a:gd name="T31" fmla="*/ 0 h 581"/>
                  <a:gd name="T32" fmla="*/ 0 w 486"/>
                  <a:gd name="T33" fmla="*/ 0 h 581"/>
                  <a:gd name="T34" fmla="*/ 0 w 486"/>
                  <a:gd name="T35" fmla="*/ 1 h 581"/>
                  <a:gd name="T36" fmla="*/ 0 w 486"/>
                  <a:gd name="T37" fmla="*/ 1 h 581"/>
                  <a:gd name="T38" fmla="*/ 0 w 486"/>
                  <a:gd name="T39" fmla="*/ 1 h 581"/>
                  <a:gd name="T40" fmla="*/ 0 w 486"/>
                  <a:gd name="T41" fmla="*/ 1 h 581"/>
                  <a:gd name="T42" fmla="*/ 0 w 486"/>
                  <a:gd name="T43" fmla="*/ 1 h 581"/>
                  <a:gd name="T44" fmla="*/ 0 w 486"/>
                  <a:gd name="T45" fmla="*/ 1 h 581"/>
                  <a:gd name="T46" fmla="*/ 0 w 486"/>
                  <a:gd name="T47" fmla="*/ 1 h 581"/>
                  <a:gd name="T48" fmla="*/ 0 w 486"/>
                  <a:gd name="T49" fmla="*/ 1 h 581"/>
                  <a:gd name="T50" fmla="*/ 0 w 486"/>
                  <a:gd name="T51" fmla="*/ 1 h 581"/>
                  <a:gd name="T52" fmla="*/ 1 w 486"/>
                  <a:gd name="T53" fmla="*/ 1 h 581"/>
                  <a:gd name="T54" fmla="*/ 1 w 486"/>
                  <a:gd name="T55" fmla="*/ 1 h 581"/>
                  <a:gd name="T56" fmla="*/ 1 w 486"/>
                  <a:gd name="T57" fmla="*/ 0 h 581"/>
                  <a:gd name="T58" fmla="*/ 1 w 486"/>
                  <a:gd name="T59" fmla="*/ 0 h 581"/>
                  <a:gd name="T60" fmla="*/ 1 w 486"/>
                  <a:gd name="T61" fmla="*/ 0 h 581"/>
                  <a:gd name="T62" fmla="*/ 1 w 486"/>
                  <a:gd name="T63" fmla="*/ 0 h 581"/>
                  <a:gd name="T64" fmla="*/ 1 w 486"/>
                  <a:gd name="T65" fmla="*/ 0 h 581"/>
                  <a:gd name="T66" fmla="*/ 1 w 486"/>
                  <a:gd name="T67" fmla="*/ 0 h 581"/>
                  <a:gd name="T68" fmla="*/ 1 w 486"/>
                  <a:gd name="T69" fmla="*/ 0 h 581"/>
                  <a:gd name="T70" fmla="*/ 1 w 486"/>
                  <a:gd name="T71" fmla="*/ 0 h 581"/>
                  <a:gd name="T72" fmla="*/ 1 w 486"/>
                  <a:gd name="T73" fmla="*/ 0 h 581"/>
                  <a:gd name="T74" fmla="*/ 1 w 486"/>
                  <a:gd name="T75" fmla="*/ 0 h 581"/>
                  <a:gd name="T76" fmla="*/ 1 w 486"/>
                  <a:gd name="T77" fmla="*/ 0 h 581"/>
                  <a:gd name="T78" fmla="*/ 1 w 486"/>
                  <a:gd name="T79" fmla="*/ 0 h 581"/>
                  <a:gd name="T80" fmla="*/ 1 w 486"/>
                  <a:gd name="T81" fmla="*/ 0 h 581"/>
                  <a:gd name="T82" fmla="*/ 0 w 486"/>
                  <a:gd name="T83" fmla="*/ 0 h 581"/>
                  <a:gd name="T84" fmla="*/ 0 w 486"/>
                  <a:gd name="T85" fmla="*/ 0 h 581"/>
                  <a:gd name="T86" fmla="*/ 0 w 486"/>
                  <a:gd name="T87" fmla="*/ 0 h 581"/>
                  <a:gd name="T88" fmla="*/ 0 w 486"/>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6" h="581">
                    <a:moveTo>
                      <a:pt x="242" y="0"/>
                    </a:moveTo>
                    <a:lnTo>
                      <a:pt x="207" y="1"/>
                    </a:lnTo>
                    <a:lnTo>
                      <a:pt x="171" y="7"/>
                    </a:lnTo>
                    <a:lnTo>
                      <a:pt x="137" y="19"/>
                    </a:lnTo>
                    <a:lnTo>
                      <a:pt x="105" y="34"/>
                    </a:lnTo>
                    <a:lnTo>
                      <a:pt x="78" y="53"/>
                    </a:lnTo>
                    <a:lnTo>
                      <a:pt x="53" y="75"/>
                    </a:lnTo>
                    <a:lnTo>
                      <a:pt x="33" y="102"/>
                    </a:lnTo>
                    <a:lnTo>
                      <a:pt x="16" y="129"/>
                    </a:lnTo>
                    <a:lnTo>
                      <a:pt x="5" y="160"/>
                    </a:lnTo>
                    <a:lnTo>
                      <a:pt x="0" y="191"/>
                    </a:lnTo>
                    <a:lnTo>
                      <a:pt x="0" y="224"/>
                    </a:lnTo>
                    <a:lnTo>
                      <a:pt x="7" y="250"/>
                    </a:lnTo>
                    <a:lnTo>
                      <a:pt x="18" y="277"/>
                    </a:lnTo>
                    <a:lnTo>
                      <a:pt x="33" y="302"/>
                    </a:lnTo>
                    <a:lnTo>
                      <a:pt x="50" y="324"/>
                    </a:lnTo>
                    <a:lnTo>
                      <a:pt x="78" y="358"/>
                    </a:lnTo>
                    <a:lnTo>
                      <a:pt x="101" y="395"/>
                    </a:lnTo>
                    <a:lnTo>
                      <a:pt x="119" y="433"/>
                    </a:lnTo>
                    <a:lnTo>
                      <a:pt x="133" y="473"/>
                    </a:lnTo>
                    <a:lnTo>
                      <a:pt x="141" y="513"/>
                    </a:lnTo>
                    <a:lnTo>
                      <a:pt x="140" y="581"/>
                    </a:lnTo>
                    <a:lnTo>
                      <a:pt x="242" y="581"/>
                    </a:lnTo>
                    <a:lnTo>
                      <a:pt x="347" y="581"/>
                    </a:lnTo>
                    <a:lnTo>
                      <a:pt x="345" y="513"/>
                    </a:lnTo>
                    <a:lnTo>
                      <a:pt x="353" y="473"/>
                    </a:lnTo>
                    <a:lnTo>
                      <a:pt x="367" y="433"/>
                    </a:lnTo>
                    <a:lnTo>
                      <a:pt x="385" y="395"/>
                    </a:lnTo>
                    <a:lnTo>
                      <a:pt x="408" y="358"/>
                    </a:lnTo>
                    <a:lnTo>
                      <a:pt x="436" y="324"/>
                    </a:lnTo>
                    <a:lnTo>
                      <a:pt x="454" y="302"/>
                    </a:lnTo>
                    <a:lnTo>
                      <a:pt x="469" y="277"/>
                    </a:lnTo>
                    <a:lnTo>
                      <a:pt x="480" y="250"/>
                    </a:lnTo>
                    <a:lnTo>
                      <a:pt x="486" y="224"/>
                    </a:lnTo>
                    <a:lnTo>
                      <a:pt x="486" y="191"/>
                    </a:lnTo>
                    <a:lnTo>
                      <a:pt x="481" y="160"/>
                    </a:lnTo>
                    <a:lnTo>
                      <a:pt x="470" y="129"/>
                    </a:lnTo>
                    <a:lnTo>
                      <a:pt x="454" y="102"/>
                    </a:lnTo>
                    <a:lnTo>
                      <a:pt x="433" y="75"/>
                    </a:lnTo>
                    <a:lnTo>
                      <a:pt x="408" y="53"/>
                    </a:lnTo>
                    <a:lnTo>
                      <a:pt x="380" y="34"/>
                    </a:lnTo>
                    <a:lnTo>
                      <a:pt x="348" y="19"/>
                    </a:lnTo>
                    <a:lnTo>
                      <a:pt x="315" y="7"/>
                    </a:lnTo>
                    <a:lnTo>
                      <a:pt x="279" y="1"/>
                    </a:lnTo>
                    <a:lnTo>
                      <a:pt x="242" y="0"/>
                    </a:lnTo>
                    <a:close/>
                  </a:path>
                </a:pathLst>
              </a:custGeom>
              <a:solidFill>
                <a:srgbClr val="FFFF00"/>
              </a:solidFill>
              <a:ln w="3175">
                <a:solidFill>
                  <a:srgbClr val="000000"/>
                </a:solidFill>
                <a:prstDash val="solid"/>
                <a:round/>
              </a:ln>
            </p:spPr>
            <p:txBody>
              <a:bodyPr/>
              <a:lstStyle/>
              <a:p>
                <a:endParaRPr lang="zh-CN" altLang="en-US" sz="1100"/>
              </a:p>
            </p:txBody>
          </p:sp>
          <p:sp>
            <p:nvSpPr>
              <p:cNvPr id="406" name="Line 117"/>
              <p:cNvSpPr>
                <a:spLocks noChangeShapeType="1"/>
              </p:cNvSpPr>
              <p:nvPr/>
            </p:nvSpPr>
            <p:spPr bwMode="auto">
              <a:xfrm flipV="1">
                <a:off x="2197" y="1953"/>
                <a:ext cx="9" cy="46"/>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7" name="Line 118"/>
              <p:cNvSpPr>
                <a:spLocks noChangeShapeType="1"/>
              </p:cNvSpPr>
              <p:nvPr/>
            </p:nvSpPr>
            <p:spPr bwMode="auto">
              <a:xfrm flipV="1">
                <a:off x="2219" y="1986"/>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8" name="Line 119"/>
              <p:cNvSpPr>
                <a:spLocks noChangeShapeType="1"/>
              </p:cNvSpPr>
              <p:nvPr/>
            </p:nvSpPr>
            <p:spPr bwMode="auto">
              <a:xfrm flipV="1">
                <a:off x="2236" y="1971"/>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9" name="Line 120"/>
              <p:cNvSpPr>
                <a:spLocks noChangeShapeType="1"/>
              </p:cNvSpPr>
              <p:nvPr/>
            </p:nvSpPr>
            <p:spPr bwMode="auto">
              <a:xfrm flipV="1">
                <a:off x="2255" y="2005"/>
                <a:ext cx="11" cy="16"/>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0" name="Line 121"/>
              <p:cNvSpPr>
                <a:spLocks noChangeShapeType="1"/>
              </p:cNvSpPr>
              <p:nvPr/>
            </p:nvSpPr>
            <p:spPr bwMode="auto">
              <a:xfrm flipV="1">
                <a:off x="2262" y="2013"/>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1" name="Line 122"/>
              <p:cNvSpPr>
                <a:spLocks noChangeShapeType="1"/>
              </p:cNvSpPr>
              <p:nvPr/>
            </p:nvSpPr>
            <p:spPr bwMode="auto">
              <a:xfrm flipV="1">
                <a:off x="2275" y="2039"/>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2" name="Line 123"/>
              <p:cNvSpPr>
                <a:spLocks noChangeShapeType="1"/>
              </p:cNvSpPr>
              <p:nvPr/>
            </p:nvSpPr>
            <p:spPr bwMode="auto">
              <a:xfrm flipV="1">
                <a:off x="2278" y="2050"/>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3" name="Line 124"/>
              <p:cNvSpPr>
                <a:spLocks noChangeShapeType="1"/>
              </p:cNvSpPr>
              <p:nvPr/>
            </p:nvSpPr>
            <p:spPr bwMode="auto">
              <a:xfrm flipV="1">
                <a:off x="2282" y="2075"/>
                <a:ext cx="25" cy="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4" name="Line 125"/>
              <p:cNvSpPr>
                <a:spLocks noChangeShapeType="1"/>
              </p:cNvSpPr>
              <p:nvPr/>
            </p:nvSpPr>
            <p:spPr bwMode="auto">
              <a:xfrm flipV="1">
                <a:off x="2282" y="2090"/>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5" name="Line 126"/>
              <p:cNvSpPr>
                <a:spLocks noChangeShapeType="1"/>
              </p:cNvSpPr>
              <p:nvPr/>
            </p:nvSpPr>
            <p:spPr bwMode="auto">
              <a:xfrm>
                <a:off x="2282" y="2110"/>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6" name="Line 127"/>
              <p:cNvSpPr>
                <a:spLocks noChangeShapeType="1"/>
              </p:cNvSpPr>
              <p:nvPr/>
            </p:nvSpPr>
            <p:spPr bwMode="auto">
              <a:xfrm>
                <a:off x="2269" y="2124"/>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7" name="Line 128"/>
              <p:cNvSpPr>
                <a:spLocks noChangeShapeType="1"/>
              </p:cNvSpPr>
              <p:nvPr/>
            </p:nvSpPr>
            <p:spPr bwMode="auto">
              <a:xfrm>
                <a:off x="2260" y="2141"/>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8" name="Line 129"/>
              <p:cNvSpPr>
                <a:spLocks noChangeShapeType="1"/>
              </p:cNvSpPr>
              <p:nvPr/>
            </p:nvSpPr>
            <p:spPr bwMode="auto">
              <a:xfrm flipH="1" flipV="1">
                <a:off x="2180" y="1966"/>
                <a:ext cx="1"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9" name="Line 130"/>
              <p:cNvSpPr>
                <a:spLocks noChangeShapeType="1"/>
              </p:cNvSpPr>
              <p:nvPr/>
            </p:nvSpPr>
            <p:spPr bwMode="auto">
              <a:xfrm flipH="1" flipV="1">
                <a:off x="2151" y="1953"/>
                <a:ext cx="9" cy="6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0" name="Line 131"/>
              <p:cNvSpPr>
                <a:spLocks noChangeShapeType="1"/>
              </p:cNvSpPr>
              <p:nvPr/>
            </p:nvSpPr>
            <p:spPr bwMode="auto">
              <a:xfrm flipH="1" flipV="1">
                <a:off x="2134" y="1985"/>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1" name="Line 132"/>
              <p:cNvSpPr>
                <a:spLocks noChangeShapeType="1"/>
              </p:cNvSpPr>
              <p:nvPr/>
            </p:nvSpPr>
            <p:spPr bwMode="auto">
              <a:xfrm flipH="1" flipV="1">
                <a:off x="2099" y="1970"/>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2" name="Line 133"/>
              <p:cNvSpPr>
                <a:spLocks noChangeShapeType="1"/>
              </p:cNvSpPr>
              <p:nvPr/>
            </p:nvSpPr>
            <p:spPr bwMode="auto">
              <a:xfrm flipH="1" flipV="1">
                <a:off x="2091" y="2004"/>
                <a:ext cx="11" cy="1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3" name="Line 134"/>
              <p:cNvSpPr>
                <a:spLocks noChangeShapeType="1"/>
              </p:cNvSpPr>
              <p:nvPr/>
            </p:nvSpPr>
            <p:spPr bwMode="auto">
              <a:xfrm flipH="1" flipV="1">
                <a:off x="2053" y="2012"/>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4" name="Line 135"/>
              <p:cNvSpPr>
                <a:spLocks noChangeShapeType="1"/>
              </p:cNvSpPr>
              <p:nvPr/>
            </p:nvSpPr>
            <p:spPr bwMode="auto">
              <a:xfrm flipH="1" flipV="1">
                <a:off x="2061" y="2038"/>
                <a:ext cx="21" cy="1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5" name="Line 136"/>
              <p:cNvSpPr>
                <a:spLocks noChangeShapeType="1"/>
              </p:cNvSpPr>
              <p:nvPr/>
            </p:nvSpPr>
            <p:spPr bwMode="auto">
              <a:xfrm flipH="1" flipV="1">
                <a:off x="2026" y="2049"/>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6" name="Line 137"/>
              <p:cNvSpPr>
                <a:spLocks noChangeShapeType="1"/>
              </p:cNvSpPr>
              <p:nvPr/>
            </p:nvSpPr>
            <p:spPr bwMode="auto">
              <a:xfrm flipH="1" flipV="1">
                <a:off x="2050" y="2073"/>
                <a:ext cx="26"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7" name="Line 138"/>
              <p:cNvSpPr>
                <a:spLocks noChangeShapeType="1"/>
              </p:cNvSpPr>
              <p:nvPr/>
            </p:nvSpPr>
            <p:spPr bwMode="auto">
              <a:xfrm flipH="1" flipV="1">
                <a:off x="2017" y="2089"/>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8" name="Line 139"/>
              <p:cNvSpPr>
                <a:spLocks noChangeShapeType="1"/>
              </p:cNvSpPr>
              <p:nvPr/>
            </p:nvSpPr>
            <p:spPr bwMode="auto">
              <a:xfrm flipH="1">
                <a:off x="2055" y="2109"/>
                <a:ext cx="20"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9" name="Line 140"/>
              <p:cNvSpPr>
                <a:spLocks noChangeShapeType="1"/>
              </p:cNvSpPr>
              <p:nvPr/>
            </p:nvSpPr>
            <p:spPr bwMode="auto">
              <a:xfrm flipH="1">
                <a:off x="2019" y="2123"/>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0" name="Line 141"/>
              <p:cNvSpPr>
                <a:spLocks noChangeShapeType="1"/>
              </p:cNvSpPr>
              <p:nvPr/>
            </p:nvSpPr>
            <p:spPr bwMode="auto">
              <a:xfrm flipH="1">
                <a:off x="2080" y="2140"/>
                <a:ext cx="18"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1" name="Freeform 142"/>
              <p:cNvSpPr/>
              <p:nvPr/>
            </p:nvSpPr>
            <p:spPr bwMode="auto">
              <a:xfrm>
                <a:off x="2581" y="2240"/>
                <a:ext cx="53" cy="10"/>
              </a:xfrm>
              <a:custGeom>
                <a:avLst/>
                <a:gdLst>
                  <a:gd name="T0" fmla="*/ 0 w 158"/>
                  <a:gd name="T1" fmla="*/ 0 h 29"/>
                  <a:gd name="T2" fmla="*/ 0 w 158"/>
                  <a:gd name="T3" fmla="*/ 0 h 29"/>
                  <a:gd name="T4" fmla="*/ 0 w 158"/>
                  <a:gd name="T5" fmla="*/ 0 h 29"/>
                  <a:gd name="T6" fmla="*/ 0 w 158"/>
                  <a:gd name="T7" fmla="*/ 0 h 29"/>
                  <a:gd name="T8" fmla="*/ 0 w 158"/>
                  <a:gd name="T9" fmla="*/ 0 h 29"/>
                  <a:gd name="T10" fmla="*/ 0 w 158"/>
                  <a:gd name="T11" fmla="*/ 0 h 29"/>
                  <a:gd name="T12" fmla="*/ 0 w 158"/>
                  <a:gd name="T13" fmla="*/ 0 h 29"/>
                  <a:gd name="T14" fmla="*/ 0 w 158"/>
                  <a:gd name="T15" fmla="*/ 0 h 29"/>
                  <a:gd name="T16" fmla="*/ 0 w 158"/>
                  <a:gd name="T17" fmla="*/ 0 h 29"/>
                  <a:gd name="T18" fmla="*/ 0 w 158"/>
                  <a:gd name="T19" fmla="*/ 0 h 29"/>
                  <a:gd name="T20" fmla="*/ 0 w 158"/>
                  <a:gd name="T21" fmla="*/ 0 h 29"/>
                  <a:gd name="T22" fmla="*/ 0 w 158"/>
                  <a:gd name="T23" fmla="*/ 0 h 29"/>
                  <a:gd name="T24" fmla="*/ 0 w 158"/>
                  <a:gd name="T25" fmla="*/ 0 h 29"/>
                  <a:gd name="T26" fmla="*/ 0 w 158"/>
                  <a:gd name="T27" fmla="*/ 0 h 29"/>
                  <a:gd name="T28" fmla="*/ 0 w 158"/>
                  <a:gd name="T29" fmla="*/ 0 h 29"/>
                  <a:gd name="T30" fmla="*/ 0 w 158"/>
                  <a:gd name="T31" fmla="*/ 0 h 29"/>
                  <a:gd name="T32" fmla="*/ 0 w 158"/>
                  <a:gd name="T33" fmla="*/ 0 h 29"/>
                  <a:gd name="T34" fmla="*/ 0 w 158"/>
                  <a:gd name="T35" fmla="*/ 0 h 29"/>
                  <a:gd name="T36" fmla="*/ 0 w 158"/>
                  <a:gd name="T37" fmla="*/ 0 h 29"/>
                  <a:gd name="T38" fmla="*/ 0 w 158"/>
                  <a:gd name="T39" fmla="*/ 0 h 29"/>
                  <a:gd name="T40" fmla="*/ 0 w 158"/>
                  <a:gd name="T41" fmla="*/ 0 h 29"/>
                  <a:gd name="T42" fmla="*/ 0 w 158"/>
                  <a:gd name="T43" fmla="*/ 0 h 29"/>
                  <a:gd name="T44" fmla="*/ 0 w 158"/>
                  <a:gd name="T45" fmla="*/ 0 h 29"/>
                  <a:gd name="T46" fmla="*/ 0 w 158"/>
                  <a:gd name="T47" fmla="*/ 0 h 29"/>
                  <a:gd name="T48" fmla="*/ 0 w 158"/>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29">
                    <a:moveTo>
                      <a:pt x="0" y="14"/>
                    </a:moveTo>
                    <a:lnTo>
                      <a:pt x="3" y="12"/>
                    </a:lnTo>
                    <a:lnTo>
                      <a:pt x="10" y="8"/>
                    </a:lnTo>
                    <a:lnTo>
                      <a:pt x="24" y="5"/>
                    </a:lnTo>
                    <a:lnTo>
                      <a:pt x="40" y="3"/>
                    </a:lnTo>
                    <a:lnTo>
                      <a:pt x="58" y="2"/>
                    </a:lnTo>
                    <a:lnTo>
                      <a:pt x="79" y="0"/>
                    </a:lnTo>
                    <a:lnTo>
                      <a:pt x="99" y="2"/>
                    </a:lnTo>
                    <a:lnTo>
                      <a:pt x="118" y="3"/>
                    </a:lnTo>
                    <a:lnTo>
                      <a:pt x="135" y="5"/>
                    </a:lnTo>
                    <a:lnTo>
                      <a:pt x="147" y="8"/>
                    </a:lnTo>
                    <a:lnTo>
                      <a:pt x="155" y="12"/>
                    </a:lnTo>
                    <a:lnTo>
                      <a:pt x="158" y="14"/>
                    </a:lnTo>
                    <a:lnTo>
                      <a:pt x="155" y="18"/>
                    </a:lnTo>
                    <a:lnTo>
                      <a:pt x="147" y="22"/>
                    </a:lnTo>
                    <a:lnTo>
                      <a:pt x="135" y="24"/>
                    </a:lnTo>
                    <a:lnTo>
                      <a:pt x="118" y="27"/>
                    </a:lnTo>
                    <a:lnTo>
                      <a:pt x="99" y="28"/>
                    </a:lnTo>
                    <a:lnTo>
                      <a:pt x="79" y="29"/>
                    </a:lnTo>
                    <a:lnTo>
                      <a:pt x="58" y="28"/>
                    </a:lnTo>
                    <a:lnTo>
                      <a:pt x="40" y="27"/>
                    </a:lnTo>
                    <a:lnTo>
                      <a:pt x="24" y="24"/>
                    </a:lnTo>
                    <a:lnTo>
                      <a:pt x="10" y="22"/>
                    </a:lnTo>
                    <a:lnTo>
                      <a:pt x="3" y="18"/>
                    </a:lnTo>
                    <a:lnTo>
                      <a:pt x="0" y="14"/>
                    </a:lnTo>
                    <a:close/>
                  </a:path>
                </a:pathLst>
              </a:custGeom>
              <a:solidFill>
                <a:srgbClr val="FFFF00"/>
              </a:solidFill>
              <a:ln w="3175">
                <a:solidFill>
                  <a:srgbClr val="000000"/>
                </a:solidFill>
                <a:prstDash val="solid"/>
                <a:round/>
              </a:ln>
            </p:spPr>
            <p:txBody>
              <a:bodyPr/>
              <a:lstStyle/>
              <a:p>
                <a:endParaRPr lang="zh-CN" altLang="en-US" sz="1100"/>
              </a:p>
            </p:txBody>
          </p:sp>
          <p:sp>
            <p:nvSpPr>
              <p:cNvPr id="432" name="Freeform 143"/>
              <p:cNvSpPr/>
              <p:nvPr/>
            </p:nvSpPr>
            <p:spPr bwMode="auto">
              <a:xfrm>
                <a:off x="2573" y="2189"/>
                <a:ext cx="68" cy="56"/>
              </a:xfrm>
              <a:custGeom>
                <a:avLst/>
                <a:gdLst>
                  <a:gd name="T0" fmla="*/ 0 w 204"/>
                  <a:gd name="T1" fmla="*/ 0 h 169"/>
                  <a:gd name="T2" fmla="*/ 0 w 204"/>
                  <a:gd name="T3" fmla="*/ 0 h 169"/>
                  <a:gd name="T4" fmla="*/ 0 w 204"/>
                  <a:gd name="T5" fmla="*/ 0 h 169"/>
                  <a:gd name="T6" fmla="*/ 0 w 204"/>
                  <a:gd name="T7" fmla="*/ 0 h 169"/>
                  <a:gd name="T8" fmla="*/ 0 w 204"/>
                  <a:gd name="T9" fmla="*/ 0 h 169"/>
                  <a:gd name="T10" fmla="*/ 0 w 204"/>
                  <a:gd name="T11" fmla="*/ 0 h 169"/>
                  <a:gd name="T12" fmla="*/ 0 w 204"/>
                  <a:gd name="T13" fmla="*/ 0 h 169"/>
                  <a:gd name="T14" fmla="*/ 0 w 204"/>
                  <a:gd name="T15" fmla="*/ 0 h 169"/>
                  <a:gd name="T16" fmla="*/ 0 w 204"/>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69">
                    <a:moveTo>
                      <a:pt x="102" y="169"/>
                    </a:moveTo>
                    <a:lnTo>
                      <a:pt x="177" y="169"/>
                    </a:lnTo>
                    <a:lnTo>
                      <a:pt x="204" y="153"/>
                    </a:lnTo>
                    <a:lnTo>
                      <a:pt x="204" y="0"/>
                    </a:lnTo>
                    <a:lnTo>
                      <a:pt x="102" y="0"/>
                    </a:lnTo>
                    <a:lnTo>
                      <a:pt x="0" y="0"/>
                    </a:lnTo>
                    <a:lnTo>
                      <a:pt x="0" y="153"/>
                    </a:lnTo>
                    <a:lnTo>
                      <a:pt x="26" y="169"/>
                    </a:lnTo>
                    <a:lnTo>
                      <a:pt x="102" y="169"/>
                    </a:lnTo>
                    <a:close/>
                  </a:path>
                </a:pathLst>
              </a:custGeom>
              <a:solidFill>
                <a:srgbClr val="9A9A9A"/>
              </a:solidFill>
              <a:ln w="3175">
                <a:solidFill>
                  <a:srgbClr val="000000"/>
                </a:solidFill>
                <a:prstDash val="solid"/>
                <a:round/>
              </a:ln>
            </p:spPr>
            <p:txBody>
              <a:bodyPr/>
              <a:lstStyle/>
              <a:p>
                <a:endParaRPr lang="zh-CN" altLang="en-US" sz="1100"/>
              </a:p>
            </p:txBody>
          </p:sp>
          <p:sp>
            <p:nvSpPr>
              <p:cNvPr id="433" name="Freeform 144"/>
              <p:cNvSpPr>
                <a:spLocks noEditPoints="1"/>
              </p:cNvSpPr>
              <p:nvPr/>
            </p:nvSpPr>
            <p:spPr bwMode="auto">
              <a:xfrm>
                <a:off x="2574" y="2204"/>
                <a:ext cx="68" cy="34"/>
              </a:xfrm>
              <a:custGeom>
                <a:avLst/>
                <a:gdLst>
                  <a:gd name="T0" fmla="*/ 0 w 205"/>
                  <a:gd name="T1" fmla="*/ 0 h 103"/>
                  <a:gd name="T2" fmla="*/ 0 w 205"/>
                  <a:gd name="T3" fmla="*/ 0 h 103"/>
                  <a:gd name="T4" fmla="*/ 0 w 205"/>
                  <a:gd name="T5" fmla="*/ 0 h 103"/>
                  <a:gd name="T6" fmla="*/ 0 w 205"/>
                  <a:gd name="T7" fmla="*/ 0 h 103"/>
                  <a:gd name="T8" fmla="*/ 0 w 205"/>
                  <a:gd name="T9" fmla="*/ 0 h 103"/>
                  <a:gd name="T10" fmla="*/ 0 w 205"/>
                  <a:gd name="T11" fmla="*/ 0 h 103"/>
                  <a:gd name="T12" fmla="*/ 0 w 205"/>
                  <a:gd name="T13" fmla="*/ 0 h 103"/>
                  <a:gd name="T14" fmla="*/ 0 w 205"/>
                  <a:gd name="T15" fmla="*/ 0 h 103"/>
                  <a:gd name="T16" fmla="*/ 0 w 205"/>
                  <a:gd name="T17" fmla="*/ 0 h 103"/>
                  <a:gd name="T18" fmla="*/ 0 w 205"/>
                  <a:gd name="T19" fmla="*/ 0 h 103"/>
                  <a:gd name="T20" fmla="*/ 0 w 205"/>
                  <a:gd name="T21" fmla="*/ 0 h 103"/>
                  <a:gd name="T22" fmla="*/ 0 w 205"/>
                  <a:gd name="T23" fmla="*/ 0 h 103"/>
                  <a:gd name="T24" fmla="*/ 0 w 205"/>
                  <a:gd name="T25" fmla="*/ 0 h 103"/>
                  <a:gd name="T26" fmla="*/ 0 w 205"/>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5" h="103">
                    <a:moveTo>
                      <a:pt x="0" y="45"/>
                    </a:moveTo>
                    <a:lnTo>
                      <a:pt x="0" y="11"/>
                    </a:lnTo>
                    <a:lnTo>
                      <a:pt x="53" y="11"/>
                    </a:lnTo>
                    <a:lnTo>
                      <a:pt x="205" y="0"/>
                    </a:lnTo>
                    <a:lnTo>
                      <a:pt x="205" y="30"/>
                    </a:lnTo>
                    <a:lnTo>
                      <a:pt x="54" y="45"/>
                    </a:lnTo>
                    <a:lnTo>
                      <a:pt x="0" y="45"/>
                    </a:lnTo>
                    <a:close/>
                    <a:moveTo>
                      <a:pt x="0" y="103"/>
                    </a:moveTo>
                    <a:lnTo>
                      <a:pt x="0" y="70"/>
                    </a:lnTo>
                    <a:lnTo>
                      <a:pt x="53" y="70"/>
                    </a:lnTo>
                    <a:lnTo>
                      <a:pt x="205" y="57"/>
                    </a:lnTo>
                    <a:lnTo>
                      <a:pt x="205" y="88"/>
                    </a:lnTo>
                    <a:lnTo>
                      <a:pt x="54" y="103"/>
                    </a:lnTo>
                    <a:lnTo>
                      <a:pt x="0" y="103"/>
                    </a:lnTo>
                    <a:close/>
                  </a:path>
                </a:pathLst>
              </a:custGeom>
              <a:solidFill>
                <a:srgbClr val="4D4D4D"/>
              </a:solidFill>
              <a:ln w="3175">
                <a:solidFill>
                  <a:srgbClr val="FFFF66"/>
                </a:solidFill>
                <a:prstDash val="solid"/>
                <a:round/>
              </a:ln>
            </p:spPr>
            <p:txBody>
              <a:bodyPr/>
              <a:lstStyle/>
              <a:p>
                <a:endParaRPr lang="zh-CN" altLang="en-US" sz="1100"/>
              </a:p>
            </p:txBody>
          </p:sp>
          <p:sp>
            <p:nvSpPr>
              <p:cNvPr id="434" name="Freeform 145"/>
              <p:cNvSpPr/>
              <p:nvPr/>
            </p:nvSpPr>
            <p:spPr bwMode="auto">
              <a:xfrm>
                <a:off x="2526" y="2008"/>
                <a:ext cx="162" cy="193"/>
              </a:xfrm>
              <a:custGeom>
                <a:avLst/>
                <a:gdLst>
                  <a:gd name="T0" fmla="*/ 0 w 487"/>
                  <a:gd name="T1" fmla="*/ 0 h 581"/>
                  <a:gd name="T2" fmla="*/ 0 w 487"/>
                  <a:gd name="T3" fmla="*/ 0 h 581"/>
                  <a:gd name="T4" fmla="*/ 0 w 487"/>
                  <a:gd name="T5" fmla="*/ 0 h 581"/>
                  <a:gd name="T6" fmla="*/ 0 w 487"/>
                  <a:gd name="T7" fmla="*/ 0 h 581"/>
                  <a:gd name="T8" fmla="*/ 0 w 487"/>
                  <a:gd name="T9" fmla="*/ 0 h 581"/>
                  <a:gd name="T10" fmla="*/ 0 w 487"/>
                  <a:gd name="T11" fmla="*/ 0 h 581"/>
                  <a:gd name="T12" fmla="*/ 0 w 487"/>
                  <a:gd name="T13" fmla="*/ 0 h 581"/>
                  <a:gd name="T14" fmla="*/ 0 w 487"/>
                  <a:gd name="T15" fmla="*/ 0 h 581"/>
                  <a:gd name="T16" fmla="*/ 0 w 487"/>
                  <a:gd name="T17" fmla="*/ 0 h 581"/>
                  <a:gd name="T18" fmla="*/ 0 w 487"/>
                  <a:gd name="T19" fmla="*/ 0 h 581"/>
                  <a:gd name="T20" fmla="*/ 0 w 487"/>
                  <a:gd name="T21" fmla="*/ 0 h 581"/>
                  <a:gd name="T22" fmla="*/ 0 w 487"/>
                  <a:gd name="T23" fmla="*/ 0 h 581"/>
                  <a:gd name="T24" fmla="*/ 0 w 487"/>
                  <a:gd name="T25" fmla="*/ 0 h 581"/>
                  <a:gd name="T26" fmla="*/ 0 w 487"/>
                  <a:gd name="T27" fmla="*/ 0 h 581"/>
                  <a:gd name="T28" fmla="*/ 0 w 487"/>
                  <a:gd name="T29" fmla="*/ 0 h 581"/>
                  <a:gd name="T30" fmla="*/ 0 w 487"/>
                  <a:gd name="T31" fmla="*/ 0 h 581"/>
                  <a:gd name="T32" fmla="*/ 0 w 487"/>
                  <a:gd name="T33" fmla="*/ 0 h 581"/>
                  <a:gd name="T34" fmla="*/ 0 w 487"/>
                  <a:gd name="T35" fmla="*/ 1 h 581"/>
                  <a:gd name="T36" fmla="*/ 0 w 487"/>
                  <a:gd name="T37" fmla="*/ 1 h 581"/>
                  <a:gd name="T38" fmla="*/ 0 w 487"/>
                  <a:gd name="T39" fmla="*/ 1 h 581"/>
                  <a:gd name="T40" fmla="*/ 0 w 487"/>
                  <a:gd name="T41" fmla="*/ 1 h 581"/>
                  <a:gd name="T42" fmla="*/ 0 w 487"/>
                  <a:gd name="T43" fmla="*/ 1 h 581"/>
                  <a:gd name="T44" fmla="*/ 0 w 487"/>
                  <a:gd name="T45" fmla="*/ 1 h 581"/>
                  <a:gd name="T46" fmla="*/ 0 w 487"/>
                  <a:gd name="T47" fmla="*/ 1 h 581"/>
                  <a:gd name="T48" fmla="*/ 0 w 487"/>
                  <a:gd name="T49" fmla="*/ 1 h 581"/>
                  <a:gd name="T50" fmla="*/ 0 w 487"/>
                  <a:gd name="T51" fmla="*/ 1 h 581"/>
                  <a:gd name="T52" fmla="*/ 1 w 487"/>
                  <a:gd name="T53" fmla="*/ 1 h 581"/>
                  <a:gd name="T54" fmla="*/ 1 w 487"/>
                  <a:gd name="T55" fmla="*/ 1 h 581"/>
                  <a:gd name="T56" fmla="*/ 1 w 487"/>
                  <a:gd name="T57" fmla="*/ 0 h 581"/>
                  <a:gd name="T58" fmla="*/ 1 w 487"/>
                  <a:gd name="T59" fmla="*/ 0 h 581"/>
                  <a:gd name="T60" fmla="*/ 1 w 487"/>
                  <a:gd name="T61" fmla="*/ 0 h 581"/>
                  <a:gd name="T62" fmla="*/ 1 w 487"/>
                  <a:gd name="T63" fmla="*/ 0 h 581"/>
                  <a:gd name="T64" fmla="*/ 1 w 487"/>
                  <a:gd name="T65" fmla="*/ 0 h 581"/>
                  <a:gd name="T66" fmla="*/ 1 w 487"/>
                  <a:gd name="T67" fmla="*/ 0 h 581"/>
                  <a:gd name="T68" fmla="*/ 1 w 487"/>
                  <a:gd name="T69" fmla="*/ 0 h 581"/>
                  <a:gd name="T70" fmla="*/ 1 w 487"/>
                  <a:gd name="T71" fmla="*/ 0 h 581"/>
                  <a:gd name="T72" fmla="*/ 1 w 487"/>
                  <a:gd name="T73" fmla="*/ 0 h 581"/>
                  <a:gd name="T74" fmla="*/ 1 w 487"/>
                  <a:gd name="T75" fmla="*/ 0 h 581"/>
                  <a:gd name="T76" fmla="*/ 1 w 487"/>
                  <a:gd name="T77" fmla="*/ 0 h 581"/>
                  <a:gd name="T78" fmla="*/ 1 w 487"/>
                  <a:gd name="T79" fmla="*/ 0 h 581"/>
                  <a:gd name="T80" fmla="*/ 1 w 487"/>
                  <a:gd name="T81" fmla="*/ 0 h 581"/>
                  <a:gd name="T82" fmla="*/ 0 w 487"/>
                  <a:gd name="T83" fmla="*/ 0 h 581"/>
                  <a:gd name="T84" fmla="*/ 0 w 487"/>
                  <a:gd name="T85" fmla="*/ 0 h 581"/>
                  <a:gd name="T86" fmla="*/ 0 w 487"/>
                  <a:gd name="T87" fmla="*/ 0 h 581"/>
                  <a:gd name="T88" fmla="*/ 0 w 487"/>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7" h="581">
                    <a:moveTo>
                      <a:pt x="243" y="0"/>
                    </a:moveTo>
                    <a:lnTo>
                      <a:pt x="207" y="1"/>
                    </a:lnTo>
                    <a:lnTo>
                      <a:pt x="172" y="7"/>
                    </a:lnTo>
                    <a:lnTo>
                      <a:pt x="138" y="19"/>
                    </a:lnTo>
                    <a:lnTo>
                      <a:pt x="106" y="34"/>
                    </a:lnTo>
                    <a:lnTo>
                      <a:pt x="79" y="53"/>
                    </a:lnTo>
                    <a:lnTo>
                      <a:pt x="53" y="75"/>
                    </a:lnTo>
                    <a:lnTo>
                      <a:pt x="32" y="102"/>
                    </a:lnTo>
                    <a:lnTo>
                      <a:pt x="17" y="129"/>
                    </a:lnTo>
                    <a:lnTo>
                      <a:pt x="6" y="160"/>
                    </a:lnTo>
                    <a:lnTo>
                      <a:pt x="0" y="191"/>
                    </a:lnTo>
                    <a:lnTo>
                      <a:pt x="0" y="224"/>
                    </a:lnTo>
                    <a:lnTo>
                      <a:pt x="7" y="250"/>
                    </a:lnTo>
                    <a:lnTo>
                      <a:pt x="18" y="277"/>
                    </a:lnTo>
                    <a:lnTo>
                      <a:pt x="33" y="302"/>
                    </a:lnTo>
                    <a:lnTo>
                      <a:pt x="51" y="324"/>
                    </a:lnTo>
                    <a:lnTo>
                      <a:pt x="79" y="358"/>
                    </a:lnTo>
                    <a:lnTo>
                      <a:pt x="102" y="395"/>
                    </a:lnTo>
                    <a:lnTo>
                      <a:pt x="120" y="433"/>
                    </a:lnTo>
                    <a:lnTo>
                      <a:pt x="133" y="473"/>
                    </a:lnTo>
                    <a:lnTo>
                      <a:pt x="142" y="513"/>
                    </a:lnTo>
                    <a:lnTo>
                      <a:pt x="140" y="581"/>
                    </a:lnTo>
                    <a:lnTo>
                      <a:pt x="243" y="581"/>
                    </a:lnTo>
                    <a:lnTo>
                      <a:pt x="347" y="581"/>
                    </a:lnTo>
                    <a:lnTo>
                      <a:pt x="346" y="513"/>
                    </a:lnTo>
                    <a:lnTo>
                      <a:pt x="354" y="473"/>
                    </a:lnTo>
                    <a:lnTo>
                      <a:pt x="367" y="433"/>
                    </a:lnTo>
                    <a:lnTo>
                      <a:pt x="386" y="395"/>
                    </a:lnTo>
                    <a:lnTo>
                      <a:pt x="409" y="358"/>
                    </a:lnTo>
                    <a:lnTo>
                      <a:pt x="435" y="324"/>
                    </a:lnTo>
                    <a:lnTo>
                      <a:pt x="454" y="302"/>
                    </a:lnTo>
                    <a:lnTo>
                      <a:pt x="469" y="277"/>
                    </a:lnTo>
                    <a:lnTo>
                      <a:pt x="480" y="250"/>
                    </a:lnTo>
                    <a:lnTo>
                      <a:pt x="487" y="224"/>
                    </a:lnTo>
                    <a:lnTo>
                      <a:pt x="487" y="191"/>
                    </a:lnTo>
                    <a:lnTo>
                      <a:pt x="482" y="160"/>
                    </a:lnTo>
                    <a:lnTo>
                      <a:pt x="471" y="129"/>
                    </a:lnTo>
                    <a:lnTo>
                      <a:pt x="454" y="102"/>
                    </a:lnTo>
                    <a:lnTo>
                      <a:pt x="434" y="75"/>
                    </a:lnTo>
                    <a:lnTo>
                      <a:pt x="409" y="53"/>
                    </a:lnTo>
                    <a:lnTo>
                      <a:pt x="380" y="34"/>
                    </a:lnTo>
                    <a:lnTo>
                      <a:pt x="349" y="19"/>
                    </a:lnTo>
                    <a:lnTo>
                      <a:pt x="316" y="7"/>
                    </a:lnTo>
                    <a:lnTo>
                      <a:pt x="280" y="1"/>
                    </a:lnTo>
                    <a:lnTo>
                      <a:pt x="243" y="0"/>
                    </a:lnTo>
                    <a:close/>
                  </a:path>
                </a:pathLst>
              </a:custGeom>
              <a:solidFill>
                <a:srgbClr val="FFFF00"/>
              </a:solidFill>
              <a:ln w="3175">
                <a:solidFill>
                  <a:srgbClr val="000000"/>
                </a:solidFill>
                <a:prstDash val="solid"/>
                <a:round/>
              </a:ln>
            </p:spPr>
            <p:txBody>
              <a:bodyPr/>
              <a:lstStyle/>
              <a:p>
                <a:endParaRPr lang="zh-CN" altLang="en-US" sz="1100"/>
              </a:p>
            </p:txBody>
          </p:sp>
          <p:sp>
            <p:nvSpPr>
              <p:cNvPr id="435" name="Line 146"/>
              <p:cNvSpPr>
                <a:spLocks noChangeShapeType="1"/>
              </p:cNvSpPr>
              <p:nvPr/>
            </p:nvSpPr>
            <p:spPr bwMode="auto">
              <a:xfrm flipV="1">
                <a:off x="2629" y="1953"/>
                <a:ext cx="9" cy="46"/>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6" name="Line 147"/>
              <p:cNvSpPr>
                <a:spLocks noChangeShapeType="1"/>
              </p:cNvSpPr>
              <p:nvPr/>
            </p:nvSpPr>
            <p:spPr bwMode="auto">
              <a:xfrm flipV="1">
                <a:off x="2651" y="1986"/>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7" name="Line 148"/>
              <p:cNvSpPr>
                <a:spLocks noChangeShapeType="1"/>
              </p:cNvSpPr>
              <p:nvPr/>
            </p:nvSpPr>
            <p:spPr bwMode="auto">
              <a:xfrm flipV="1">
                <a:off x="2667" y="1971"/>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8" name="Line 149"/>
              <p:cNvSpPr>
                <a:spLocks noChangeShapeType="1"/>
              </p:cNvSpPr>
              <p:nvPr/>
            </p:nvSpPr>
            <p:spPr bwMode="auto">
              <a:xfrm flipV="1">
                <a:off x="2687" y="2005"/>
                <a:ext cx="11" cy="16"/>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9" name="Line 150"/>
              <p:cNvSpPr>
                <a:spLocks noChangeShapeType="1"/>
              </p:cNvSpPr>
              <p:nvPr/>
            </p:nvSpPr>
            <p:spPr bwMode="auto">
              <a:xfrm flipV="1">
                <a:off x="2694" y="2013"/>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0" name="Line 151"/>
              <p:cNvSpPr>
                <a:spLocks noChangeShapeType="1"/>
              </p:cNvSpPr>
              <p:nvPr/>
            </p:nvSpPr>
            <p:spPr bwMode="auto">
              <a:xfrm flipV="1">
                <a:off x="2707" y="2039"/>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1" name="Line 152"/>
              <p:cNvSpPr>
                <a:spLocks noChangeShapeType="1"/>
              </p:cNvSpPr>
              <p:nvPr/>
            </p:nvSpPr>
            <p:spPr bwMode="auto">
              <a:xfrm flipV="1">
                <a:off x="2710" y="2050"/>
                <a:ext cx="53"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2" name="Line 153"/>
              <p:cNvSpPr>
                <a:spLocks noChangeShapeType="1"/>
              </p:cNvSpPr>
              <p:nvPr/>
            </p:nvSpPr>
            <p:spPr bwMode="auto">
              <a:xfrm flipV="1">
                <a:off x="2713" y="2075"/>
                <a:ext cx="26"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3" name="Line 154"/>
              <p:cNvSpPr>
                <a:spLocks noChangeShapeType="1"/>
              </p:cNvSpPr>
              <p:nvPr/>
            </p:nvSpPr>
            <p:spPr bwMode="auto">
              <a:xfrm flipV="1">
                <a:off x="2714" y="2090"/>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4" name="Line 155"/>
              <p:cNvSpPr>
                <a:spLocks noChangeShapeType="1"/>
              </p:cNvSpPr>
              <p:nvPr/>
            </p:nvSpPr>
            <p:spPr bwMode="auto">
              <a:xfrm>
                <a:off x="2714" y="2110"/>
                <a:ext cx="20"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5" name="Line 156"/>
              <p:cNvSpPr>
                <a:spLocks noChangeShapeType="1"/>
              </p:cNvSpPr>
              <p:nvPr/>
            </p:nvSpPr>
            <p:spPr bwMode="auto">
              <a:xfrm>
                <a:off x="2688" y="2112"/>
                <a:ext cx="81" cy="3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6" name="Line 157"/>
              <p:cNvSpPr>
                <a:spLocks noChangeShapeType="1"/>
              </p:cNvSpPr>
              <p:nvPr/>
            </p:nvSpPr>
            <p:spPr bwMode="auto">
              <a:xfrm>
                <a:off x="2692" y="2141"/>
                <a:ext cx="17" cy="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7" name="Line 158"/>
              <p:cNvSpPr>
                <a:spLocks noChangeShapeType="1"/>
              </p:cNvSpPr>
              <p:nvPr/>
            </p:nvSpPr>
            <p:spPr bwMode="auto">
              <a:xfrm flipH="1" flipV="1">
                <a:off x="2612" y="1966"/>
                <a:ext cx="1"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8" name="Line 159"/>
              <p:cNvSpPr>
                <a:spLocks noChangeShapeType="1"/>
              </p:cNvSpPr>
              <p:nvPr/>
            </p:nvSpPr>
            <p:spPr bwMode="auto">
              <a:xfrm flipH="1" flipV="1">
                <a:off x="2583" y="1953"/>
                <a:ext cx="9" cy="4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9" name="Line 160"/>
              <p:cNvSpPr>
                <a:spLocks noChangeShapeType="1"/>
              </p:cNvSpPr>
              <p:nvPr/>
            </p:nvSpPr>
            <p:spPr bwMode="auto">
              <a:xfrm flipH="1" flipV="1">
                <a:off x="2566" y="1985"/>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0" name="Line 161"/>
              <p:cNvSpPr>
                <a:spLocks noChangeShapeType="1"/>
              </p:cNvSpPr>
              <p:nvPr/>
            </p:nvSpPr>
            <p:spPr bwMode="auto">
              <a:xfrm flipH="1" flipV="1">
                <a:off x="2531" y="1970"/>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1" name="Line 162"/>
              <p:cNvSpPr>
                <a:spLocks noChangeShapeType="1"/>
              </p:cNvSpPr>
              <p:nvPr/>
            </p:nvSpPr>
            <p:spPr bwMode="auto">
              <a:xfrm flipH="1" flipV="1">
                <a:off x="2523" y="2004"/>
                <a:ext cx="11" cy="1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2" name="Line 163"/>
              <p:cNvSpPr>
                <a:spLocks noChangeShapeType="1"/>
              </p:cNvSpPr>
              <p:nvPr/>
            </p:nvSpPr>
            <p:spPr bwMode="auto">
              <a:xfrm flipH="1" flipV="1">
                <a:off x="2485" y="2012"/>
                <a:ext cx="42" cy="2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3" name="Line 164"/>
              <p:cNvSpPr>
                <a:spLocks noChangeShapeType="1"/>
              </p:cNvSpPr>
              <p:nvPr/>
            </p:nvSpPr>
            <p:spPr bwMode="auto">
              <a:xfrm flipH="1" flipV="1">
                <a:off x="2493" y="2038"/>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4" name="Line 165"/>
              <p:cNvSpPr>
                <a:spLocks noChangeShapeType="1"/>
              </p:cNvSpPr>
              <p:nvPr/>
            </p:nvSpPr>
            <p:spPr bwMode="auto">
              <a:xfrm flipH="1" flipV="1">
                <a:off x="2458" y="2049"/>
                <a:ext cx="53"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5" name="Line 166"/>
              <p:cNvSpPr>
                <a:spLocks noChangeShapeType="1"/>
              </p:cNvSpPr>
              <p:nvPr/>
            </p:nvSpPr>
            <p:spPr bwMode="auto">
              <a:xfrm flipH="1" flipV="1">
                <a:off x="2482" y="2073"/>
                <a:ext cx="26"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6" name="Line 167"/>
              <p:cNvSpPr>
                <a:spLocks noChangeShapeType="1"/>
              </p:cNvSpPr>
              <p:nvPr/>
            </p:nvSpPr>
            <p:spPr bwMode="auto">
              <a:xfrm flipH="1" flipV="1">
                <a:off x="2449" y="2089"/>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7" name="Line 168"/>
              <p:cNvSpPr>
                <a:spLocks noChangeShapeType="1"/>
              </p:cNvSpPr>
              <p:nvPr/>
            </p:nvSpPr>
            <p:spPr bwMode="auto">
              <a:xfrm flipH="1">
                <a:off x="2487" y="2109"/>
                <a:ext cx="20"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8" name="Line 169"/>
              <p:cNvSpPr>
                <a:spLocks noChangeShapeType="1"/>
              </p:cNvSpPr>
              <p:nvPr/>
            </p:nvSpPr>
            <p:spPr bwMode="auto">
              <a:xfrm flipH="1">
                <a:off x="2451" y="2123"/>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9" name="Line 170"/>
              <p:cNvSpPr>
                <a:spLocks noChangeShapeType="1"/>
              </p:cNvSpPr>
              <p:nvPr/>
            </p:nvSpPr>
            <p:spPr bwMode="auto">
              <a:xfrm flipH="1">
                <a:off x="2512" y="2140"/>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0" name="Freeform 171"/>
              <p:cNvSpPr/>
              <p:nvPr/>
            </p:nvSpPr>
            <p:spPr bwMode="auto">
              <a:xfrm>
                <a:off x="1800" y="1635"/>
                <a:ext cx="303" cy="298"/>
              </a:xfrm>
              <a:custGeom>
                <a:avLst/>
                <a:gdLst>
                  <a:gd name="T0" fmla="*/ 1 w 908"/>
                  <a:gd name="T1" fmla="*/ 1 h 893"/>
                  <a:gd name="T2" fmla="*/ 1 w 908"/>
                  <a:gd name="T3" fmla="*/ 1 h 893"/>
                  <a:gd name="T4" fmla="*/ 1 w 908"/>
                  <a:gd name="T5" fmla="*/ 1 h 893"/>
                  <a:gd name="T6" fmla="*/ 1 w 908"/>
                  <a:gd name="T7" fmla="*/ 0 h 893"/>
                  <a:gd name="T8" fmla="*/ 0 w 908"/>
                  <a:gd name="T9" fmla="*/ 0 h 893"/>
                  <a:gd name="T10" fmla="*/ 0 w 908"/>
                  <a:gd name="T11" fmla="*/ 1 h 893"/>
                  <a:gd name="T12" fmla="*/ 0 w 908"/>
                  <a:gd name="T13" fmla="*/ 1 h 893"/>
                  <a:gd name="T14" fmla="*/ 1 w 908"/>
                  <a:gd name="T15" fmla="*/ 1 h 89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8" h="893">
                    <a:moveTo>
                      <a:pt x="454" y="893"/>
                    </a:moveTo>
                    <a:lnTo>
                      <a:pt x="908" y="491"/>
                    </a:lnTo>
                    <a:lnTo>
                      <a:pt x="609" y="491"/>
                    </a:lnTo>
                    <a:lnTo>
                      <a:pt x="609" y="0"/>
                    </a:lnTo>
                    <a:lnTo>
                      <a:pt x="301" y="0"/>
                    </a:lnTo>
                    <a:lnTo>
                      <a:pt x="301" y="491"/>
                    </a:lnTo>
                    <a:lnTo>
                      <a:pt x="0" y="491"/>
                    </a:lnTo>
                    <a:lnTo>
                      <a:pt x="454" y="893"/>
                    </a:lnTo>
                    <a:close/>
                  </a:path>
                </a:pathLst>
              </a:custGeom>
              <a:solidFill>
                <a:srgbClr val="FAF4FF"/>
              </a:solidFill>
              <a:ln w="3175">
                <a:solidFill>
                  <a:srgbClr val="000000"/>
                </a:solidFill>
                <a:prstDash val="solid"/>
                <a:round/>
              </a:ln>
            </p:spPr>
            <p:txBody>
              <a:bodyPr/>
              <a:lstStyle/>
              <a:p>
                <a:endParaRPr lang="zh-CN" altLang="en-US" sz="1100"/>
              </a:p>
            </p:txBody>
          </p:sp>
        </p:grpSp>
        <p:grpSp>
          <p:nvGrpSpPr>
            <p:cNvPr id="461" name="Group 231"/>
            <p:cNvGrpSpPr/>
            <p:nvPr/>
          </p:nvGrpSpPr>
          <p:grpSpPr bwMode="auto">
            <a:xfrm>
              <a:off x="9581644" y="2361549"/>
              <a:ext cx="677818" cy="1212329"/>
              <a:chOff x="2992" y="1636"/>
              <a:chExt cx="613" cy="1068"/>
            </a:xfrm>
          </p:grpSpPr>
          <p:sp>
            <p:nvSpPr>
              <p:cNvPr id="462" name="Freeform 173"/>
              <p:cNvSpPr/>
              <p:nvPr/>
            </p:nvSpPr>
            <p:spPr bwMode="auto">
              <a:xfrm>
                <a:off x="3113" y="2186"/>
                <a:ext cx="387" cy="104"/>
              </a:xfrm>
              <a:custGeom>
                <a:avLst/>
                <a:gdLst>
                  <a:gd name="T0" fmla="*/ 0 w 1159"/>
                  <a:gd name="T1" fmla="*/ 0 h 314"/>
                  <a:gd name="T2" fmla="*/ 0 w 1159"/>
                  <a:gd name="T3" fmla="*/ 0 h 314"/>
                  <a:gd name="T4" fmla="*/ 1 w 1159"/>
                  <a:gd name="T5" fmla="*/ 0 h 314"/>
                  <a:gd name="T6" fmla="*/ 1 w 1159"/>
                  <a:gd name="T7" fmla="*/ 0 h 314"/>
                  <a:gd name="T8" fmla="*/ 2 w 1159"/>
                  <a:gd name="T9" fmla="*/ 0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9" h="314">
                    <a:moveTo>
                      <a:pt x="0" y="125"/>
                    </a:moveTo>
                    <a:lnTo>
                      <a:pt x="0" y="314"/>
                    </a:lnTo>
                    <a:lnTo>
                      <a:pt x="966" y="314"/>
                    </a:lnTo>
                    <a:lnTo>
                      <a:pt x="966" y="0"/>
                    </a:lnTo>
                    <a:lnTo>
                      <a:pt x="1159"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463" name="Line 174"/>
              <p:cNvSpPr>
                <a:spLocks noChangeShapeType="1"/>
              </p:cNvSpPr>
              <p:nvPr/>
            </p:nvSpPr>
            <p:spPr bwMode="auto">
              <a:xfrm>
                <a:off x="3399" y="2495"/>
                <a:ext cx="1" cy="209"/>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4" name="Line 175"/>
              <p:cNvSpPr>
                <a:spLocks noChangeShapeType="1"/>
              </p:cNvSpPr>
              <p:nvPr/>
            </p:nvSpPr>
            <p:spPr bwMode="auto">
              <a:xfrm>
                <a:off x="3335" y="2558"/>
                <a:ext cx="1" cy="104"/>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5" name="Line 176"/>
              <p:cNvSpPr>
                <a:spLocks noChangeShapeType="1"/>
              </p:cNvSpPr>
              <p:nvPr/>
            </p:nvSpPr>
            <p:spPr bwMode="auto">
              <a:xfrm>
                <a:off x="3271" y="2495"/>
                <a:ext cx="1" cy="209"/>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6" name="Line 177"/>
              <p:cNvSpPr>
                <a:spLocks noChangeShapeType="1"/>
              </p:cNvSpPr>
              <p:nvPr/>
            </p:nvSpPr>
            <p:spPr bwMode="auto">
              <a:xfrm>
                <a:off x="3206" y="2558"/>
                <a:ext cx="1" cy="104"/>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7" name="Freeform 178"/>
              <p:cNvSpPr/>
              <p:nvPr/>
            </p:nvSpPr>
            <p:spPr bwMode="auto">
              <a:xfrm>
                <a:off x="3399" y="2222"/>
                <a:ext cx="151" cy="388"/>
              </a:xfrm>
              <a:custGeom>
                <a:avLst/>
                <a:gdLst>
                  <a:gd name="T0" fmla="*/ 1 w 451"/>
                  <a:gd name="T1" fmla="*/ 0 h 1163"/>
                  <a:gd name="T2" fmla="*/ 1 w 451"/>
                  <a:gd name="T3" fmla="*/ 2 h 1163"/>
                  <a:gd name="T4" fmla="*/ 0 w 451"/>
                  <a:gd name="T5" fmla="*/ 2 h 1163"/>
                  <a:gd name="T6" fmla="*/ 0 60000 65536"/>
                  <a:gd name="T7" fmla="*/ 0 60000 65536"/>
                  <a:gd name="T8" fmla="*/ 0 60000 65536"/>
                </a:gdLst>
                <a:ahLst/>
                <a:cxnLst>
                  <a:cxn ang="T6">
                    <a:pos x="T0" y="T1"/>
                  </a:cxn>
                  <a:cxn ang="T7">
                    <a:pos x="T2" y="T3"/>
                  </a:cxn>
                  <a:cxn ang="T8">
                    <a:pos x="T4" y="T5"/>
                  </a:cxn>
                </a:cxnLst>
                <a:rect l="0" t="0" r="r" b="b"/>
                <a:pathLst>
                  <a:path w="451" h="1163">
                    <a:moveTo>
                      <a:pt x="451" y="0"/>
                    </a:moveTo>
                    <a:lnTo>
                      <a:pt x="451" y="1163"/>
                    </a:lnTo>
                    <a:lnTo>
                      <a:pt x="0" y="1163"/>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468" name="Freeform 179"/>
              <p:cNvSpPr/>
              <p:nvPr/>
            </p:nvSpPr>
            <p:spPr bwMode="auto">
              <a:xfrm>
                <a:off x="3499" y="2233"/>
                <a:ext cx="52" cy="10"/>
              </a:xfrm>
              <a:custGeom>
                <a:avLst/>
                <a:gdLst>
                  <a:gd name="T0" fmla="*/ 0 w 155"/>
                  <a:gd name="T1" fmla="*/ 0 h 30"/>
                  <a:gd name="T2" fmla="*/ 0 w 155"/>
                  <a:gd name="T3" fmla="*/ 0 h 30"/>
                  <a:gd name="T4" fmla="*/ 0 w 155"/>
                  <a:gd name="T5" fmla="*/ 0 h 30"/>
                  <a:gd name="T6" fmla="*/ 0 w 155"/>
                  <a:gd name="T7" fmla="*/ 0 h 30"/>
                  <a:gd name="T8" fmla="*/ 0 w 155"/>
                  <a:gd name="T9" fmla="*/ 0 h 30"/>
                  <a:gd name="T10" fmla="*/ 0 w 155"/>
                  <a:gd name="T11" fmla="*/ 0 h 30"/>
                  <a:gd name="T12" fmla="*/ 0 w 155"/>
                  <a:gd name="T13" fmla="*/ 0 h 30"/>
                  <a:gd name="T14" fmla="*/ 0 w 155"/>
                  <a:gd name="T15" fmla="*/ 0 h 30"/>
                  <a:gd name="T16" fmla="*/ 0 w 155"/>
                  <a:gd name="T17" fmla="*/ 0 h 30"/>
                  <a:gd name="T18" fmla="*/ 0 w 155"/>
                  <a:gd name="T19" fmla="*/ 0 h 30"/>
                  <a:gd name="T20" fmla="*/ 0 w 155"/>
                  <a:gd name="T21" fmla="*/ 0 h 30"/>
                  <a:gd name="T22" fmla="*/ 0 w 155"/>
                  <a:gd name="T23" fmla="*/ 0 h 30"/>
                  <a:gd name="T24" fmla="*/ 0 w 155"/>
                  <a:gd name="T25" fmla="*/ 0 h 30"/>
                  <a:gd name="T26" fmla="*/ 0 w 155"/>
                  <a:gd name="T27" fmla="*/ 0 h 30"/>
                  <a:gd name="T28" fmla="*/ 0 w 155"/>
                  <a:gd name="T29" fmla="*/ 0 h 30"/>
                  <a:gd name="T30" fmla="*/ 0 w 155"/>
                  <a:gd name="T31" fmla="*/ 0 h 30"/>
                  <a:gd name="T32" fmla="*/ 0 w 155"/>
                  <a:gd name="T33" fmla="*/ 0 h 30"/>
                  <a:gd name="T34" fmla="*/ 0 w 155"/>
                  <a:gd name="T35" fmla="*/ 0 h 30"/>
                  <a:gd name="T36" fmla="*/ 0 w 155"/>
                  <a:gd name="T37" fmla="*/ 0 h 30"/>
                  <a:gd name="T38" fmla="*/ 0 w 155"/>
                  <a:gd name="T39" fmla="*/ 0 h 30"/>
                  <a:gd name="T40" fmla="*/ 0 w 155"/>
                  <a:gd name="T41" fmla="*/ 0 h 30"/>
                  <a:gd name="T42" fmla="*/ 0 w 155"/>
                  <a:gd name="T43" fmla="*/ 0 h 30"/>
                  <a:gd name="T44" fmla="*/ 0 w 155"/>
                  <a:gd name="T45" fmla="*/ 0 h 30"/>
                  <a:gd name="T46" fmla="*/ 0 w 155"/>
                  <a:gd name="T47" fmla="*/ 0 h 30"/>
                  <a:gd name="T48" fmla="*/ 0 w 155"/>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5" h="30">
                    <a:moveTo>
                      <a:pt x="0" y="15"/>
                    </a:moveTo>
                    <a:lnTo>
                      <a:pt x="2" y="11"/>
                    </a:lnTo>
                    <a:lnTo>
                      <a:pt x="9" y="7"/>
                    </a:lnTo>
                    <a:lnTo>
                      <a:pt x="21" y="4"/>
                    </a:lnTo>
                    <a:lnTo>
                      <a:pt x="38" y="2"/>
                    </a:lnTo>
                    <a:lnTo>
                      <a:pt x="57" y="0"/>
                    </a:lnTo>
                    <a:lnTo>
                      <a:pt x="77" y="0"/>
                    </a:lnTo>
                    <a:lnTo>
                      <a:pt x="98" y="0"/>
                    </a:lnTo>
                    <a:lnTo>
                      <a:pt x="117" y="2"/>
                    </a:lnTo>
                    <a:lnTo>
                      <a:pt x="133" y="4"/>
                    </a:lnTo>
                    <a:lnTo>
                      <a:pt x="145" y="7"/>
                    </a:lnTo>
                    <a:lnTo>
                      <a:pt x="154" y="11"/>
                    </a:lnTo>
                    <a:lnTo>
                      <a:pt x="155" y="15"/>
                    </a:lnTo>
                    <a:lnTo>
                      <a:pt x="154" y="19"/>
                    </a:lnTo>
                    <a:lnTo>
                      <a:pt x="145" y="23"/>
                    </a:lnTo>
                    <a:lnTo>
                      <a:pt x="133" y="26"/>
                    </a:lnTo>
                    <a:lnTo>
                      <a:pt x="117" y="28"/>
                    </a:lnTo>
                    <a:lnTo>
                      <a:pt x="98" y="30"/>
                    </a:lnTo>
                    <a:lnTo>
                      <a:pt x="77" y="30"/>
                    </a:lnTo>
                    <a:lnTo>
                      <a:pt x="57" y="30"/>
                    </a:lnTo>
                    <a:lnTo>
                      <a:pt x="38" y="28"/>
                    </a:lnTo>
                    <a:lnTo>
                      <a:pt x="21" y="26"/>
                    </a:lnTo>
                    <a:lnTo>
                      <a:pt x="9" y="23"/>
                    </a:lnTo>
                    <a:lnTo>
                      <a:pt x="2" y="19"/>
                    </a:lnTo>
                    <a:lnTo>
                      <a:pt x="0" y="15"/>
                    </a:lnTo>
                    <a:close/>
                  </a:path>
                </a:pathLst>
              </a:cu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100"/>
              </a:p>
            </p:txBody>
          </p:sp>
          <p:sp>
            <p:nvSpPr>
              <p:cNvPr id="469" name="Freeform 180"/>
              <p:cNvSpPr/>
              <p:nvPr/>
            </p:nvSpPr>
            <p:spPr bwMode="auto">
              <a:xfrm>
                <a:off x="3492" y="2179"/>
                <a:ext cx="67" cy="59"/>
              </a:xfrm>
              <a:custGeom>
                <a:avLst/>
                <a:gdLst>
                  <a:gd name="T0" fmla="*/ 0 w 201"/>
                  <a:gd name="T1" fmla="*/ 0 h 178"/>
                  <a:gd name="T2" fmla="*/ 0 w 201"/>
                  <a:gd name="T3" fmla="*/ 0 h 178"/>
                  <a:gd name="T4" fmla="*/ 0 w 201"/>
                  <a:gd name="T5" fmla="*/ 0 h 178"/>
                  <a:gd name="T6" fmla="*/ 0 w 201"/>
                  <a:gd name="T7" fmla="*/ 0 h 178"/>
                  <a:gd name="T8" fmla="*/ 0 w 201"/>
                  <a:gd name="T9" fmla="*/ 0 h 178"/>
                  <a:gd name="T10" fmla="*/ 0 w 201"/>
                  <a:gd name="T11" fmla="*/ 0 h 178"/>
                  <a:gd name="T12" fmla="*/ 0 w 201"/>
                  <a:gd name="T13" fmla="*/ 0 h 178"/>
                  <a:gd name="T14" fmla="*/ 0 w 201"/>
                  <a:gd name="T15" fmla="*/ 0 h 178"/>
                  <a:gd name="T16" fmla="*/ 0 w 201"/>
                  <a:gd name="T17" fmla="*/ 0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1" h="178">
                    <a:moveTo>
                      <a:pt x="100" y="178"/>
                    </a:moveTo>
                    <a:lnTo>
                      <a:pt x="175" y="178"/>
                    </a:lnTo>
                    <a:lnTo>
                      <a:pt x="201" y="159"/>
                    </a:lnTo>
                    <a:lnTo>
                      <a:pt x="201" y="0"/>
                    </a:lnTo>
                    <a:lnTo>
                      <a:pt x="100" y="0"/>
                    </a:lnTo>
                    <a:lnTo>
                      <a:pt x="0" y="0"/>
                    </a:lnTo>
                    <a:lnTo>
                      <a:pt x="0" y="159"/>
                    </a:lnTo>
                    <a:lnTo>
                      <a:pt x="25" y="178"/>
                    </a:lnTo>
                    <a:lnTo>
                      <a:pt x="100" y="178"/>
                    </a:lnTo>
                    <a:close/>
                  </a:path>
                </a:pathLst>
              </a:custGeom>
              <a:solidFill>
                <a:srgbClr val="9A9A9A"/>
              </a:solidFill>
              <a:ln w="3175">
                <a:solidFill>
                  <a:srgbClr val="000000"/>
                </a:solidFill>
                <a:prstDash val="solid"/>
                <a:round/>
              </a:ln>
            </p:spPr>
            <p:txBody>
              <a:bodyPr/>
              <a:lstStyle/>
              <a:p>
                <a:endParaRPr lang="zh-CN" altLang="en-US" sz="1100"/>
              </a:p>
            </p:txBody>
          </p:sp>
          <p:sp>
            <p:nvSpPr>
              <p:cNvPr id="470" name="Freeform 181"/>
              <p:cNvSpPr>
                <a:spLocks noEditPoints="1"/>
              </p:cNvSpPr>
              <p:nvPr/>
            </p:nvSpPr>
            <p:spPr bwMode="auto">
              <a:xfrm>
                <a:off x="3492" y="2194"/>
                <a:ext cx="67" cy="37"/>
              </a:xfrm>
              <a:custGeom>
                <a:avLst/>
                <a:gdLst>
                  <a:gd name="T0" fmla="*/ 0 w 201"/>
                  <a:gd name="T1" fmla="*/ 0 h 109"/>
                  <a:gd name="T2" fmla="*/ 0 w 201"/>
                  <a:gd name="T3" fmla="*/ 0 h 109"/>
                  <a:gd name="T4" fmla="*/ 0 w 201"/>
                  <a:gd name="T5" fmla="*/ 0 h 109"/>
                  <a:gd name="T6" fmla="*/ 0 w 201"/>
                  <a:gd name="T7" fmla="*/ 0 h 109"/>
                  <a:gd name="T8" fmla="*/ 0 w 201"/>
                  <a:gd name="T9" fmla="*/ 0 h 109"/>
                  <a:gd name="T10" fmla="*/ 0 w 201"/>
                  <a:gd name="T11" fmla="*/ 0 h 109"/>
                  <a:gd name="T12" fmla="*/ 0 w 201"/>
                  <a:gd name="T13" fmla="*/ 0 h 109"/>
                  <a:gd name="T14" fmla="*/ 0 w 201"/>
                  <a:gd name="T15" fmla="*/ 0 h 109"/>
                  <a:gd name="T16" fmla="*/ 0 w 201"/>
                  <a:gd name="T17" fmla="*/ 0 h 109"/>
                  <a:gd name="T18" fmla="*/ 0 w 201"/>
                  <a:gd name="T19" fmla="*/ 0 h 109"/>
                  <a:gd name="T20" fmla="*/ 0 w 201"/>
                  <a:gd name="T21" fmla="*/ 0 h 109"/>
                  <a:gd name="T22" fmla="*/ 0 w 201"/>
                  <a:gd name="T23" fmla="*/ 0 h 109"/>
                  <a:gd name="T24" fmla="*/ 0 w 201"/>
                  <a:gd name="T25" fmla="*/ 0 h 109"/>
                  <a:gd name="T26" fmla="*/ 0 w 201"/>
                  <a:gd name="T27" fmla="*/ 0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109">
                    <a:moveTo>
                      <a:pt x="0" y="47"/>
                    </a:moveTo>
                    <a:lnTo>
                      <a:pt x="0" y="12"/>
                    </a:lnTo>
                    <a:lnTo>
                      <a:pt x="52" y="12"/>
                    </a:lnTo>
                    <a:lnTo>
                      <a:pt x="201" y="0"/>
                    </a:lnTo>
                    <a:lnTo>
                      <a:pt x="201" y="32"/>
                    </a:lnTo>
                    <a:lnTo>
                      <a:pt x="53" y="47"/>
                    </a:lnTo>
                    <a:lnTo>
                      <a:pt x="0" y="47"/>
                    </a:lnTo>
                    <a:close/>
                    <a:moveTo>
                      <a:pt x="0" y="109"/>
                    </a:moveTo>
                    <a:lnTo>
                      <a:pt x="0" y="73"/>
                    </a:lnTo>
                    <a:lnTo>
                      <a:pt x="52" y="73"/>
                    </a:lnTo>
                    <a:lnTo>
                      <a:pt x="201" y="61"/>
                    </a:lnTo>
                    <a:lnTo>
                      <a:pt x="201" y="93"/>
                    </a:lnTo>
                    <a:lnTo>
                      <a:pt x="53" y="109"/>
                    </a:lnTo>
                    <a:lnTo>
                      <a:pt x="0" y="109"/>
                    </a:lnTo>
                    <a:close/>
                  </a:path>
                </a:pathLst>
              </a:custGeom>
              <a:solidFill>
                <a:srgbClr val="4D4D4D"/>
              </a:solidFill>
              <a:ln w="3175">
                <a:solidFill>
                  <a:srgbClr val="FFFF66"/>
                </a:solidFill>
                <a:prstDash val="solid"/>
                <a:round/>
              </a:ln>
            </p:spPr>
            <p:txBody>
              <a:bodyPr/>
              <a:lstStyle/>
              <a:p>
                <a:endParaRPr lang="zh-CN" altLang="en-US" sz="1100"/>
              </a:p>
            </p:txBody>
          </p:sp>
          <p:sp>
            <p:nvSpPr>
              <p:cNvPr id="471" name="Freeform 182"/>
              <p:cNvSpPr/>
              <p:nvPr/>
            </p:nvSpPr>
            <p:spPr bwMode="auto">
              <a:xfrm>
                <a:off x="3444" y="1987"/>
                <a:ext cx="161" cy="205"/>
              </a:xfrm>
              <a:custGeom>
                <a:avLst/>
                <a:gdLst>
                  <a:gd name="T0" fmla="*/ 0 w 483"/>
                  <a:gd name="T1" fmla="*/ 0 h 614"/>
                  <a:gd name="T2" fmla="*/ 0 w 483"/>
                  <a:gd name="T3" fmla="*/ 0 h 614"/>
                  <a:gd name="T4" fmla="*/ 0 w 483"/>
                  <a:gd name="T5" fmla="*/ 0 h 614"/>
                  <a:gd name="T6" fmla="*/ 0 w 483"/>
                  <a:gd name="T7" fmla="*/ 0 h 614"/>
                  <a:gd name="T8" fmla="*/ 0 w 483"/>
                  <a:gd name="T9" fmla="*/ 0 h 614"/>
                  <a:gd name="T10" fmla="*/ 0 w 483"/>
                  <a:gd name="T11" fmla="*/ 0 h 614"/>
                  <a:gd name="T12" fmla="*/ 0 w 483"/>
                  <a:gd name="T13" fmla="*/ 0 h 614"/>
                  <a:gd name="T14" fmla="*/ 0 w 483"/>
                  <a:gd name="T15" fmla="*/ 0 h 614"/>
                  <a:gd name="T16" fmla="*/ 0 w 483"/>
                  <a:gd name="T17" fmla="*/ 0 h 614"/>
                  <a:gd name="T18" fmla="*/ 0 w 483"/>
                  <a:gd name="T19" fmla="*/ 0 h 614"/>
                  <a:gd name="T20" fmla="*/ 0 w 483"/>
                  <a:gd name="T21" fmla="*/ 0 h 614"/>
                  <a:gd name="T22" fmla="*/ 0 w 483"/>
                  <a:gd name="T23" fmla="*/ 0 h 614"/>
                  <a:gd name="T24" fmla="*/ 0 w 483"/>
                  <a:gd name="T25" fmla="*/ 0 h 614"/>
                  <a:gd name="T26" fmla="*/ 0 w 483"/>
                  <a:gd name="T27" fmla="*/ 0 h 614"/>
                  <a:gd name="T28" fmla="*/ 0 w 483"/>
                  <a:gd name="T29" fmla="*/ 0 h 614"/>
                  <a:gd name="T30" fmla="*/ 0 w 483"/>
                  <a:gd name="T31" fmla="*/ 0 h 614"/>
                  <a:gd name="T32" fmla="*/ 0 w 483"/>
                  <a:gd name="T33" fmla="*/ 1 h 614"/>
                  <a:gd name="T34" fmla="*/ 0 w 483"/>
                  <a:gd name="T35" fmla="*/ 1 h 614"/>
                  <a:gd name="T36" fmla="*/ 0 w 483"/>
                  <a:gd name="T37" fmla="*/ 1 h 614"/>
                  <a:gd name="T38" fmla="*/ 0 w 483"/>
                  <a:gd name="T39" fmla="*/ 1 h 614"/>
                  <a:gd name="T40" fmla="*/ 0 w 483"/>
                  <a:gd name="T41" fmla="*/ 1 h 614"/>
                  <a:gd name="T42" fmla="*/ 0 w 483"/>
                  <a:gd name="T43" fmla="*/ 1 h 614"/>
                  <a:gd name="T44" fmla="*/ 0 w 483"/>
                  <a:gd name="T45" fmla="*/ 1 h 614"/>
                  <a:gd name="T46" fmla="*/ 0 w 483"/>
                  <a:gd name="T47" fmla="*/ 1 h 614"/>
                  <a:gd name="T48" fmla="*/ 0 w 483"/>
                  <a:gd name="T49" fmla="*/ 1 h 614"/>
                  <a:gd name="T50" fmla="*/ 0 w 483"/>
                  <a:gd name="T51" fmla="*/ 1 h 614"/>
                  <a:gd name="T52" fmla="*/ 0 w 483"/>
                  <a:gd name="T53" fmla="*/ 1 h 614"/>
                  <a:gd name="T54" fmla="*/ 1 w 483"/>
                  <a:gd name="T55" fmla="*/ 1 h 614"/>
                  <a:gd name="T56" fmla="*/ 1 w 483"/>
                  <a:gd name="T57" fmla="*/ 1 h 614"/>
                  <a:gd name="T58" fmla="*/ 1 w 483"/>
                  <a:gd name="T59" fmla="*/ 0 h 614"/>
                  <a:gd name="T60" fmla="*/ 1 w 483"/>
                  <a:gd name="T61" fmla="*/ 0 h 614"/>
                  <a:gd name="T62" fmla="*/ 1 w 483"/>
                  <a:gd name="T63" fmla="*/ 0 h 614"/>
                  <a:gd name="T64" fmla="*/ 1 w 483"/>
                  <a:gd name="T65" fmla="*/ 0 h 614"/>
                  <a:gd name="T66" fmla="*/ 1 w 483"/>
                  <a:gd name="T67" fmla="*/ 0 h 614"/>
                  <a:gd name="T68" fmla="*/ 1 w 483"/>
                  <a:gd name="T69" fmla="*/ 0 h 614"/>
                  <a:gd name="T70" fmla="*/ 1 w 483"/>
                  <a:gd name="T71" fmla="*/ 0 h 614"/>
                  <a:gd name="T72" fmla="*/ 1 w 483"/>
                  <a:gd name="T73" fmla="*/ 0 h 614"/>
                  <a:gd name="T74" fmla="*/ 1 w 483"/>
                  <a:gd name="T75" fmla="*/ 0 h 614"/>
                  <a:gd name="T76" fmla="*/ 1 w 483"/>
                  <a:gd name="T77" fmla="*/ 0 h 614"/>
                  <a:gd name="T78" fmla="*/ 1 w 483"/>
                  <a:gd name="T79" fmla="*/ 0 h 614"/>
                  <a:gd name="T80" fmla="*/ 1 w 483"/>
                  <a:gd name="T81" fmla="*/ 0 h 614"/>
                  <a:gd name="T82" fmla="*/ 0 w 483"/>
                  <a:gd name="T83" fmla="*/ 0 h 614"/>
                  <a:gd name="T84" fmla="*/ 0 w 483"/>
                  <a:gd name="T85" fmla="*/ 0 h 614"/>
                  <a:gd name="T86" fmla="*/ 0 w 483"/>
                  <a:gd name="T87" fmla="*/ 0 h 614"/>
                  <a:gd name="T88" fmla="*/ 0 w 483"/>
                  <a:gd name="T89" fmla="*/ 0 h 6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3" h="614">
                    <a:moveTo>
                      <a:pt x="241" y="0"/>
                    </a:moveTo>
                    <a:lnTo>
                      <a:pt x="206" y="1"/>
                    </a:lnTo>
                    <a:lnTo>
                      <a:pt x="170" y="8"/>
                    </a:lnTo>
                    <a:lnTo>
                      <a:pt x="136" y="19"/>
                    </a:lnTo>
                    <a:lnTo>
                      <a:pt x="105" y="35"/>
                    </a:lnTo>
                    <a:lnTo>
                      <a:pt x="76" y="57"/>
                    </a:lnTo>
                    <a:lnTo>
                      <a:pt x="52" y="81"/>
                    </a:lnTo>
                    <a:lnTo>
                      <a:pt x="31" y="107"/>
                    </a:lnTo>
                    <a:lnTo>
                      <a:pt x="16" y="138"/>
                    </a:lnTo>
                    <a:lnTo>
                      <a:pt x="5" y="170"/>
                    </a:lnTo>
                    <a:lnTo>
                      <a:pt x="0" y="203"/>
                    </a:lnTo>
                    <a:lnTo>
                      <a:pt x="0" y="236"/>
                    </a:lnTo>
                    <a:lnTo>
                      <a:pt x="7" y="266"/>
                    </a:lnTo>
                    <a:lnTo>
                      <a:pt x="18" y="294"/>
                    </a:lnTo>
                    <a:lnTo>
                      <a:pt x="33" y="319"/>
                    </a:lnTo>
                    <a:lnTo>
                      <a:pt x="50" y="344"/>
                    </a:lnTo>
                    <a:lnTo>
                      <a:pt x="77" y="379"/>
                    </a:lnTo>
                    <a:lnTo>
                      <a:pt x="101" y="417"/>
                    </a:lnTo>
                    <a:lnTo>
                      <a:pt x="118" y="459"/>
                    </a:lnTo>
                    <a:lnTo>
                      <a:pt x="132" y="500"/>
                    </a:lnTo>
                    <a:lnTo>
                      <a:pt x="140" y="544"/>
                    </a:lnTo>
                    <a:lnTo>
                      <a:pt x="139" y="614"/>
                    </a:lnTo>
                    <a:lnTo>
                      <a:pt x="241" y="614"/>
                    </a:lnTo>
                    <a:lnTo>
                      <a:pt x="343" y="614"/>
                    </a:lnTo>
                    <a:lnTo>
                      <a:pt x="342" y="544"/>
                    </a:lnTo>
                    <a:lnTo>
                      <a:pt x="351" y="500"/>
                    </a:lnTo>
                    <a:lnTo>
                      <a:pt x="364" y="459"/>
                    </a:lnTo>
                    <a:lnTo>
                      <a:pt x="383" y="417"/>
                    </a:lnTo>
                    <a:lnTo>
                      <a:pt x="404" y="379"/>
                    </a:lnTo>
                    <a:lnTo>
                      <a:pt x="432" y="344"/>
                    </a:lnTo>
                    <a:lnTo>
                      <a:pt x="451" y="319"/>
                    </a:lnTo>
                    <a:lnTo>
                      <a:pt x="464" y="294"/>
                    </a:lnTo>
                    <a:lnTo>
                      <a:pt x="475" y="266"/>
                    </a:lnTo>
                    <a:lnTo>
                      <a:pt x="483" y="236"/>
                    </a:lnTo>
                    <a:lnTo>
                      <a:pt x="483" y="203"/>
                    </a:lnTo>
                    <a:lnTo>
                      <a:pt x="478" y="170"/>
                    </a:lnTo>
                    <a:lnTo>
                      <a:pt x="467" y="138"/>
                    </a:lnTo>
                    <a:lnTo>
                      <a:pt x="451" y="107"/>
                    </a:lnTo>
                    <a:lnTo>
                      <a:pt x="430" y="81"/>
                    </a:lnTo>
                    <a:lnTo>
                      <a:pt x="406" y="57"/>
                    </a:lnTo>
                    <a:lnTo>
                      <a:pt x="377" y="35"/>
                    </a:lnTo>
                    <a:lnTo>
                      <a:pt x="346" y="19"/>
                    </a:lnTo>
                    <a:lnTo>
                      <a:pt x="312" y="8"/>
                    </a:lnTo>
                    <a:lnTo>
                      <a:pt x="278" y="1"/>
                    </a:lnTo>
                    <a:lnTo>
                      <a:pt x="241" y="0"/>
                    </a:lnTo>
                    <a:close/>
                  </a:path>
                </a:pathLst>
              </a:custGeom>
              <a:solidFill>
                <a:srgbClr val="B3B3B3"/>
              </a:solidFill>
              <a:ln w="9525">
                <a:solidFill>
                  <a:srgbClr val="FFFF66"/>
                </a:solidFill>
                <a:round/>
              </a:ln>
            </p:spPr>
            <p:txBody>
              <a:bodyPr/>
              <a:lstStyle/>
              <a:p>
                <a:endParaRPr lang="zh-CN" altLang="en-US" sz="1100"/>
              </a:p>
            </p:txBody>
          </p:sp>
          <p:sp>
            <p:nvSpPr>
              <p:cNvPr id="472" name="Freeform 183"/>
              <p:cNvSpPr/>
              <p:nvPr/>
            </p:nvSpPr>
            <p:spPr bwMode="auto">
              <a:xfrm>
                <a:off x="2992" y="2180"/>
                <a:ext cx="214" cy="430"/>
              </a:xfrm>
              <a:custGeom>
                <a:avLst/>
                <a:gdLst>
                  <a:gd name="T0" fmla="*/ 0 w 643"/>
                  <a:gd name="T1" fmla="*/ 0 h 1289"/>
                  <a:gd name="T2" fmla="*/ 0 w 643"/>
                  <a:gd name="T3" fmla="*/ 0 h 1289"/>
                  <a:gd name="T4" fmla="*/ 0 w 643"/>
                  <a:gd name="T5" fmla="*/ 2 h 1289"/>
                  <a:gd name="T6" fmla="*/ 1 w 643"/>
                  <a:gd name="T7" fmla="*/ 2 h 1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3" h="1289">
                    <a:moveTo>
                      <a:pt x="258" y="0"/>
                    </a:moveTo>
                    <a:lnTo>
                      <a:pt x="0" y="0"/>
                    </a:lnTo>
                    <a:lnTo>
                      <a:pt x="0" y="1289"/>
                    </a:lnTo>
                    <a:lnTo>
                      <a:pt x="643" y="1289"/>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473" name="Freeform 184"/>
              <p:cNvSpPr/>
              <p:nvPr/>
            </p:nvSpPr>
            <p:spPr bwMode="auto">
              <a:xfrm>
                <a:off x="3070" y="2233"/>
                <a:ext cx="52" cy="10"/>
              </a:xfrm>
              <a:custGeom>
                <a:avLst/>
                <a:gdLst>
                  <a:gd name="T0" fmla="*/ 0 w 157"/>
                  <a:gd name="T1" fmla="*/ 0 h 30"/>
                  <a:gd name="T2" fmla="*/ 0 w 157"/>
                  <a:gd name="T3" fmla="*/ 0 h 30"/>
                  <a:gd name="T4" fmla="*/ 0 w 157"/>
                  <a:gd name="T5" fmla="*/ 0 h 30"/>
                  <a:gd name="T6" fmla="*/ 0 w 157"/>
                  <a:gd name="T7" fmla="*/ 0 h 30"/>
                  <a:gd name="T8" fmla="*/ 0 w 157"/>
                  <a:gd name="T9" fmla="*/ 0 h 30"/>
                  <a:gd name="T10" fmla="*/ 0 w 157"/>
                  <a:gd name="T11" fmla="*/ 0 h 30"/>
                  <a:gd name="T12" fmla="*/ 0 w 157"/>
                  <a:gd name="T13" fmla="*/ 0 h 30"/>
                  <a:gd name="T14" fmla="*/ 0 w 157"/>
                  <a:gd name="T15" fmla="*/ 0 h 30"/>
                  <a:gd name="T16" fmla="*/ 0 w 157"/>
                  <a:gd name="T17" fmla="*/ 0 h 30"/>
                  <a:gd name="T18" fmla="*/ 0 w 157"/>
                  <a:gd name="T19" fmla="*/ 0 h 30"/>
                  <a:gd name="T20" fmla="*/ 0 w 157"/>
                  <a:gd name="T21" fmla="*/ 0 h 30"/>
                  <a:gd name="T22" fmla="*/ 0 w 157"/>
                  <a:gd name="T23" fmla="*/ 0 h 30"/>
                  <a:gd name="T24" fmla="*/ 0 w 157"/>
                  <a:gd name="T25" fmla="*/ 0 h 30"/>
                  <a:gd name="T26" fmla="*/ 0 w 157"/>
                  <a:gd name="T27" fmla="*/ 0 h 30"/>
                  <a:gd name="T28" fmla="*/ 0 w 157"/>
                  <a:gd name="T29" fmla="*/ 0 h 30"/>
                  <a:gd name="T30" fmla="*/ 0 w 157"/>
                  <a:gd name="T31" fmla="*/ 0 h 30"/>
                  <a:gd name="T32" fmla="*/ 0 w 157"/>
                  <a:gd name="T33" fmla="*/ 0 h 30"/>
                  <a:gd name="T34" fmla="*/ 0 w 157"/>
                  <a:gd name="T35" fmla="*/ 0 h 30"/>
                  <a:gd name="T36" fmla="*/ 0 w 157"/>
                  <a:gd name="T37" fmla="*/ 0 h 30"/>
                  <a:gd name="T38" fmla="*/ 0 w 157"/>
                  <a:gd name="T39" fmla="*/ 0 h 30"/>
                  <a:gd name="T40" fmla="*/ 0 w 157"/>
                  <a:gd name="T41" fmla="*/ 0 h 30"/>
                  <a:gd name="T42" fmla="*/ 0 w 157"/>
                  <a:gd name="T43" fmla="*/ 0 h 30"/>
                  <a:gd name="T44" fmla="*/ 0 w 157"/>
                  <a:gd name="T45" fmla="*/ 0 h 30"/>
                  <a:gd name="T46" fmla="*/ 0 w 157"/>
                  <a:gd name="T47" fmla="*/ 0 h 30"/>
                  <a:gd name="T48" fmla="*/ 0 w 157"/>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7" h="30">
                    <a:moveTo>
                      <a:pt x="0" y="15"/>
                    </a:moveTo>
                    <a:lnTo>
                      <a:pt x="3" y="11"/>
                    </a:lnTo>
                    <a:lnTo>
                      <a:pt x="10" y="7"/>
                    </a:lnTo>
                    <a:lnTo>
                      <a:pt x="24" y="4"/>
                    </a:lnTo>
                    <a:lnTo>
                      <a:pt x="39" y="2"/>
                    </a:lnTo>
                    <a:lnTo>
                      <a:pt x="58" y="0"/>
                    </a:lnTo>
                    <a:lnTo>
                      <a:pt x="78" y="0"/>
                    </a:lnTo>
                    <a:lnTo>
                      <a:pt x="99" y="0"/>
                    </a:lnTo>
                    <a:lnTo>
                      <a:pt x="118" y="2"/>
                    </a:lnTo>
                    <a:lnTo>
                      <a:pt x="134" y="4"/>
                    </a:lnTo>
                    <a:lnTo>
                      <a:pt x="146" y="7"/>
                    </a:lnTo>
                    <a:lnTo>
                      <a:pt x="154" y="11"/>
                    </a:lnTo>
                    <a:lnTo>
                      <a:pt x="157" y="15"/>
                    </a:lnTo>
                    <a:lnTo>
                      <a:pt x="154" y="19"/>
                    </a:lnTo>
                    <a:lnTo>
                      <a:pt x="146" y="23"/>
                    </a:lnTo>
                    <a:lnTo>
                      <a:pt x="134" y="26"/>
                    </a:lnTo>
                    <a:lnTo>
                      <a:pt x="118" y="28"/>
                    </a:lnTo>
                    <a:lnTo>
                      <a:pt x="99" y="30"/>
                    </a:lnTo>
                    <a:lnTo>
                      <a:pt x="78" y="30"/>
                    </a:lnTo>
                    <a:lnTo>
                      <a:pt x="58" y="30"/>
                    </a:lnTo>
                    <a:lnTo>
                      <a:pt x="39" y="28"/>
                    </a:lnTo>
                    <a:lnTo>
                      <a:pt x="24" y="26"/>
                    </a:lnTo>
                    <a:lnTo>
                      <a:pt x="10" y="23"/>
                    </a:lnTo>
                    <a:lnTo>
                      <a:pt x="3" y="19"/>
                    </a:lnTo>
                    <a:lnTo>
                      <a:pt x="0" y="15"/>
                    </a:lnTo>
                    <a:close/>
                  </a:path>
                </a:pathLst>
              </a:cu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100"/>
              </a:p>
            </p:txBody>
          </p:sp>
          <p:sp>
            <p:nvSpPr>
              <p:cNvPr id="474" name="Freeform 185"/>
              <p:cNvSpPr/>
              <p:nvPr/>
            </p:nvSpPr>
            <p:spPr bwMode="auto">
              <a:xfrm>
                <a:off x="3062" y="2179"/>
                <a:ext cx="68" cy="59"/>
              </a:xfrm>
              <a:custGeom>
                <a:avLst/>
                <a:gdLst>
                  <a:gd name="T0" fmla="*/ 0 w 203"/>
                  <a:gd name="T1" fmla="*/ 0 h 178"/>
                  <a:gd name="T2" fmla="*/ 0 w 203"/>
                  <a:gd name="T3" fmla="*/ 0 h 178"/>
                  <a:gd name="T4" fmla="*/ 0 w 203"/>
                  <a:gd name="T5" fmla="*/ 0 h 178"/>
                  <a:gd name="T6" fmla="*/ 0 w 203"/>
                  <a:gd name="T7" fmla="*/ 0 h 178"/>
                  <a:gd name="T8" fmla="*/ 0 w 203"/>
                  <a:gd name="T9" fmla="*/ 0 h 178"/>
                  <a:gd name="T10" fmla="*/ 0 w 203"/>
                  <a:gd name="T11" fmla="*/ 0 h 178"/>
                  <a:gd name="T12" fmla="*/ 0 w 203"/>
                  <a:gd name="T13" fmla="*/ 0 h 178"/>
                  <a:gd name="T14" fmla="*/ 0 w 203"/>
                  <a:gd name="T15" fmla="*/ 0 h 178"/>
                  <a:gd name="T16" fmla="*/ 0 w 203"/>
                  <a:gd name="T17" fmla="*/ 0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3" h="178">
                    <a:moveTo>
                      <a:pt x="101" y="178"/>
                    </a:moveTo>
                    <a:lnTo>
                      <a:pt x="176" y="178"/>
                    </a:lnTo>
                    <a:lnTo>
                      <a:pt x="203" y="159"/>
                    </a:lnTo>
                    <a:lnTo>
                      <a:pt x="203" y="0"/>
                    </a:lnTo>
                    <a:lnTo>
                      <a:pt x="101" y="0"/>
                    </a:lnTo>
                    <a:lnTo>
                      <a:pt x="0" y="0"/>
                    </a:lnTo>
                    <a:lnTo>
                      <a:pt x="0" y="159"/>
                    </a:lnTo>
                    <a:lnTo>
                      <a:pt x="26" y="178"/>
                    </a:lnTo>
                    <a:lnTo>
                      <a:pt x="101" y="178"/>
                    </a:lnTo>
                    <a:close/>
                  </a:path>
                </a:pathLst>
              </a:custGeom>
              <a:solidFill>
                <a:srgbClr val="9A9A9A"/>
              </a:solidFill>
              <a:ln w="3175">
                <a:solidFill>
                  <a:srgbClr val="000000"/>
                </a:solidFill>
                <a:prstDash val="solid"/>
                <a:round/>
              </a:ln>
            </p:spPr>
            <p:txBody>
              <a:bodyPr/>
              <a:lstStyle/>
              <a:p>
                <a:endParaRPr lang="zh-CN" altLang="en-US" sz="1100"/>
              </a:p>
            </p:txBody>
          </p:sp>
          <p:sp>
            <p:nvSpPr>
              <p:cNvPr id="475" name="Freeform 186"/>
              <p:cNvSpPr>
                <a:spLocks noEditPoints="1"/>
              </p:cNvSpPr>
              <p:nvPr/>
            </p:nvSpPr>
            <p:spPr bwMode="auto">
              <a:xfrm>
                <a:off x="3063" y="2194"/>
                <a:ext cx="67" cy="37"/>
              </a:xfrm>
              <a:custGeom>
                <a:avLst/>
                <a:gdLst>
                  <a:gd name="T0" fmla="*/ 0 w 201"/>
                  <a:gd name="T1" fmla="*/ 0 h 109"/>
                  <a:gd name="T2" fmla="*/ 0 w 201"/>
                  <a:gd name="T3" fmla="*/ 0 h 109"/>
                  <a:gd name="T4" fmla="*/ 0 w 201"/>
                  <a:gd name="T5" fmla="*/ 0 h 109"/>
                  <a:gd name="T6" fmla="*/ 0 w 201"/>
                  <a:gd name="T7" fmla="*/ 0 h 109"/>
                  <a:gd name="T8" fmla="*/ 0 w 201"/>
                  <a:gd name="T9" fmla="*/ 0 h 109"/>
                  <a:gd name="T10" fmla="*/ 0 w 201"/>
                  <a:gd name="T11" fmla="*/ 0 h 109"/>
                  <a:gd name="T12" fmla="*/ 0 w 201"/>
                  <a:gd name="T13" fmla="*/ 0 h 109"/>
                  <a:gd name="T14" fmla="*/ 0 w 201"/>
                  <a:gd name="T15" fmla="*/ 0 h 109"/>
                  <a:gd name="T16" fmla="*/ 0 w 201"/>
                  <a:gd name="T17" fmla="*/ 0 h 109"/>
                  <a:gd name="T18" fmla="*/ 0 w 201"/>
                  <a:gd name="T19" fmla="*/ 0 h 109"/>
                  <a:gd name="T20" fmla="*/ 0 w 201"/>
                  <a:gd name="T21" fmla="*/ 0 h 109"/>
                  <a:gd name="T22" fmla="*/ 0 w 201"/>
                  <a:gd name="T23" fmla="*/ 0 h 109"/>
                  <a:gd name="T24" fmla="*/ 0 w 201"/>
                  <a:gd name="T25" fmla="*/ 0 h 109"/>
                  <a:gd name="T26" fmla="*/ 0 w 201"/>
                  <a:gd name="T27" fmla="*/ 0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109">
                    <a:moveTo>
                      <a:pt x="0" y="47"/>
                    </a:moveTo>
                    <a:lnTo>
                      <a:pt x="0" y="12"/>
                    </a:lnTo>
                    <a:lnTo>
                      <a:pt x="51" y="12"/>
                    </a:lnTo>
                    <a:lnTo>
                      <a:pt x="201" y="0"/>
                    </a:lnTo>
                    <a:lnTo>
                      <a:pt x="201" y="32"/>
                    </a:lnTo>
                    <a:lnTo>
                      <a:pt x="53" y="47"/>
                    </a:lnTo>
                    <a:lnTo>
                      <a:pt x="0" y="47"/>
                    </a:lnTo>
                    <a:close/>
                    <a:moveTo>
                      <a:pt x="0" y="109"/>
                    </a:moveTo>
                    <a:lnTo>
                      <a:pt x="0" y="73"/>
                    </a:lnTo>
                    <a:lnTo>
                      <a:pt x="51" y="73"/>
                    </a:lnTo>
                    <a:lnTo>
                      <a:pt x="201" y="61"/>
                    </a:lnTo>
                    <a:lnTo>
                      <a:pt x="201" y="93"/>
                    </a:lnTo>
                    <a:lnTo>
                      <a:pt x="53" y="109"/>
                    </a:lnTo>
                    <a:lnTo>
                      <a:pt x="0" y="109"/>
                    </a:lnTo>
                    <a:close/>
                  </a:path>
                </a:pathLst>
              </a:custGeom>
              <a:solidFill>
                <a:srgbClr val="4D4D4D"/>
              </a:solidFill>
              <a:ln w="3175">
                <a:solidFill>
                  <a:srgbClr val="FFFF66"/>
                </a:solidFill>
                <a:prstDash val="solid"/>
                <a:round/>
              </a:ln>
            </p:spPr>
            <p:txBody>
              <a:bodyPr/>
              <a:lstStyle/>
              <a:p>
                <a:endParaRPr lang="zh-CN" altLang="en-US" sz="1100"/>
              </a:p>
            </p:txBody>
          </p:sp>
          <p:sp>
            <p:nvSpPr>
              <p:cNvPr id="476" name="Freeform 187"/>
              <p:cNvSpPr/>
              <p:nvPr/>
            </p:nvSpPr>
            <p:spPr bwMode="auto">
              <a:xfrm>
                <a:off x="3015" y="1987"/>
                <a:ext cx="161" cy="205"/>
              </a:xfrm>
              <a:custGeom>
                <a:avLst/>
                <a:gdLst>
                  <a:gd name="T0" fmla="*/ 0 w 483"/>
                  <a:gd name="T1" fmla="*/ 0 h 614"/>
                  <a:gd name="T2" fmla="*/ 0 w 483"/>
                  <a:gd name="T3" fmla="*/ 0 h 614"/>
                  <a:gd name="T4" fmla="*/ 0 w 483"/>
                  <a:gd name="T5" fmla="*/ 0 h 614"/>
                  <a:gd name="T6" fmla="*/ 0 w 483"/>
                  <a:gd name="T7" fmla="*/ 0 h 614"/>
                  <a:gd name="T8" fmla="*/ 0 w 483"/>
                  <a:gd name="T9" fmla="*/ 0 h 614"/>
                  <a:gd name="T10" fmla="*/ 0 w 483"/>
                  <a:gd name="T11" fmla="*/ 0 h 614"/>
                  <a:gd name="T12" fmla="*/ 0 w 483"/>
                  <a:gd name="T13" fmla="*/ 0 h 614"/>
                  <a:gd name="T14" fmla="*/ 0 w 483"/>
                  <a:gd name="T15" fmla="*/ 0 h 614"/>
                  <a:gd name="T16" fmla="*/ 0 w 483"/>
                  <a:gd name="T17" fmla="*/ 0 h 614"/>
                  <a:gd name="T18" fmla="*/ 0 w 483"/>
                  <a:gd name="T19" fmla="*/ 0 h 614"/>
                  <a:gd name="T20" fmla="*/ 0 w 483"/>
                  <a:gd name="T21" fmla="*/ 0 h 614"/>
                  <a:gd name="T22" fmla="*/ 0 w 483"/>
                  <a:gd name="T23" fmla="*/ 0 h 614"/>
                  <a:gd name="T24" fmla="*/ 0 w 483"/>
                  <a:gd name="T25" fmla="*/ 0 h 614"/>
                  <a:gd name="T26" fmla="*/ 0 w 483"/>
                  <a:gd name="T27" fmla="*/ 0 h 614"/>
                  <a:gd name="T28" fmla="*/ 0 w 483"/>
                  <a:gd name="T29" fmla="*/ 0 h 614"/>
                  <a:gd name="T30" fmla="*/ 0 w 483"/>
                  <a:gd name="T31" fmla="*/ 0 h 614"/>
                  <a:gd name="T32" fmla="*/ 0 w 483"/>
                  <a:gd name="T33" fmla="*/ 1 h 614"/>
                  <a:gd name="T34" fmla="*/ 0 w 483"/>
                  <a:gd name="T35" fmla="*/ 1 h 614"/>
                  <a:gd name="T36" fmla="*/ 0 w 483"/>
                  <a:gd name="T37" fmla="*/ 1 h 614"/>
                  <a:gd name="T38" fmla="*/ 0 w 483"/>
                  <a:gd name="T39" fmla="*/ 1 h 614"/>
                  <a:gd name="T40" fmla="*/ 0 w 483"/>
                  <a:gd name="T41" fmla="*/ 1 h 614"/>
                  <a:gd name="T42" fmla="*/ 0 w 483"/>
                  <a:gd name="T43" fmla="*/ 1 h 614"/>
                  <a:gd name="T44" fmla="*/ 0 w 483"/>
                  <a:gd name="T45" fmla="*/ 1 h 614"/>
                  <a:gd name="T46" fmla="*/ 0 w 483"/>
                  <a:gd name="T47" fmla="*/ 1 h 614"/>
                  <a:gd name="T48" fmla="*/ 0 w 483"/>
                  <a:gd name="T49" fmla="*/ 1 h 614"/>
                  <a:gd name="T50" fmla="*/ 0 w 483"/>
                  <a:gd name="T51" fmla="*/ 1 h 614"/>
                  <a:gd name="T52" fmla="*/ 0 w 483"/>
                  <a:gd name="T53" fmla="*/ 1 h 614"/>
                  <a:gd name="T54" fmla="*/ 1 w 483"/>
                  <a:gd name="T55" fmla="*/ 1 h 614"/>
                  <a:gd name="T56" fmla="*/ 1 w 483"/>
                  <a:gd name="T57" fmla="*/ 1 h 614"/>
                  <a:gd name="T58" fmla="*/ 1 w 483"/>
                  <a:gd name="T59" fmla="*/ 0 h 614"/>
                  <a:gd name="T60" fmla="*/ 1 w 483"/>
                  <a:gd name="T61" fmla="*/ 0 h 614"/>
                  <a:gd name="T62" fmla="*/ 1 w 483"/>
                  <a:gd name="T63" fmla="*/ 0 h 614"/>
                  <a:gd name="T64" fmla="*/ 1 w 483"/>
                  <a:gd name="T65" fmla="*/ 0 h 614"/>
                  <a:gd name="T66" fmla="*/ 1 w 483"/>
                  <a:gd name="T67" fmla="*/ 0 h 614"/>
                  <a:gd name="T68" fmla="*/ 1 w 483"/>
                  <a:gd name="T69" fmla="*/ 0 h 614"/>
                  <a:gd name="T70" fmla="*/ 1 w 483"/>
                  <a:gd name="T71" fmla="*/ 0 h 614"/>
                  <a:gd name="T72" fmla="*/ 1 w 483"/>
                  <a:gd name="T73" fmla="*/ 0 h 614"/>
                  <a:gd name="T74" fmla="*/ 1 w 483"/>
                  <a:gd name="T75" fmla="*/ 0 h 614"/>
                  <a:gd name="T76" fmla="*/ 1 w 483"/>
                  <a:gd name="T77" fmla="*/ 0 h 614"/>
                  <a:gd name="T78" fmla="*/ 1 w 483"/>
                  <a:gd name="T79" fmla="*/ 0 h 614"/>
                  <a:gd name="T80" fmla="*/ 1 w 483"/>
                  <a:gd name="T81" fmla="*/ 0 h 614"/>
                  <a:gd name="T82" fmla="*/ 0 w 483"/>
                  <a:gd name="T83" fmla="*/ 0 h 614"/>
                  <a:gd name="T84" fmla="*/ 0 w 483"/>
                  <a:gd name="T85" fmla="*/ 0 h 614"/>
                  <a:gd name="T86" fmla="*/ 0 w 483"/>
                  <a:gd name="T87" fmla="*/ 0 h 614"/>
                  <a:gd name="T88" fmla="*/ 0 w 483"/>
                  <a:gd name="T89" fmla="*/ 0 h 6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3" h="614">
                    <a:moveTo>
                      <a:pt x="241" y="0"/>
                    </a:moveTo>
                    <a:lnTo>
                      <a:pt x="205" y="1"/>
                    </a:lnTo>
                    <a:lnTo>
                      <a:pt x="170" y="8"/>
                    </a:lnTo>
                    <a:lnTo>
                      <a:pt x="136" y="19"/>
                    </a:lnTo>
                    <a:lnTo>
                      <a:pt x="105" y="35"/>
                    </a:lnTo>
                    <a:lnTo>
                      <a:pt x="76" y="57"/>
                    </a:lnTo>
                    <a:lnTo>
                      <a:pt x="51" y="81"/>
                    </a:lnTo>
                    <a:lnTo>
                      <a:pt x="31" y="107"/>
                    </a:lnTo>
                    <a:lnTo>
                      <a:pt x="16" y="138"/>
                    </a:lnTo>
                    <a:lnTo>
                      <a:pt x="5" y="170"/>
                    </a:lnTo>
                    <a:lnTo>
                      <a:pt x="0" y="203"/>
                    </a:lnTo>
                    <a:lnTo>
                      <a:pt x="0" y="236"/>
                    </a:lnTo>
                    <a:lnTo>
                      <a:pt x="6" y="266"/>
                    </a:lnTo>
                    <a:lnTo>
                      <a:pt x="17" y="294"/>
                    </a:lnTo>
                    <a:lnTo>
                      <a:pt x="32" y="319"/>
                    </a:lnTo>
                    <a:lnTo>
                      <a:pt x="50" y="344"/>
                    </a:lnTo>
                    <a:lnTo>
                      <a:pt x="77" y="379"/>
                    </a:lnTo>
                    <a:lnTo>
                      <a:pt x="100" y="417"/>
                    </a:lnTo>
                    <a:lnTo>
                      <a:pt x="118" y="459"/>
                    </a:lnTo>
                    <a:lnTo>
                      <a:pt x="132" y="500"/>
                    </a:lnTo>
                    <a:lnTo>
                      <a:pt x="140" y="544"/>
                    </a:lnTo>
                    <a:lnTo>
                      <a:pt x="139" y="614"/>
                    </a:lnTo>
                    <a:lnTo>
                      <a:pt x="241" y="614"/>
                    </a:lnTo>
                    <a:lnTo>
                      <a:pt x="344" y="614"/>
                    </a:lnTo>
                    <a:lnTo>
                      <a:pt x="343" y="544"/>
                    </a:lnTo>
                    <a:lnTo>
                      <a:pt x="351" y="500"/>
                    </a:lnTo>
                    <a:lnTo>
                      <a:pt x="363" y="459"/>
                    </a:lnTo>
                    <a:lnTo>
                      <a:pt x="382" y="417"/>
                    </a:lnTo>
                    <a:lnTo>
                      <a:pt x="404" y="379"/>
                    </a:lnTo>
                    <a:lnTo>
                      <a:pt x="431" y="344"/>
                    </a:lnTo>
                    <a:lnTo>
                      <a:pt x="451" y="319"/>
                    </a:lnTo>
                    <a:lnTo>
                      <a:pt x="466" y="294"/>
                    </a:lnTo>
                    <a:lnTo>
                      <a:pt x="476" y="266"/>
                    </a:lnTo>
                    <a:lnTo>
                      <a:pt x="483" y="236"/>
                    </a:lnTo>
                    <a:lnTo>
                      <a:pt x="483" y="203"/>
                    </a:lnTo>
                    <a:lnTo>
                      <a:pt x="478" y="170"/>
                    </a:lnTo>
                    <a:lnTo>
                      <a:pt x="467" y="138"/>
                    </a:lnTo>
                    <a:lnTo>
                      <a:pt x="451" y="107"/>
                    </a:lnTo>
                    <a:lnTo>
                      <a:pt x="430" y="81"/>
                    </a:lnTo>
                    <a:lnTo>
                      <a:pt x="406" y="57"/>
                    </a:lnTo>
                    <a:lnTo>
                      <a:pt x="377" y="35"/>
                    </a:lnTo>
                    <a:lnTo>
                      <a:pt x="346" y="19"/>
                    </a:lnTo>
                    <a:lnTo>
                      <a:pt x="313" y="8"/>
                    </a:lnTo>
                    <a:lnTo>
                      <a:pt x="278" y="1"/>
                    </a:lnTo>
                    <a:lnTo>
                      <a:pt x="241" y="0"/>
                    </a:lnTo>
                    <a:close/>
                  </a:path>
                </a:pathLst>
              </a:custGeom>
              <a:solidFill>
                <a:srgbClr val="B3B3B3"/>
              </a:solidFill>
              <a:ln w="9525">
                <a:solidFill>
                  <a:srgbClr val="FFFF66"/>
                </a:solidFill>
                <a:round/>
              </a:ln>
            </p:spPr>
            <p:txBody>
              <a:bodyPr/>
              <a:lstStyle/>
              <a:p>
                <a:endParaRPr lang="zh-CN" altLang="en-US" sz="1100"/>
              </a:p>
            </p:txBody>
          </p:sp>
          <p:sp>
            <p:nvSpPr>
              <p:cNvPr id="477" name="Freeform 188"/>
              <p:cNvSpPr/>
              <p:nvPr/>
            </p:nvSpPr>
            <p:spPr bwMode="auto">
              <a:xfrm>
                <a:off x="3153" y="1636"/>
                <a:ext cx="300" cy="314"/>
              </a:xfrm>
              <a:custGeom>
                <a:avLst/>
                <a:gdLst>
                  <a:gd name="T0" fmla="*/ 1 w 902"/>
                  <a:gd name="T1" fmla="*/ 1 h 943"/>
                  <a:gd name="T2" fmla="*/ 1 w 902"/>
                  <a:gd name="T3" fmla="*/ 1 h 943"/>
                  <a:gd name="T4" fmla="*/ 1 w 902"/>
                  <a:gd name="T5" fmla="*/ 1 h 943"/>
                  <a:gd name="T6" fmla="*/ 1 w 902"/>
                  <a:gd name="T7" fmla="*/ 0 h 943"/>
                  <a:gd name="T8" fmla="*/ 0 w 902"/>
                  <a:gd name="T9" fmla="*/ 0 h 943"/>
                  <a:gd name="T10" fmla="*/ 0 w 902"/>
                  <a:gd name="T11" fmla="*/ 1 h 943"/>
                  <a:gd name="T12" fmla="*/ 0 w 902"/>
                  <a:gd name="T13" fmla="*/ 1 h 943"/>
                  <a:gd name="T14" fmla="*/ 1 w 902"/>
                  <a:gd name="T15" fmla="*/ 1 h 9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2" h="943">
                    <a:moveTo>
                      <a:pt x="451" y="943"/>
                    </a:moveTo>
                    <a:lnTo>
                      <a:pt x="902" y="519"/>
                    </a:lnTo>
                    <a:lnTo>
                      <a:pt x="604" y="519"/>
                    </a:lnTo>
                    <a:lnTo>
                      <a:pt x="604" y="0"/>
                    </a:lnTo>
                    <a:lnTo>
                      <a:pt x="297" y="0"/>
                    </a:lnTo>
                    <a:lnTo>
                      <a:pt x="297" y="519"/>
                    </a:lnTo>
                    <a:lnTo>
                      <a:pt x="0" y="519"/>
                    </a:lnTo>
                    <a:lnTo>
                      <a:pt x="451" y="943"/>
                    </a:lnTo>
                    <a:close/>
                  </a:path>
                </a:pathLst>
              </a:custGeom>
              <a:solidFill>
                <a:srgbClr val="FAF4FF"/>
              </a:solidFill>
              <a:ln w="3175">
                <a:solidFill>
                  <a:srgbClr val="000000"/>
                </a:solidFill>
                <a:prstDash val="solid"/>
                <a:round/>
              </a:ln>
            </p:spPr>
            <p:txBody>
              <a:bodyPr/>
              <a:lstStyle/>
              <a:p>
                <a:endParaRPr lang="zh-CN" altLang="en-US" sz="1100"/>
              </a:p>
            </p:txBody>
          </p:sp>
        </p:grpSp>
        <p:grpSp>
          <p:nvGrpSpPr>
            <p:cNvPr id="480" name="Group 230"/>
            <p:cNvGrpSpPr/>
            <p:nvPr/>
          </p:nvGrpSpPr>
          <p:grpSpPr bwMode="auto">
            <a:xfrm>
              <a:off x="9751994" y="3790275"/>
              <a:ext cx="503617" cy="1121840"/>
              <a:chOff x="2926" y="2931"/>
              <a:chExt cx="441" cy="880"/>
            </a:xfrm>
          </p:grpSpPr>
          <p:sp>
            <p:nvSpPr>
              <p:cNvPr id="481" name="Freeform 192"/>
              <p:cNvSpPr/>
              <p:nvPr/>
            </p:nvSpPr>
            <p:spPr bwMode="auto">
              <a:xfrm>
                <a:off x="3104" y="3494"/>
                <a:ext cx="50" cy="9"/>
              </a:xfrm>
              <a:custGeom>
                <a:avLst/>
                <a:gdLst>
                  <a:gd name="T0" fmla="*/ 0 w 150"/>
                  <a:gd name="T1" fmla="*/ 0 h 26"/>
                  <a:gd name="T2" fmla="*/ 0 w 150"/>
                  <a:gd name="T3" fmla="*/ 0 h 26"/>
                  <a:gd name="T4" fmla="*/ 0 w 150"/>
                  <a:gd name="T5" fmla="*/ 0 h 26"/>
                  <a:gd name="T6" fmla="*/ 0 w 150"/>
                  <a:gd name="T7" fmla="*/ 0 h 26"/>
                  <a:gd name="T8" fmla="*/ 0 w 150"/>
                  <a:gd name="T9" fmla="*/ 0 h 26"/>
                  <a:gd name="T10" fmla="*/ 0 w 150"/>
                  <a:gd name="T11" fmla="*/ 0 h 26"/>
                  <a:gd name="T12" fmla="*/ 0 w 150"/>
                  <a:gd name="T13" fmla="*/ 0 h 26"/>
                  <a:gd name="T14" fmla="*/ 0 w 150"/>
                  <a:gd name="T15" fmla="*/ 0 h 26"/>
                  <a:gd name="T16" fmla="*/ 0 w 150"/>
                  <a:gd name="T17" fmla="*/ 0 h 26"/>
                  <a:gd name="T18" fmla="*/ 0 w 150"/>
                  <a:gd name="T19" fmla="*/ 0 h 26"/>
                  <a:gd name="T20" fmla="*/ 0 w 150"/>
                  <a:gd name="T21" fmla="*/ 0 h 26"/>
                  <a:gd name="T22" fmla="*/ 0 w 150"/>
                  <a:gd name="T23" fmla="*/ 0 h 26"/>
                  <a:gd name="T24" fmla="*/ 0 w 150"/>
                  <a:gd name="T25" fmla="*/ 0 h 26"/>
                  <a:gd name="T26" fmla="*/ 0 w 150"/>
                  <a:gd name="T27" fmla="*/ 0 h 26"/>
                  <a:gd name="T28" fmla="*/ 0 w 150"/>
                  <a:gd name="T29" fmla="*/ 0 h 26"/>
                  <a:gd name="T30" fmla="*/ 0 w 150"/>
                  <a:gd name="T31" fmla="*/ 0 h 26"/>
                  <a:gd name="T32" fmla="*/ 0 w 150"/>
                  <a:gd name="T33" fmla="*/ 0 h 26"/>
                  <a:gd name="T34" fmla="*/ 0 w 150"/>
                  <a:gd name="T35" fmla="*/ 0 h 26"/>
                  <a:gd name="T36" fmla="*/ 0 w 150"/>
                  <a:gd name="T37" fmla="*/ 0 h 26"/>
                  <a:gd name="T38" fmla="*/ 0 w 150"/>
                  <a:gd name="T39" fmla="*/ 0 h 26"/>
                  <a:gd name="T40" fmla="*/ 0 w 150"/>
                  <a:gd name="T41" fmla="*/ 0 h 26"/>
                  <a:gd name="T42" fmla="*/ 0 w 150"/>
                  <a:gd name="T43" fmla="*/ 0 h 26"/>
                  <a:gd name="T44" fmla="*/ 0 w 150"/>
                  <a:gd name="T45" fmla="*/ 0 h 26"/>
                  <a:gd name="T46" fmla="*/ 0 w 150"/>
                  <a:gd name="T47" fmla="*/ 0 h 26"/>
                  <a:gd name="T48" fmla="*/ 0 w 150"/>
                  <a:gd name="T49" fmla="*/ 0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26">
                    <a:moveTo>
                      <a:pt x="0" y="13"/>
                    </a:moveTo>
                    <a:lnTo>
                      <a:pt x="3" y="9"/>
                    </a:lnTo>
                    <a:lnTo>
                      <a:pt x="9" y="5"/>
                    </a:lnTo>
                    <a:lnTo>
                      <a:pt x="22" y="3"/>
                    </a:lnTo>
                    <a:lnTo>
                      <a:pt x="36" y="1"/>
                    </a:lnTo>
                    <a:lnTo>
                      <a:pt x="55" y="0"/>
                    </a:lnTo>
                    <a:lnTo>
                      <a:pt x="74" y="0"/>
                    </a:lnTo>
                    <a:lnTo>
                      <a:pt x="94" y="0"/>
                    </a:lnTo>
                    <a:lnTo>
                      <a:pt x="112" y="1"/>
                    </a:lnTo>
                    <a:lnTo>
                      <a:pt x="128" y="3"/>
                    </a:lnTo>
                    <a:lnTo>
                      <a:pt x="139" y="5"/>
                    </a:lnTo>
                    <a:lnTo>
                      <a:pt x="147" y="9"/>
                    </a:lnTo>
                    <a:lnTo>
                      <a:pt x="150" y="13"/>
                    </a:lnTo>
                    <a:lnTo>
                      <a:pt x="147" y="16"/>
                    </a:lnTo>
                    <a:lnTo>
                      <a:pt x="139" y="19"/>
                    </a:lnTo>
                    <a:lnTo>
                      <a:pt x="128" y="22"/>
                    </a:lnTo>
                    <a:lnTo>
                      <a:pt x="112" y="23"/>
                    </a:lnTo>
                    <a:lnTo>
                      <a:pt x="94" y="26"/>
                    </a:lnTo>
                    <a:lnTo>
                      <a:pt x="74" y="26"/>
                    </a:lnTo>
                    <a:lnTo>
                      <a:pt x="55" y="26"/>
                    </a:lnTo>
                    <a:lnTo>
                      <a:pt x="36" y="23"/>
                    </a:lnTo>
                    <a:lnTo>
                      <a:pt x="22" y="22"/>
                    </a:lnTo>
                    <a:lnTo>
                      <a:pt x="9" y="19"/>
                    </a:lnTo>
                    <a:lnTo>
                      <a:pt x="3" y="16"/>
                    </a:lnTo>
                    <a:lnTo>
                      <a:pt x="0" y="13"/>
                    </a:lnTo>
                    <a:close/>
                  </a:path>
                </a:pathLst>
              </a:custGeom>
              <a:solidFill>
                <a:srgbClr val="FFFF00"/>
              </a:solidFill>
              <a:ln w="3175">
                <a:solidFill>
                  <a:srgbClr val="000000"/>
                </a:solidFill>
                <a:prstDash val="solid"/>
                <a:round/>
              </a:ln>
            </p:spPr>
            <p:txBody>
              <a:bodyPr/>
              <a:lstStyle/>
              <a:p>
                <a:endParaRPr lang="zh-CN" altLang="en-US" sz="1100"/>
              </a:p>
            </p:txBody>
          </p:sp>
          <p:sp>
            <p:nvSpPr>
              <p:cNvPr id="482" name="Freeform 193"/>
              <p:cNvSpPr/>
              <p:nvPr/>
            </p:nvSpPr>
            <p:spPr bwMode="auto">
              <a:xfrm>
                <a:off x="3096" y="3445"/>
                <a:ext cx="65" cy="53"/>
              </a:xfrm>
              <a:custGeom>
                <a:avLst/>
                <a:gdLst>
                  <a:gd name="T0" fmla="*/ 0 w 194"/>
                  <a:gd name="T1" fmla="*/ 0 h 160"/>
                  <a:gd name="T2" fmla="*/ 0 w 194"/>
                  <a:gd name="T3" fmla="*/ 0 h 160"/>
                  <a:gd name="T4" fmla="*/ 0 w 194"/>
                  <a:gd name="T5" fmla="*/ 0 h 160"/>
                  <a:gd name="T6" fmla="*/ 0 w 194"/>
                  <a:gd name="T7" fmla="*/ 0 h 160"/>
                  <a:gd name="T8" fmla="*/ 0 w 194"/>
                  <a:gd name="T9" fmla="*/ 0 h 160"/>
                  <a:gd name="T10" fmla="*/ 0 w 194"/>
                  <a:gd name="T11" fmla="*/ 0 h 160"/>
                  <a:gd name="T12" fmla="*/ 0 w 194"/>
                  <a:gd name="T13" fmla="*/ 0 h 160"/>
                  <a:gd name="T14" fmla="*/ 0 w 194"/>
                  <a:gd name="T15" fmla="*/ 0 h 160"/>
                  <a:gd name="T16" fmla="*/ 0 w 194"/>
                  <a:gd name="T17" fmla="*/ 0 h 1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4" h="160">
                    <a:moveTo>
                      <a:pt x="96" y="160"/>
                    </a:moveTo>
                    <a:lnTo>
                      <a:pt x="168" y="160"/>
                    </a:lnTo>
                    <a:lnTo>
                      <a:pt x="194" y="143"/>
                    </a:lnTo>
                    <a:lnTo>
                      <a:pt x="194" y="0"/>
                    </a:lnTo>
                    <a:lnTo>
                      <a:pt x="96" y="0"/>
                    </a:lnTo>
                    <a:lnTo>
                      <a:pt x="0" y="0"/>
                    </a:lnTo>
                    <a:lnTo>
                      <a:pt x="0" y="143"/>
                    </a:lnTo>
                    <a:lnTo>
                      <a:pt x="25" y="160"/>
                    </a:lnTo>
                    <a:lnTo>
                      <a:pt x="96" y="160"/>
                    </a:lnTo>
                    <a:close/>
                  </a:path>
                </a:pathLst>
              </a:custGeom>
              <a:solidFill>
                <a:srgbClr val="9A9A9A"/>
              </a:solidFill>
              <a:ln w="3175">
                <a:solidFill>
                  <a:srgbClr val="000000"/>
                </a:solidFill>
                <a:prstDash val="solid"/>
                <a:round/>
              </a:ln>
            </p:spPr>
            <p:txBody>
              <a:bodyPr/>
              <a:lstStyle/>
              <a:p>
                <a:endParaRPr lang="zh-CN" altLang="en-US" sz="1100"/>
              </a:p>
            </p:txBody>
          </p:sp>
          <p:sp>
            <p:nvSpPr>
              <p:cNvPr id="483" name="Freeform 194"/>
              <p:cNvSpPr>
                <a:spLocks noEditPoints="1"/>
              </p:cNvSpPr>
              <p:nvPr/>
            </p:nvSpPr>
            <p:spPr bwMode="auto">
              <a:xfrm>
                <a:off x="3097" y="3459"/>
                <a:ext cx="64" cy="32"/>
              </a:xfrm>
              <a:custGeom>
                <a:avLst/>
                <a:gdLst>
                  <a:gd name="T0" fmla="*/ 0 w 193"/>
                  <a:gd name="T1" fmla="*/ 0 h 98"/>
                  <a:gd name="T2" fmla="*/ 0 w 193"/>
                  <a:gd name="T3" fmla="*/ 0 h 98"/>
                  <a:gd name="T4" fmla="*/ 0 w 193"/>
                  <a:gd name="T5" fmla="*/ 0 h 98"/>
                  <a:gd name="T6" fmla="*/ 0 w 193"/>
                  <a:gd name="T7" fmla="*/ 0 h 98"/>
                  <a:gd name="T8" fmla="*/ 0 w 193"/>
                  <a:gd name="T9" fmla="*/ 0 h 98"/>
                  <a:gd name="T10" fmla="*/ 0 w 193"/>
                  <a:gd name="T11" fmla="*/ 0 h 98"/>
                  <a:gd name="T12" fmla="*/ 0 w 193"/>
                  <a:gd name="T13" fmla="*/ 0 h 98"/>
                  <a:gd name="T14" fmla="*/ 0 w 193"/>
                  <a:gd name="T15" fmla="*/ 0 h 98"/>
                  <a:gd name="T16" fmla="*/ 0 w 193"/>
                  <a:gd name="T17" fmla="*/ 0 h 98"/>
                  <a:gd name="T18" fmla="*/ 0 w 193"/>
                  <a:gd name="T19" fmla="*/ 0 h 98"/>
                  <a:gd name="T20" fmla="*/ 0 w 193"/>
                  <a:gd name="T21" fmla="*/ 0 h 98"/>
                  <a:gd name="T22" fmla="*/ 0 w 193"/>
                  <a:gd name="T23" fmla="*/ 0 h 98"/>
                  <a:gd name="T24" fmla="*/ 0 w 193"/>
                  <a:gd name="T25" fmla="*/ 0 h 98"/>
                  <a:gd name="T26" fmla="*/ 0 w 193"/>
                  <a:gd name="T27" fmla="*/ 0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3" h="98">
                    <a:moveTo>
                      <a:pt x="0" y="42"/>
                    </a:moveTo>
                    <a:lnTo>
                      <a:pt x="0" y="12"/>
                    </a:lnTo>
                    <a:lnTo>
                      <a:pt x="50" y="12"/>
                    </a:lnTo>
                    <a:lnTo>
                      <a:pt x="193" y="0"/>
                    </a:lnTo>
                    <a:lnTo>
                      <a:pt x="193" y="29"/>
                    </a:lnTo>
                    <a:lnTo>
                      <a:pt x="51" y="42"/>
                    </a:lnTo>
                    <a:lnTo>
                      <a:pt x="0" y="42"/>
                    </a:lnTo>
                    <a:close/>
                    <a:moveTo>
                      <a:pt x="0" y="98"/>
                    </a:moveTo>
                    <a:lnTo>
                      <a:pt x="0" y="66"/>
                    </a:lnTo>
                    <a:lnTo>
                      <a:pt x="50" y="66"/>
                    </a:lnTo>
                    <a:lnTo>
                      <a:pt x="193" y="56"/>
                    </a:lnTo>
                    <a:lnTo>
                      <a:pt x="193" y="84"/>
                    </a:lnTo>
                    <a:lnTo>
                      <a:pt x="51" y="98"/>
                    </a:lnTo>
                    <a:lnTo>
                      <a:pt x="0" y="98"/>
                    </a:lnTo>
                    <a:close/>
                  </a:path>
                </a:pathLst>
              </a:custGeom>
              <a:solidFill>
                <a:srgbClr val="4D4D4D"/>
              </a:solidFill>
              <a:ln w="3175">
                <a:solidFill>
                  <a:srgbClr val="000000"/>
                </a:solidFill>
                <a:prstDash val="solid"/>
                <a:round/>
              </a:ln>
            </p:spPr>
            <p:txBody>
              <a:bodyPr/>
              <a:lstStyle/>
              <a:p>
                <a:endParaRPr lang="zh-CN" altLang="en-US" sz="1100"/>
              </a:p>
            </p:txBody>
          </p:sp>
          <p:sp>
            <p:nvSpPr>
              <p:cNvPr id="484" name="Freeform 195"/>
              <p:cNvSpPr/>
              <p:nvPr/>
            </p:nvSpPr>
            <p:spPr bwMode="auto">
              <a:xfrm>
                <a:off x="3051" y="3273"/>
                <a:ext cx="154" cy="184"/>
              </a:xfrm>
              <a:custGeom>
                <a:avLst/>
                <a:gdLst>
                  <a:gd name="T0" fmla="*/ 0 w 463"/>
                  <a:gd name="T1" fmla="*/ 0 h 550"/>
                  <a:gd name="T2" fmla="*/ 0 w 463"/>
                  <a:gd name="T3" fmla="*/ 0 h 550"/>
                  <a:gd name="T4" fmla="*/ 0 w 463"/>
                  <a:gd name="T5" fmla="*/ 0 h 550"/>
                  <a:gd name="T6" fmla="*/ 0 w 463"/>
                  <a:gd name="T7" fmla="*/ 0 h 550"/>
                  <a:gd name="T8" fmla="*/ 0 w 463"/>
                  <a:gd name="T9" fmla="*/ 0 h 550"/>
                  <a:gd name="T10" fmla="*/ 0 w 463"/>
                  <a:gd name="T11" fmla="*/ 0 h 550"/>
                  <a:gd name="T12" fmla="*/ 0 w 463"/>
                  <a:gd name="T13" fmla="*/ 0 h 550"/>
                  <a:gd name="T14" fmla="*/ 0 w 463"/>
                  <a:gd name="T15" fmla="*/ 0 h 550"/>
                  <a:gd name="T16" fmla="*/ 0 w 463"/>
                  <a:gd name="T17" fmla="*/ 0 h 550"/>
                  <a:gd name="T18" fmla="*/ 0 w 463"/>
                  <a:gd name="T19" fmla="*/ 0 h 550"/>
                  <a:gd name="T20" fmla="*/ 0 w 463"/>
                  <a:gd name="T21" fmla="*/ 0 h 550"/>
                  <a:gd name="T22" fmla="*/ 0 w 463"/>
                  <a:gd name="T23" fmla="*/ 0 h 550"/>
                  <a:gd name="T24" fmla="*/ 0 w 463"/>
                  <a:gd name="T25" fmla="*/ 0 h 550"/>
                  <a:gd name="T26" fmla="*/ 0 w 463"/>
                  <a:gd name="T27" fmla="*/ 0 h 550"/>
                  <a:gd name="T28" fmla="*/ 0 w 463"/>
                  <a:gd name="T29" fmla="*/ 0 h 550"/>
                  <a:gd name="T30" fmla="*/ 0 w 463"/>
                  <a:gd name="T31" fmla="*/ 0 h 550"/>
                  <a:gd name="T32" fmla="*/ 0 w 463"/>
                  <a:gd name="T33" fmla="*/ 0 h 550"/>
                  <a:gd name="T34" fmla="*/ 0 w 463"/>
                  <a:gd name="T35" fmla="*/ 1 h 550"/>
                  <a:gd name="T36" fmla="*/ 0 w 463"/>
                  <a:gd name="T37" fmla="*/ 1 h 550"/>
                  <a:gd name="T38" fmla="*/ 0 w 463"/>
                  <a:gd name="T39" fmla="*/ 1 h 550"/>
                  <a:gd name="T40" fmla="*/ 0 w 463"/>
                  <a:gd name="T41" fmla="*/ 1 h 550"/>
                  <a:gd name="T42" fmla="*/ 0 w 463"/>
                  <a:gd name="T43" fmla="*/ 1 h 550"/>
                  <a:gd name="T44" fmla="*/ 0 w 463"/>
                  <a:gd name="T45" fmla="*/ 1 h 550"/>
                  <a:gd name="T46" fmla="*/ 0 w 463"/>
                  <a:gd name="T47" fmla="*/ 1 h 550"/>
                  <a:gd name="T48" fmla="*/ 0 w 463"/>
                  <a:gd name="T49" fmla="*/ 1 h 550"/>
                  <a:gd name="T50" fmla="*/ 0 w 463"/>
                  <a:gd name="T51" fmla="*/ 1 h 550"/>
                  <a:gd name="T52" fmla="*/ 0 w 463"/>
                  <a:gd name="T53" fmla="*/ 1 h 550"/>
                  <a:gd name="T54" fmla="*/ 1 w 463"/>
                  <a:gd name="T55" fmla="*/ 1 h 550"/>
                  <a:gd name="T56" fmla="*/ 1 w 463"/>
                  <a:gd name="T57" fmla="*/ 0 h 550"/>
                  <a:gd name="T58" fmla="*/ 1 w 463"/>
                  <a:gd name="T59" fmla="*/ 0 h 550"/>
                  <a:gd name="T60" fmla="*/ 1 w 463"/>
                  <a:gd name="T61" fmla="*/ 0 h 550"/>
                  <a:gd name="T62" fmla="*/ 1 w 463"/>
                  <a:gd name="T63" fmla="*/ 0 h 550"/>
                  <a:gd name="T64" fmla="*/ 1 w 463"/>
                  <a:gd name="T65" fmla="*/ 0 h 550"/>
                  <a:gd name="T66" fmla="*/ 1 w 463"/>
                  <a:gd name="T67" fmla="*/ 0 h 550"/>
                  <a:gd name="T68" fmla="*/ 1 w 463"/>
                  <a:gd name="T69" fmla="*/ 0 h 550"/>
                  <a:gd name="T70" fmla="*/ 1 w 463"/>
                  <a:gd name="T71" fmla="*/ 0 h 550"/>
                  <a:gd name="T72" fmla="*/ 1 w 463"/>
                  <a:gd name="T73" fmla="*/ 0 h 550"/>
                  <a:gd name="T74" fmla="*/ 1 w 463"/>
                  <a:gd name="T75" fmla="*/ 0 h 550"/>
                  <a:gd name="T76" fmla="*/ 1 w 463"/>
                  <a:gd name="T77" fmla="*/ 0 h 550"/>
                  <a:gd name="T78" fmla="*/ 1 w 463"/>
                  <a:gd name="T79" fmla="*/ 0 h 550"/>
                  <a:gd name="T80" fmla="*/ 0 w 463"/>
                  <a:gd name="T81" fmla="*/ 0 h 550"/>
                  <a:gd name="T82" fmla="*/ 0 w 463"/>
                  <a:gd name="T83" fmla="*/ 0 h 550"/>
                  <a:gd name="T84" fmla="*/ 0 w 463"/>
                  <a:gd name="T85" fmla="*/ 0 h 550"/>
                  <a:gd name="T86" fmla="*/ 0 w 463"/>
                  <a:gd name="T87" fmla="*/ 0 h 550"/>
                  <a:gd name="T88" fmla="*/ 0 w 463"/>
                  <a:gd name="T89" fmla="*/ 0 h 5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63" h="550">
                    <a:moveTo>
                      <a:pt x="231" y="0"/>
                    </a:moveTo>
                    <a:lnTo>
                      <a:pt x="197" y="1"/>
                    </a:lnTo>
                    <a:lnTo>
                      <a:pt x="163" y="7"/>
                    </a:lnTo>
                    <a:lnTo>
                      <a:pt x="131" y="18"/>
                    </a:lnTo>
                    <a:lnTo>
                      <a:pt x="101" y="32"/>
                    </a:lnTo>
                    <a:lnTo>
                      <a:pt x="73" y="50"/>
                    </a:lnTo>
                    <a:lnTo>
                      <a:pt x="50" y="73"/>
                    </a:lnTo>
                    <a:lnTo>
                      <a:pt x="30" y="96"/>
                    </a:lnTo>
                    <a:lnTo>
                      <a:pt x="16" y="124"/>
                    </a:lnTo>
                    <a:lnTo>
                      <a:pt x="5" y="152"/>
                    </a:lnTo>
                    <a:lnTo>
                      <a:pt x="0" y="182"/>
                    </a:lnTo>
                    <a:lnTo>
                      <a:pt x="0" y="212"/>
                    </a:lnTo>
                    <a:lnTo>
                      <a:pt x="7" y="238"/>
                    </a:lnTo>
                    <a:lnTo>
                      <a:pt x="17" y="263"/>
                    </a:lnTo>
                    <a:lnTo>
                      <a:pt x="32" y="286"/>
                    </a:lnTo>
                    <a:lnTo>
                      <a:pt x="48" y="307"/>
                    </a:lnTo>
                    <a:lnTo>
                      <a:pt x="75" y="339"/>
                    </a:lnTo>
                    <a:lnTo>
                      <a:pt x="97" y="374"/>
                    </a:lnTo>
                    <a:lnTo>
                      <a:pt x="114" y="411"/>
                    </a:lnTo>
                    <a:lnTo>
                      <a:pt x="127" y="447"/>
                    </a:lnTo>
                    <a:lnTo>
                      <a:pt x="134" y="487"/>
                    </a:lnTo>
                    <a:lnTo>
                      <a:pt x="133" y="550"/>
                    </a:lnTo>
                    <a:lnTo>
                      <a:pt x="231" y="550"/>
                    </a:lnTo>
                    <a:lnTo>
                      <a:pt x="330" y="550"/>
                    </a:lnTo>
                    <a:lnTo>
                      <a:pt x="329" y="487"/>
                    </a:lnTo>
                    <a:lnTo>
                      <a:pt x="336" y="447"/>
                    </a:lnTo>
                    <a:lnTo>
                      <a:pt x="348" y="411"/>
                    </a:lnTo>
                    <a:lnTo>
                      <a:pt x="366" y="374"/>
                    </a:lnTo>
                    <a:lnTo>
                      <a:pt x="387" y="339"/>
                    </a:lnTo>
                    <a:lnTo>
                      <a:pt x="413" y="307"/>
                    </a:lnTo>
                    <a:lnTo>
                      <a:pt x="432" y="286"/>
                    </a:lnTo>
                    <a:lnTo>
                      <a:pt x="446" y="263"/>
                    </a:lnTo>
                    <a:lnTo>
                      <a:pt x="456" y="238"/>
                    </a:lnTo>
                    <a:lnTo>
                      <a:pt x="463" y="212"/>
                    </a:lnTo>
                    <a:lnTo>
                      <a:pt x="463" y="182"/>
                    </a:lnTo>
                    <a:lnTo>
                      <a:pt x="458" y="152"/>
                    </a:lnTo>
                    <a:lnTo>
                      <a:pt x="447" y="124"/>
                    </a:lnTo>
                    <a:lnTo>
                      <a:pt x="432" y="96"/>
                    </a:lnTo>
                    <a:lnTo>
                      <a:pt x="412" y="73"/>
                    </a:lnTo>
                    <a:lnTo>
                      <a:pt x="389" y="50"/>
                    </a:lnTo>
                    <a:lnTo>
                      <a:pt x="361" y="32"/>
                    </a:lnTo>
                    <a:lnTo>
                      <a:pt x="331" y="18"/>
                    </a:lnTo>
                    <a:lnTo>
                      <a:pt x="300" y="7"/>
                    </a:lnTo>
                    <a:lnTo>
                      <a:pt x="266" y="1"/>
                    </a:lnTo>
                    <a:lnTo>
                      <a:pt x="231" y="0"/>
                    </a:lnTo>
                    <a:close/>
                  </a:path>
                </a:pathLst>
              </a:custGeom>
              <a:solidFill>
                <a:srgbClr val="FFFF00"/>
              </a:solidFill>
              <a:ln w="3175">
                <a:solidFill>
                  <a:srgbClr val="FFFF66"/>
                </a:solidFill>
                <a:prstDash val="solid"/>
                <a:round/>
              </a:ln>
            </p:spPr>
            <p:txBody>
              <a:bodyPr/>
              <a:lstStyle/>
              <a:p>
                <a:endParaRPr lang="zh-CN" altLang="en-US" sz="1100"/>
              </a:p>
            </p:txBody>
          </p:sp>
          <p:sp>
            <p:nvSpPr>
              <p:cNvPr id="485" name="Line 196"/>
              <p:cNvSpPr>
                <a:spLocks noChangeShapeType="1"/>
              </p:cNvSpPr>
              <p:nvPr/>
            </p:nvSpPr>
            <p:spPr bwMode="auto">
              <a:xfrm flipV="1">
                <a:off x="3149" y="3223"/>
                <a:ext cx="8" cy="42"/>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86" name="Line 197"/>
              <p:cNvSpPr>
                <a:spLocks noChangeShapeType="1"/>
              </p:cNvSpPr>
              <p:nvPr/>
            </p:nvSpPr>
            <p:spPr bwMode="auto">
              <a:xfrm flipV="1">
                <a:off x="3170" y="3253"/>
                <a:ext cx="4" cy="13"/>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87" name="Line 198"/>
              <p:cNvSpPr>
                <a:spLocks noChangeShapeType="1"/>
              </p:cNvSpPr>
              <p:nvPr/>
            </p:nvSpPr>
            <p:spPr bwMode="auto">
              <a:xfrm flipV="1">
                <a:off x="3168" y="3239"/>
                <a:ext cx="39" cy="7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88" name="Line 199"/>
              <p:cNvSpPr>
                <a:spLocks noChangeShapeType="1"/>
              </p:cNvSpPr>
              <p:nvPr/>
            </p:nvSpPr>
            <p:spPr bwMode="auto">
              <a:xfrm flipV="1">
                <a:off x="3204" y="3271"/>
                <a:ext cx="11" cy="1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89" name="Line 200"/>
              <p:cNvSpPr>
                <a:spLocks noChangeShapeType="1"/>
              </p:cNvSpPr>
              <p:nvPr/>
            </p:nvSpPr>
            <p:spPr bwMode="auto">
              <a:xfrm flipV="1">
                <a:off x="3210" y="3279"/>
                <a:ext cx="40"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0" name="Line 201"/>
              <p:cNvSpPr>
                <a:spLocks noChangeShapeType="1"/>
              </p:cNvSpPr>
              <p:nvPr/>
            </p:nvSpPr>
            <p:spPr bwMode="auto">
              <a:xfrm flipV="1">
                <a:off x="3223" y="3304"/>
                <a:ext cx="20"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1" name="Line 202"/>
              <p:cNvSpPr>
                <a:spLocks noChangeShapeType="1"/>
              </p:cNvSpPr>
              <p:nvPr/>
            </p:nvSpPr>
            <p:spPr bwMode="auto">
              <a:xfrm flipV="1">
                <a:off x="3226" y="3313"/>
                <a:ext cx="50"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2" name="Line 203"/>
              <p:cNvSpPr>
                <a:spLocks noChangeShapeType="1"/>
              </p:cNvSpPr>
              <p:nvPr/>
            </p:nvSpPr>
            <p:spPr bwMode="auto">
              <a:xfrm flipV="1">
                <a:off x="3229" y="3337"/>
                <a:ext cx="24"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3" name="Line 204"/>
              <p:cNvSpPr>
                <a:spLocks noChangeShapeType="1"/>
              </p:cNvSpPr>
              <p:nvPr/>
            </p:nvSpPr>
            <p:spPr bwMode="auto">
              <a:xfrm flipV="1">
                <a:off x="3230" y="3351"/>
                <a:ext cx="55"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4" name="Line 205"/>
              <p:cNvSpPr>
                <a:spLocks noChangeShapeType="1"/>
              </p:cNvSpPr>
              <p:nvPr/>
            </p:nvSpPr>
            <p:spPr bwMode="auto">
              <a:xfrm>
                <a:off x="3230" y="3371"/>
                <a:ext cx="19" cy="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5" name="Line 206"/>
              <p:cNvSpPr>
                <a:spLocks noChangeShapeType="1"/>
              </p:cNvSpPr>
              <p:nvPr/>
            </p:nvSpPr>
            <p:spPr bwMode="auto">
              <a:xfrm>
                <a:off x="3217" y="3384"/>
                <a:ext cx="66" cy="2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6" name="Line 207"/>
              <p:cNvSpPr>
                <a:spLocks noChangeShapeType="1"/>
              </p:cNvSpPr>
              <p:nvPr/>
            </p:nvSpPr>
            <p:spPr bwMode="auto">
              <a:xfrm>
                <a:off x="3209" y="3399"/>
                <a:ext cx="16" cy="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7" name="Line 208"/>
              <p:cNvSpPr>
                <a:spLocks noChangeShapeType="1"/>
              </p:cNvSpPr>
              <p:nvPr/>
            </p:nvSpPr>
            <p:spPr bwMode="auto">
              <a:xfrm flipH="1" flipV="1">
                <a:off x="3133" y="3234"/>
                <a:ext cx="1"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8" name="Line 209"/>
              <p:cNvSpPr>
                <a:spLocks noChangeShapeType="1"/>
              </p:cNvSpPr>
              <p:nvPr/>
            </p:nvSpPr>
            <p:spPr bwMode="auto">
              <a:xfrm flipH="1" flipV="1">
                <a:off x="3105" y="3221"/>
                <a:ext cx="15" cy="4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9" name="Line 210"/>
              <p:cNvSpPr>
                <a:spLocks noChangeShapeType="1"/>
              </p:cNvSpPr>
              <p:nvPr/>
            </p:nvSpPr>
            <p:spPr bwMode="auto">
              <a:xfrm flipH="1" flipV="1">
                <a:off x="3089" y="3252"/>
                <a:ext cx="4" cy="1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0" name="Line 211"/>
              <p:cNvSpPr>
                <a:spLocks noChangeShapeType="1"/>
              </p:cNvSpPr>
              <p:nvPr/>
            </p:nvSpPr>
            <p:spPr bwMode="auto">
              <a:xfrm flipH="1" flipV="1">
                <a:off x="3056" y="3238"/>
                <a:ext cx="21" cy="37"/>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1" name="Line 212"/>
              <p:cNvSpPr>
                <a:spLocks noChangeShapeType="1"/>
              </p:cNvSpPr>
              <p:nvPr/>
            </p:nvSpPr>
            <p:spPr bwMode="auto">
              <a:xfrm flipH="1" flipV="1">
                <a:off x="3048" y="3270"/>
                <a:ext cx="10" cy="1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2" name="Line 213"/>
              <p:cNvSpPr>
                <a:spLocks noChangeShapeType="1"/>
              </p:cNvSpPr>
              <p:nvPr/>
            </p:nvSpPr>
            <p:spPr bwMode="auto">
              <a:xfrm flipH="1" flipV="1">
                <a:off x="3012" y="3277"/>
                <a:ext cx="40"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3" name="Line 214"/>
              <p:cNvSpPr>
                <a:spLocks noChangeShapeType="1"/>
              </p:cNvSpPr>
              <p:nvPr/>
            </p:nvSpPr>
            <p:spPr bwMode="auto">
              <a:xfrm flipH="1" flipV="1">
                <a:off x="3020" y="3303"/>
                <a:ext cx="20" cy="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4" name="Line 215"/>
              <p:cNvSpPr>
                <a:spLocks noChangeShapeType="1"/>
              </p:cNvSpPr>
              <p:nvPr/>
            </p:nvSpPr>
            <p:spPr bwMode="auto">
              <a:xfrm flipH="1" flipV="1">
                <a:off x="2986" y="3312"/>
                <a:ext cx="51"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5" name="Line 216"/>
              <p:cNvSpPr>
                <a:spLocks noChangeShapeType="1"/>
              </p:cNvSpPr>
              <p:nvPr/>
            </p:nvSpPr>
            <p:spPr bwMode="auto">
              <a:xfrm flipH="1" flipV="1">
                <a:off x="3009" y="3336"/>
                <a:ext cx="25" cy="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6" name="Line 217"/>
              <p:cNvSpPr>
                <a:spLocks noChangeShapeType="1"/>
              </p:cNvSpPr>
              <p:nvPr/>
            </p:nvSpPr>
            <p:spPr bwMode="auto">
              <a:xfrm flipH="1" flipV="1">
                <a:off x="2978" y="3351"/>
                <a:ext cx="55"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7" name="Line 218"/>
              <p:cNvSpPr>
                <a:spLocks noChangeShapeType="1"/>
              </p:cNvSpPr>
              <p:nvPr/>
            </p:nvSpPr>
            <p:spPr bwMode="auto">
              <a:xfrm flipH="1">
                <a:off x="3014" y="3370"/>
                <a:ext cx="19"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8" name="Line 219"/>
              <p:cNvSpPr>
                <a:spLocks noChangeShapeType="1"/>
              </p:cNvSpPr>
              <p:nvPr/>
            </p:nvSpPr>
            <p:spPr bwMode="auto">
              <a:xfrm flipH="1">
                <a:off x="2980" y="3382"/>
                <a:ext cx="66"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9" name="Line 220"/>
              <p:cNvSpPr>
                <a:spLocks noChangeShapeType="1"/>
              </p:cNvSpPr>
              <p:nvPr/>
            </p:nvSpPr>
            <p:spPr bwMode="auto">
              <a:xfrm flipH="1">
                <a:off x="3038" y="3398"/>
                <a:ext cx="16"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0" name="Line 221"/>
              <p:cNvSpPr>
                <a:spLocks noChangeShapeType="1"/>
              </p:cNvSpPr>
              <p:nvPr/>
            </p:nvSpPr>
            <p:spPr bwMode="auto">
              <a:xfrm>
                <a:off x="3224" y="3624"/>
                <a:ext cx="1" cy="187"/>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1" name="Line 222"/>
              <p:cNvSpPr>
                <a:spLocks noChangeShapeType="1"/>
              </p:cNvSpPr>
              <p:nvPr/>
            </p:nvSpPr>
            <p:spPr bwMode="auto">
              <a:xfrm>
                <a:off x="3162" y="3681"/>
                <a:ext cx="1" cy="93"/>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2" name="Line 223"/>
              <p:cNvSpPr>
                <a:spLocks noChangeShapeType="1"/>
              </p:cNvSpPr>
              <p:nvPr/>
            </p:nvSpPr>
            <p:spPr bwMode="auto">
              <a:xfrm>
                <a:off x="3101" y="3624"/>
                <a:ext cx="1" cy="187"/>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3" name="Line 224"/>
              <p:cNvSpPr>
                <a:spLocks noChangeShapeType="1"/>
              </p:cNvSpPr>
              <p:nvPr/>
            </p:nvSpPr>
            <p:spPr bwMode="auto">
              <a:xfrm>
                <a:off x="3039" y="3681"/>
                <a:ext cx="1" cy="93"/>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4" name="Freeform 225"/>
              <p:cNvSpPr/>
              <p:nvPr/>
            </p:nvSpPr>
            <p:spPr bwMode="auto">
              <a:xfrm>
                <a:off x="3131" y="3484"/>
                <a:ext cx="236" cy="234"/>
              </a:xfrm>
              <a:custGeom>
                <a:avLst/>
                <a:gdLst>
                  <a:gd name="T0" fmla="*/ 0 w 708"/>
                  <a:gd name="T1" fmla="*/ 1 h 702"/>
                  <a:gd name="T2" fmla="*/ 1 w 708"/>
                  <a:gd name="T3" fmla="*/ 1 h 702"/>
                  <a:gd name="T4" fmla="*/ 1 w 708"/>
                  <a:gd name="T5" fmla="*/ 0 h 702"/>
                  <a:gd name="T6" fmla="*/ 0 w 708"/>
                  <a:gd name="T7" fmla="*/ 0 h 702"/>
                  <a:gd name="T8" fmla="*/ 0 w 708"/>
                  <a:gd name="T9" fmla="*/ 0 h 7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8" h="702">
                    <a:moveTo>
                      <a:pt x="308" y="702"/>
                    </a:moveTo>
                    <a:lnTo>
                      <a:pt x="708" y="702"/>
                    </a:lnTo>
                    <a:lnTo>
                      <a:pt x="708" y="165"/>
                    </a:lnTo>
                    <a:lnTo>
                      <a:pt x="0" y="165"/>
                    </a:lnTo>
                    <a:lnTo>
                      <a:pt x="0"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515" name="Freeform 226"/>
              <p:cNvSpPr/>
              <p:nvPr/>
            </p:nvSpPr>
            <p:spPr bwMode="auto">
              <a:xfrm>
                <a:off x="2926" y="3456"/>
                <a:ext cx="185" cy="262"/>
              </a:xfrm>
              <a:custGeom>
                <a:avLst/>
                <a:gdLst>
                  <a:gd name="T0" fmla="*/ 1 w 554"/>
                  <a:gd name="T1" fmla="*/ 0 h 787"/>
                  <a:gd name="T2" fmla="*/ 0 w 554"/>
                  <a:gd name="T3" fmla="*/ 0 h 787"/>
                  <a:gd name="T4" fmla="*/ 0 w 554"/>
                  <a:gd name="T5" fmla="*/ 1 h 787"/>
                  <a:gd name="T6" fmla="*/ 0 w 554"/>
                  <a:gd name="T7" fmla="*/ 1 h 7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4" h="787">
                    <a:moveTo>
                      <a:pt x="554" y="0"/>
                    </a:moveTo>
                    <a:lnTo>
                      <a:pt x="0" y="0"/>
                    </a:lnTo>
                    <a:lnTo>
                      <a:pt x="0" y="787"/>
                    </a:lnTo>
                    <a:lnTo>
                      <a:pt x="308" y="787"/>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518" name="Freeform 229"/>
              <p:cNvSpPr/>
              <p:nvPr/>
            </p:nvSpPr>
            <p:spPr bwMode="auto">
              <a:xfrm>
                <a:off x="2988" y="2931"/>
                <a:ext cx="287" cy="281"/>
              </a:xfrm>
              <a:custGeom>
                <a:avLst/>
                <a:gdLst>
                  <a:gd name="T0" fmla="*/ 1 w 863"/>
                  <a:gd name="T1" fmla="*/ 1 h 843"/>
                  <a:gd name="T2" fmla="*/ 1 w 863"/>
                  <a:gd name="T3" fmla="*/ 1 h 843"/>
                  <a:gd name="T4" fmla="*/ 1 w 863"/>
                  <a:gd name="T5" fmla="*/ 1 h 843"/>
                  <a:gd name="T6" fmla="*/ 1 w 863"/>
                  <a:gd name="T7" fmla="*/ 0 h 843"/>
                  <a:gd name="T8" fmla="*/ 0 w 863"/>
                  <a:gd name="T9" fmla="*/ 0 h 843"/>
                  <a:gd name="T10" fmla="*/ 0 w 863"/>
                  <a:gd name="T11" fmla="*/ 1 h 843"/>
                  <a:gd name="T12" fmla="*/ 0 w 863"/>
                  <a:gd name="T13" fmla="*/ 1 h 843"/>
                  <a:gd name="T14" fmla="*/ 1 w 863"/>
                  <a:gd name="T15" fmla="*/ 1 h 8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3" h="843">
                    <a:moveTo>
                      <a:pt x="431" y="843"/>
                    </a:moveTo>
                    <a:lnTo>
                      <a:pt x="863" y="463"/>
                    </a:lnTo>
                    <a:lnTo>
                      <a:pt x="577" y="463"/>
                    </a:lnTo>
                    <a:lnTo>
                      <a:pt x="577" y="0"/>
                    </a:lnTo>
                    <a:lnTo>
                      <a:pt x="285" y="0"/>
                    </a:lnTo>
                    <a:lnTo>
                      <a:pt x="285" y="463"/>
                    </a:lnTo>
                    <a:lnTo>
                      <a:pt x="0" y="463"/>
                    </a:lnTo>
                    <a:lnTo>
                      <a:pt x="431" y="843"/>
                    </a:lnTo>
                    <a:close/>
                  </a:path>
                </a:pathLst>
              </a:custGeom>
              <a:solidFill>
                <a:srgbClr val="FAF4FF"/>
              </a:solidFill>
              <a:ln w="3175">
                <a:solidFill>
                  <a:srgbClr val="000000"/>
                </a:solidFill>
                <a:prstDash val="solid"/>
                <a:round/>
              </a:ln>
            </p:spPr>
            <p:txBody>
              <a:bodyPr/>
              <a:lstStyle/>
              <a:p>
                <a:endParaRPr lang="zh-CN" altLang="en-US" sz="1100"/>
              </a:p>
            </p:txBody>
          </p:sp>
        </p:grpSp>
        <p:grpSp>
          <p:nvGrpSpPr>
            <p:cNvPr id="519" name="Group 238"/>
            <p:cNvGrpSpPr/>
            <p:nvPr/>
          </p:nvGrpSpPr>
          <p:grpSpPr bwMode="auto">
            <a:xfrm>
              <a:off x="10545164" y="3910454"/>
              <a:ext cx="1516842" cy="1311639"/>
              <a:chOff x="3748" y="2844"/>
              <a:chExt cx="2157" cy="726"/>
            </a:xfrm>
          </p:grpSpPr>
          <p:sp>
            <p:nvSpPr>
              <p:cNvPr id="520" name="Freeform 233"/>
              <p:cNvSpPr/>
              <p:nvPr/>
            </p:nvSpPr>
            <p:spPr bwMode="auto">
              <a:xfrm>
                <a:off x="3748" y="3140"/>
                <a:ext cx="646" cy="225"/>
              </a:xfrm>
              <a:custGeom>
                <a:avLst/>
                <a:gdLst>
                  <a:gd name="T0" fmla="*/ 3 w 1938"/>
                  <a:gd name="T1" fmla="*/ 1 h 1020"/>
                  <a:gd name="T2" fmla="*/ 2 w 1938"/>
                  <a:gd name="T3" fmla="*/ 0 h 1020"/>
                  <a:gd name="T4" fmla="*/ 2 w 1938"/>
                  <a:gd name="T5" fmla="*/ 0 h 1020"/>
                  <a:gd name="T6" fmla="*/ 0 w 1938"/>
                  <a:gd name="T7" fmla="*/ 0 h 1020"/>
                  <a:gd name="T8" fmla="*/ 0 w 1938"/>
                  <a:gd name="T9" fmla="*/ 1 h 1020"/>
                  <a:gd name="T10" fmla="*/ 2 w 1938"/>
                  <a:gd name="T11" fmla="*/ 1 h 1020"/>
                  <a:gd name="T12" fmla="*/ 2 w 1938"/>
                  <a:gd name="T13" fmla="*/ 1 h 1020"/>
                  <a:gd name="T14" fmla="*/ 3 w 1938"/>
                  <a:gd name="T15" fmla="*/ 1 h 10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38" h="1020">
                    <a:moveTo>
                      <a:pt x="1938" y="509"/>
                    </a:moveTo>
                    <a:lnTo>
                      <a:pt x="1428" y="0"/>
                    </a:lnTo>
                    <a:lnTo>
                      <a:pt x="1428" y="337"/>
                    </a:lnTo>
                    <a:lnTo>
                      <a:pt x="0" y="337"/>
                    </a:lnTo>
                    <a:lnTo>
                      <a:pt x="0" y="684"/>
                    </a:lnTo>
                    <a:lnTo>
                      <a:pt x="1428" y="684"/>
                    </a:lnTo>
                    <a:lnTo>
                      <a:pt x="1428" y="1020"/>
                    </a:lnTo>
                    <a:lnTo>
                      <a:pt x="1938" y="509"/>
                    </a:lnTo>
                    <a:close/>
                  </a:path>
                </a:pathLst>
              </a:custGeom>
              <a:solidFill>
                <a:srgbClr val="FF0000"/>
              </a:solidFill>
              <a:ln w="3175">
                <a:solidFill>
                  <a:srgbClr val="000000"/>
                </a:solidFill>
                <a:prstDash val="solid"/>
                <a:round/>
              </a:ln>
            </p:spPr>
            <p:txBody>
              <a:bodyPr/>
              <a:lstStyle/>
              <a:p>
                <a:endParaRPr lang="zh-CN" altLang="en-US" sz="1600"/>
              </a:p>
            </p:txBody>
          </p:sp>
          <p:sp>
            <p:nvSpPr>
              <p:cNvPr id="521" name="Rectangle 234"/>
              <p:cNvSpPr>
                <a:spLocks noChangeArrowheads="1"/>
              </p:cNvSpPr>
              <p:nvPr/>
            </p:nvSpPr>
            <p:spPr bwMode="auto">
              <a:xfrm>
                <a:off x="4498" y="2844"/>
                <a:ext cx="88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FFFF66"/>
                    </a:solidFill>
                    <a:latin typeface="宋体" panose="02010600030101010101" pitchFamily="2" charset="-122"/>
                  </a:rPr>
                  <a:t>第六个</a:t>
                </a:r>
                <a:endParaRPr lang="zh-CN" altLang="en-US" sz="1600">
                  <a:solidFill>
                    <a:srgbClr val="FFFF66"/>
                  </a:solidFill>
                </a:endParaRPr>
              </a:p>
            </p:txBody>
          </p:sp>
          <p:sp>
            <p:nvSpPr>
              <p:cNvPr id="522" name="Rectangle 235"/>
              <p:cNvSpPr>
                <a:spLocks noChangeArrowheads="1"/>
              </p:cNvSpPr>
              <p:nvPr/>
            </p:nvSpPr>
            <p:spPr bwMode="auto">
              <a:xfrm>
                <a:off x="4549" y="3024"/>
                <a:ext cx="5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dirty="0">
                    <a:solidFill>
                      <a:srgbClr val="FFFF66"/>
                    </a:solidFill>
                    <a:latin typeface="宋体" panose="02010600030101010101" pitchFamily="2" charset="-122"/>
                  </a:rPr>
                  <a:t>灯泡</a:t>
                </a:r>
                <a:endParaRPr lang="zh-CN" altLang="en-US" sz="1600" dirty="0">
                  <a:solidFill>
                    <a:srgbClr val="FFFF66"/>
                  </a:solidFill>
                </a:endParaRPr>
              </a:p>
            </p:txBody>
          </p:sp>
          <p:sp>
            <p:nvSpPr>
              <p:cNvPr id="523" name="Rectangle 236"/>
              <p:cNvSpPr>
                <a:spLocks noChangeArrowheads="1"/>
              </p:cNvSpPr>
              <p:nvPr/>
            </p:nvSpPr>
            <p:spPr bwMode="auto">
              <a:xfrm>
                <a:off x="4570" y="3189"/>
                <a:ext cx="133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dirty="0">
                    <a:solidFill>
                      <a:srgbClr val="FFFF66"/>
                    </a:solidFill>
                    <a:latin typeface="宋体" panose="02010600030101010101" pitchFamily="2" charset="-122"/>
                  </a:rPr>
                  <a:t>是坏</a:t>
                </a:r>
                <a:endParaRPr lang="zh-CN" altLang="en-US" sz="1600" dirty="0">
                  <a:solidFill>
                    <a:srgbClr val="FFFF66"/>
                  </a:solidFill>
                </a:endParaRPr>
              </a:p>
            </p:txBody>
          </p:sp>
          <p:sp>
            <p:nvSpPr>
              <p:cNvPr id="524" name="Rectangle 237"/>
              <p:cNvSpPr>
                <a:spLocks noChangeArrowheads="1"/>
              </p:cNvSpPr>
              <p:nvPr/>
            </p:nvSpPr>
            <p:spPr bwMode="auto">
              <a:xfrm>
                <a:off x="4570" y="3362"/>
                <a:ext cx="5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FFFF66"/>
                    </a:solidFill>
                    <a:latin typeface="宋体" panose="02010600030101010101" pitchFamily="2" charset="-122"/>
                  </a:rPr>
                  <a:t>灯泡</a:t>
                </a:r>
                <a:endParaRPr lang="zh-CN" altLang="en-US" sz="1600">
                  <a:solidFill>
                    <a:srgbClr val="FFFF66"/>
                  </a:solidFill>
                </a:endParaRPr>
              </a:p>
            </p:txBody>
          </p:sp>
        </p:grpSp>
        <p:sp>
          <p:nvSpPr>
            <p:cNvPr id="525" name="Text Box 9"/>
            <p:cNvSpPr txBox="1">
              <a:spLocks noChangeArrowheads="1"/>
            </p:cNvSpPr>
            <p:nvPr/>
          </p:nvSpPr>
          <p:spPr bwMode="auto">
            <a:xfrm>
              <a:off x="7474609" y="5074181"/>
              <a:ext cx="45192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90000"/>
                </a:lnSpc>
                <a:spcBef>
                  <a:spcPct val="20000"/>
                </a:spcBef>
              </a:pPr>
              <a:r>
                <a:rPr lang="zh-CN" altLang="en-US" sz="2000" b="1" dirty="0">
                  <a:solidFill>
                    <a:srgbClr val="10F879"/>
                  </a:solidFill>
                  <a:latin typeface="微软雅黑" panose="020B0503020204020204" pitchFamily="34" charset="-122"/>
                  <a:ea typeface="微软雅黑" panose="020B0503020204020204" pitchFamily="34" charset="-122"/>
                </a:rPr>
                <a:t>一共测了</a:t>
              </a:r>
              <a:r>
                <a:rPr lang="en-US" altLang="zh-CN" sz="2000" b="1" dirty="0">
                  <a:solidFill>
                    <a:srgbClr val="10F879"/>
                  </a:solidFill>
                  <a:latin typeface="微软雅黑" panose="020B0503020204020204" pitchFamily="34" charset="-122"/>
                  <a:ea typeface="微软雅黑" panose="020B0503020204020204" pitchFamily="34" charset="-122"/>
                </a:rPr>
                <a:t>3</a:t>
              </a:r>
              <a:r>
                <a:rPr lang="zh-CN" altLang="en-US" sz="2000" b="1" dirty="0">
                  <a:solidFill>
                    <a:srgbClr val="10F879"/>
                  </a:solidFill>
                  <a:latin typeface="微软雅黑" panose="020B0503020204020204" pitchFamily="34" charset="-122"/>
                  <a:ea typeface="微软雅黑" panose="020B0503020204020204" pitchFamily="34" charset="-122"/>
                </a:rPr>
                <a:t>次，共得3比特信息</a:t>
              </a:r>
            </a:p>
            <a:p>
              <a:pPr algn="l" eaLnBrk="1" hangingPunct="1">
                <a:lnSpc>
                  <a:spcPct val="90000"/>
                </a:lnSpc>
                <a:spcBef>
                  <a:spcPct val="20000"/>
                </a:spcBef>
              </a:pPr>
              <a:endParaRPr lang="zh-CN" altLang="en-US" sz="2000" dirty="0">
                <a:solidFill>
                  <a:srgbClr val="FF9933"/>
                </a:solidFill>
                <a:latin typeface="微软雅黑" panose="020B0503020204020204" pitchFamily="34" charset="-122"/>
                <a:ea typeface="微软雅黑" panose="020B0503020204020204" pitchFamily="34" charset="-122"/>
              </a:endParaRPr>
            </a:p>
          </p:txBody>
        </p:sp>
      </p:grpSp>
      <p:sp>
        <p:nvSpPr>
          <p:cNvPr id="527" name="文本框 526"/>
          <p:cNvSpPr txBox="1"/>
          <p:nvPr/>
        </p:nvSpPr>
        <p:spPr>
          <a:xfrm>
            <a:off x="6423822" y="5677913"/>
            <a:ext cx="5542682" cy="923330"/>
          </a:xfrm>
          <a:prstGeom prst="rect">
            <a:avLst/>
          </a:prstGeom>
          <a:solidFill>
            <a:schemeClr val="accent6">
              <a:lumMod val="40000"/>
              <a:lumOff val="60000"/>
            </a:schemeClr>
          </a:solidFill>
        </p:spPr>
        <p:txBody>
          <a:bodyPr wrap="square">
            <a:spAutoFit/>
          </a:bodyPr>
          <a:lstStyle/>
          <a:p>
            <a:r>
              <a:rPr lang="en-US" altLang="zh-CN" dirty="0"/>
              <a:t>【</a:t>
            </a:r>
            <a:r>
              <a:rPr lang="zh-CN" altLang="en-US" dirty="0"/>
              <a:t>思考</a:t>
            </a:r>
            <a:r>
              <a:rPr lang="en-US" altLang="zh-CN" dirty="0"/>
              <a:t>】</a:t>
            </a:r>
            <a:r>
              <a:rPr lang="zh-CN" altLang="en-US" dirty="0"/>
              <a:t>有</a:t>
            </a:r>
            <a:r>
              <a:rPr lang="en-US" altLang="zh-CN" dirty="0"/>
              <a:t>27</a:t>
            </a:r>
            <a:r>
              <a:rPr lang="zh-CN" altLang="en-US" dirty="0"/>
              <a:t>个大小形状相同小球，知其中有</a:t>
            </a:r>
            <a:r>
              <a:rPr lang="en-US" altLang="zh-CN" dirty="0"/>
              <a:t>1</a:t>
            </a:r>
            <a:r>
              <a:rPr lang="zh-CN" altLang="en-US" dirty="0"/>
              <a:t>重球。问若用无砝码天平来判断，最多称几次可找出此重球？当完全解除不定度后所得信息量是否要比上述例自大？</a:t>
            </a:r>
          </a:p>
        </p:txBody>
      </p:sp>
      <p:sp>
        <p:nvSpPr>
          <p:cNvPr id="279" name="文本框 278"/>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80"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4000" dirty="0"/>
              <a:t>信道的最大数据传输速率</a:t>
            </a:r>
            <a:endParaRPr kumimoji="1" lang="zh-CN" alt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1" nodeType="click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additive="base">
                                        <p:cTn id="22" dur="500" fill="hold"/>
                                        <p:tgtEl>
                                          <p:spTgt spid="63"/>
                                        </p:tgtEl>
                                        <p:attrNameLst>
                                          <p:attrName>ppt_x</p:attrName>
                                        </p:attrNameLst>
                                      </p:cBhvr>
                                      <p:tavLst>
                                        <p:tav tm="0">
                                          <p:val>
                                            <p:strVal val="#ppt_x"/>
                                          </p:val>
                                        </p:tav>
                                        <p:tav tm="100000">
                                          <p:val>
                                            <p:strVal val="#ppt_x"/>
                                          </p:val>
                                        </p:tav>
                                      </p:tavLst>
                                    </p:anim>
                                    <p:anim calcmode="lin" valueType="num">
                                      <p:cBhvr additive="base">
                                        <p:cTn id="23" dur="500" fill="hold"/>
                                        <p:tgtEl>
                                          <p:spTgt spid="6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 calcmode="lin" valueType="num">
                                      <p:cBhvr additive="base">
                                        <p:cTn id="26" dur="500" fill="hold"/>
                                        <p:tgtEl>
                                          <p:spTgt spid="64"/>
                                        </p:tgtEl>
                                        <p:attrNameLst>
                                          <p:attrName>ppt_x</p:attrName>
                                        </p:attrNameLst>
                                      </p:cBhvr>
                                      <p:tavLst>
                                        <p:tav tm="0">
                                          <p:val>
                                            <p:strVal val="#ppt_x"/>
                                          </p:val>
                                        </p:tav>
                                        <p:tav tm="100000">
                                          <p:val>
                                            <p:strVal val="#ppt_x"/>
                                          </p:val>
                                        </p:tav>
                                      </p:tavLst>
                                    </p:anim>
                                    <p:anim calcmode="lin" valueType="num">
                                      <p:cBhvr additive="base">
                                        <p:cTn id="2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1" nodeType="clickEffect">
                                  <p:stCondLst>
                                    <p:cond delay="0"/>
                                  </p:stCondLst>
                                  <p:childTnLst>
                                    <p:set>
                                      <p:cBhvr>
                                        <p:cTn id="31" dur="1" fill="hold">
                                          <p:stCondLst>
                                            <p:cond delay="0"/>
                                          </p:stCondLst>
                                        </p:cTn>
                                        <p:tgtEl>
                                          <p:spTgt spid="69"/>
                                        </p:tgtEl>
                                        <p:attrNameLst>
                                          <p:attrName>style.visibility</p:attrName>
                                        </p:attrNameLst>
                                      </p:cBhvr>
                                      <p:to>
                                        <p:strVal val="visible"/>
                                      </p:to>
                                    </p:set>
                                    <p:anim calcmode="lin" valueType="num">
                                      <p:cBhvr additive="base">
                                        <p:cTn id="32" dur="500" fill="hold"/>
                                        <p:tgtEl>
                                          <p:spTgt spid="69"/>
                                        </p:tgtEl>
                                        <p:attrNameLst>
                                          <p:attrName>ppt_x</p:attrName>
                                        </p:attrNameLst>
                                      </p:cBhvr>
                                      <p:tavLst>
                                        <p:tav tm="0">
                                          <p:val>
                                            <p:strVal val="#ppt_x"/>
                                          </p:val>
                                        </p:tav>
                                        <p:tav tm="100000">
                                          <p:val>
                                            <p:strVal val="#ppt_x"/>
                                          </p:val>
                                        </p:tav>
                                      </p:tavLst>
                                    </p:anim>
                                    <p:anim calcmode="lin" valueType="num">
                                      <p:cBhvr additive="base">
                                        <p:cTn id="3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ppt_x"/>
                                          </p:val>
                                        </p:tav>
                                        <p:tav tm="100000">
                                          <p:val>
                                            <p:strVal val="#ppt_x"/>
                                          </p:val>
                                        </p:tav>
                                      </p:tavLst>
                                    </p:anim>
                                    <p:anim calcmode="lin" valueType="num">
                                      <p:cBhvr additive="base">
                                        <p:cTn id="3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61" grpId="0"/>
      <p:bldP spid="63" grpId="1"/>
      <p:bldP spid="69" grpId="1"/>
      <p:bldP spid="5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B6D559CA-73CE-4FCD-AE0B-48BB9E13D7D6}" type="slidenum">
              <a:rPr lang="en-US" altLang="zh-CN" sz="1800"/>
              <a:t>26</a:t>
            </a:fld>
            <a:endParaRPr lang="en-US" altLang="zh-CN" sz="1800"/>
          </a:p>
        </p:txBody>
      </p:sp>
      <p:sp>
        <p:nvSpPr>
          <p:cNvPr id="11267" name="Rectangle 2"/>
          <p:cNvSpPr>
            <a:spLocks noGrp="1" noChangeArrowheads="1"/>
          </p:cNvSpPr>
          <p:nvPr>
            <p:ph type="title"/>
          </p:nvPr>
        </p:nvSpPr>
        <p:spPr>
          <a:xfrm>
            <a:off x="1284289" y="350398"/>
            <a:ext cx="7467600" cy="812800"/>
          </a:xfrm>
        </p:spPr>
        <p:txBody>
          <a:bodyPr vert="horz" lIns="91440" tIns="45720" rIns="91440" bIns="45720" rtlCol="0">
            <a:normAutofit/>
          </a:bodyPr>
          <a:lstStyle/>
          <a:p>
            <a:pPr>
              <a:lnSpc>
                <a:spcPct val="130000"/>
              </a:lnSpc>
              <a:spcBef>
                <a:spcPts val="600"/>
              </a:spcBef>
              <a:buFont typeface="Wingdings" panose="05000000000000000000" pitchFamily="2" charset="2"/>
            </a:pPr>
            <a:r>
              <a:rPr kumimoji="1" lang="zh-CN" altLang="en-US" dirty="0">
                <a:cs typeface="+mn-cs"/>
              </a:rPr>
              <a:t>数据通信系统模型</a:t>
            </a:r>
          </a:p>
        </p:txBody>
      </p:sp>
      <p:grpSp>
        <p:nvGrpSpPr>
          <p:cNvPr id="11268" name="Group 217"/>
          <p:cNvGrpSpPr/>
          <p:nvPr/>
        </p:nvGrpSpPr>
        <p:grpSpPr bwMode="auto">
          <a:xfrm>
            <a:off x="931915" y="1335254"/>
            <a:ext cx="9144000" cy="5299075"/>
            <a:chOff x="0" y="730"/>
            <a:chExt cx="5760" cy="3338"/>
          </a:xfrm>
        </p:grpSpPr>
        <p:sp>
          <p:nvSpPr>
            <p:cNvPr id="11269" name="Line 137"/>
            <p:cNvSpPr>
              <a:spLocks noChangeShapeType="1"/>
            </p:cNvSpPr>
            <p:nvPr/>
          </p:nvSpPr>
          <p:spPr bwMode="auto">
            <a:xfrm>
              <a:off x="1616" y="1538"/>
              <a:ext cx="2192"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0" name="Line 138"/>
            <p:cNvSpPr>
              <a:spLocks noChangeShapeType="1"/>
            </p:cNvSpPr>
            <p:nvPr/>
          </p:nvSpPr>
          <p:spPr bwMode="auto">
            <a:xfrm>
              <a:off x="857" y="1538"/>
              <a:ext cx="534" cy="2"/>
            </a:xfrm>
            <a:prstGeom prst="line">
              <a:avLst/>
            </a:prstGeom>
            <a:noFill/>
            <a:ln w="76200" cmpd="tri">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 name="Rectangle 139"/>
            <p:cNvSpPr>
              <a:spLocks noChangeArrowheads="1"/>
            </p:cNvSpPr>
            <p:nvPr/>
          </p:nvSpPr>
          <p:spPr bwMode="auto">
            <a:xfrm>
              <a:off x="1069" y="1675"/>
              <a:ext cx="85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调制解调器</a:t>
              </a:r>
            </a:p>
          </p:txBody>
        </p:sp>
        <p:sp>
          <p:nvSpPr>
            <p:cNvPr id="11272" name="Line 140"/>
            <p:cNvSpPr>
              <a:spLocks noChangeShapeType="1"/>
            </p:cNvSpPr>
            <p:nvPr/>
          </p:nvSpPr>
          <p:spPr bwMode="auto">
            <a:xfrm>
              <a:off x="4165" y="1538"/>
              <a:ext cx="581" cy="0"/>
            </a:xfrm>
            <a:prstGeom prst="line">
              <a:avLst/>
            </a:prstGeom>
            <a:noFill/>
            <a:ln w="76200" cmpd="tri">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73" name="Group 141"/>
            <p:cNvGrpSpPr/>
            <p:nvPr/>
          </p:nvGrpSpPr>
          <p:grpSpPr bwMode="auto">
            <a:xfrm>
              <a:off x="2293" y="1203"/>
              <a:ext cx="997" cy="636"/>
              <a:chOff x="385" y="2795"/>
              <a:chExt cx="1769" cy="816"/>
            </a:xfrm>
          </p:grpSpPr>
          <p:sp>
            <p:nvSpPr>
              <p:cNvPr id="11344" name="Oval 142"/>
              <p:cNvSpPr>
                <a:spLocks noChangeArrowheads="1"/>
              </p:cNvSpPr>
              <p:nvPr/>
            </p:nvSpPr>
            <p:spPr bwMode="auto">
              <a:xfrm>
                <a:off x="1590" y="3061"/>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5" name="Oval 143"/>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6" name="Oval 144"/>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7" name="Oval 145"/>
              <p:cNvSpPr>
                <a:spLocks noChangeArrowheads="1"/>
              </p:cNvSpPr>
              <p:nvPr/>
            </p:nvSpPr>
            <p:spPr bwMode="auto">
              <a:xfrm>
                <a:off x="385" y="3084"/>
                <a:ext cx="383" cy="25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8" name="Oval 146"/>
              <p:cNvSpPr>
                <a:spLocks noChangeArrowheads="1"/>
              </p:cNvSpPr>
              <p:nvPr/>
            </p:nvSpPr>
            <p:spPr bwMode="auto">
              <a:xfrm>
                <a:off x="566" y="2884"/>
                <a:ext cx="577"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9" name="Oval 147"/>
              <p:cNvSpPr>
                <a:spLocks noChangeArrowheads="1"/>
              </p:cNvSpPr>
              <p:nvPr/>
            </p:nvSpPr>
            <p:spPr bwMode="auto">
              <a:xfrm>
                <a:off x="992" y="2795"/>
                <a:ext cx="758"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0" name="Oval 148"/>
              <p:cNvSpPr>
                <a:spLocks noChangeArrowheads="1"/>
              </p:cNvSpPr>
              <p:nvPr/>
            </p:nvSpPr>
            <p:spPr bwMode="auto">
              <a:xfrm>
                <a:off x="1505"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1" name="Oval 149"/>
              <p:cNvSpPr>
                <a:spLocks noChangeArrowheads="1"/>
              </p:cNvSpPr>
              <p:nvPr/>
            </p:nvSpPr>
            <p:spPr bwMode="auto">
              <a:xfrm>
                <a:off x="704" y="2987"/>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2" name="Oval 150"/>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3" name="Oval 151"/>
              <p:cNvSpPr>
                <a:spLocks noChangeArrowheads="1"/>
              </p:cNvSpPr>
              <p:nvPr/>
            </p:nvSpPr>
            <p:spPr bwMode="auto">
              <a:xfrm>
                <a:off x="1004" y="2810"/>
                <a:ext cx="756"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4" name="Oval 152"/>
              <p:cNvSpPr>
                <a:spLocks noChangeArrowheads="1"/>
              </p:cNvSpPr>
              <p:nvPr/>
            </p:nvSpPr>
            <p:spPr bwMode="auto">
              <a:xfrm>
                <a:off x="577" y="2899"/>
                <a:ext cx="575" cy="3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5" name="Oval 153"/>
              <p:cNvSpPr>
                <a:spLocks noChangeArrowheads="1"/>
              </p:cNvSpPr>
              <p:nvPr/>
            </p:nvSpPr>
            <p:spPr bwMode="auto">
              <a:xfrm>
                <a:off x="396" y="3100"/>
                <a:ext cx="383" cy="254"/>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6" name="Oval 154"/>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7" name="Oval 155"/>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8" name="Oval 156"/>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9" name="Oval 157"/>
              <p:cNvSpPr>
                <a:spLocks noChangeArrowheads="1"/>
              </p:cNvSpPr>
              <p:nvPr/>
            </p:nvSpPr>
            <p:spPr bwMode="auto">
              <a:xfrm>
                <a:off x="513" y="3218"/>
                <a:ext cx="586" cy="281"/>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60" name="Freeform 158"/>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52 w 1447"/>
                  <a:gd name="T21" fmla="*/ 1 h 1128"/>
                  <a:gd name="T22" fmla="*/ 340 w 1447"/>
                  <a:gd name="T23" fmla="*/ 1 h 1128"/>
                  <a:gd name="T24" fmla="*/ 380 w 1447"/>
                  <a:gd name="T25" fmla="*/ 1 h 1128"/>
                  <a:gd name="T26" fmla="*/ 404 w 1447"/>
                  <a:gd name="T27" fmla="*/ 1 h 1128"/>
                  <a:gd name="T28" fmla="*/ 476 w 1447"/>
                  <a:gd name="T29" fmla="*/ 1 h 1128"/>
                  <a:gd name="T30" fmla="*/ 569 w 1447"/>
                  <a:gd name="T31" fmla="*/ 0 h 1128"/>
                  <a:gd name="T32" fmla="*/ 915 w 1447"/>
                  <a:gd name="T33" fmla="*/ 1 h 1128"/>
                  <a:gd name="T34" fmla="*/ 1212 w 1447"/>
                  <a:gd name="T35" fmla="*/ 1 h 1128"/>
                  <a:gd name="T36" fmla="*/ 1236 w 1447"/>
                  <a:gd name="T37" fmla="*/ 1 h 1128"/>
                  <a:gd name="T38" fmla="*/ 1260 w 1447"/>
                  <a:gd name="T39" fmla="*/ 1 h 1128"/>
                  <a:gd name="T40" fmla="*/ 1417 w 1447"/>
                  <a:gd name="T41" fmla="*/ 1 h 1128"/>
                  <a:gd name="T42" fmla="*/ 1504 w 1447"/>
                  <a:gd name="T43" fmla="*/ 1 h 1128"/>
                  <a:gd name="T44" fmla="*/ 1552 w 1447"/>
                  <a:gd name="T45" fmla="*/ 1 h 1128"/>
                  <a:gd name="T46" fmla="*/ 1568 w 1447"/>
                  <a:gd name="T47" fmla="*/ 1 h 1128"/>
                  <a:gd name="T48" fmla="*/ 1600 w 1447"/>
                  <a:gd name="T49" fmla="*/ 1 h 1128"/>
                  <a:gd name="T50" fmla="*/ 1624 w 1447"/>
                  <a:gd name="T51" fmla="*/ 1 h 1128"/>
                  <a:gd name="T52" fmla="*/ 1643 w 1447"/>
                  <a:gd name="T53" fmla="*/ 1 h 1128"/>
                  <a:gd name="T54" fmla="*/ 1643 w 1447"/>
                  <a:gd name="T55" fmla="*/ 1 h 1128"/>
                  <a:gd name="T56" fmla="*/ 1624 w 1447"/>
                  <a:gd name="T57" fmla="*/ 1 h 1128"/>
                  <a:gd name="T58" fmla="*/ 1576 w 1447"/>
                  <a:gd name="T59" fmla="*/ 1 h 1128"/>
                  <a:gd name="T60" fmla="*/ 1560 w 1447"/>
                  <a:gd name="T61" fmla="*/ 1 h 1128"/>
                  <a:gd name="T62" fmla="*/ 1512 w 1447"/>
                  <a:gd name="T63" fmla="*/ 1 h 1128"/>
                  <a:gd name="T64" fmla="*/ 1407 w 1447"/>
                  <a:gd name="T65" fmla="*/ 1 h 1128"/>
                  <a:gd name="T66" fmla="*/ 1343 w 1447"/>
                  <a:gd name="T67" fmla="*/ 1 h 1128"/>
                  <a:gd name="T68" fmla="*/ 1268 w 1447"/>
                  <a:gd name="T69" fmla="*/ 1 h 1128"/>
                  <a:gd name="T70" fmla="*/ 492 w 1447"/>
                  <a:gd name="T71" fmla="*/ 1 h 1128"/>
                  <a:gd name="T72" fmla="*/ 412 w 1447"/>
                  <a:gd name="T73" fmla="*/ 1 h 1128"/>
                  <a:gd name="T74" fmla="*/ 356 w 1447"/>
                  <a:gd name="T75" fmla="*/ 1 h 1128"/>
                  <a:gd name="T76" fmla="*/ 292 w 1447"/>
                  <a:gd name="T77" fmla="*/ 1 h 1128"/>
                  <a:gd name="T78" fmla="*/ 252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prstDash val="solid"/>
                    <a:round/>
                  </a14:hiddenLine>
                </a:ext>
              </a:extLst>
            </p:spPr>
            <p:txBody>
              <a:bodyPr/>
              <a:lstStyle/>
              <a:p>
                <a:endParaRPr lang="zh-CN" altLang="en-US"/>
              </a:p>
            </p:txBody>
          </p:sp>
        </p:grpSp>
        <p:sp>
          <p:nvSpPr>
            <p:cNvPr id="11274" name="Rectangle 159"/>
            <p:cNvSpPr>
              <a:spLocks noChangeArrowheads="1"/>
            </p:cNvSpPr>
            <p:nvPr/>
          </p:nvSpPr>
          <p:spPr bwMode="auto">
            <a:xfrm>
              <a:off x="434" y="1721"/>
              <a:ext cx="54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solidFill>
                    <a:srgbClr val="333399"/>
                  </a:solidFill>
                  <a:latin typeface="Arial" panose="020B0604020202020204" pitchFamily="34" charset="0"/>
                  <a:ea typeface="黑体" panose="02010609060101010101" pitchFamily="49" charset="-122"/>
                </a:rPr>
                <a:t>PC </a:t>
              </a:r>
              <a:r>
                <a:rPr lang="zh-CN" altLang="en-US" sz="1800">
                  <a:solidFill>
                    <a:srgbClr val="333399"/>
                  </a:solidFill>
                  <a:latin typeface="Arial" panose="020B0604020202020204" pitchFamily="34" charset="0"/>
                  <a:ea typeface="黑体" panose="02010609060101010101" pitchFamily="49" charset="-122"/>
                </a:rPr>
                <a:t>机</a:t>
              </a:r>
            </a:p>
          </p:txBody>
        </p:sp>
        <p:sp>
          <p:nvSpPr>
            <p:cNvPr id="11275" name="Rectangle 160"/>
            <p:cNvSpPr>
              <a:spLocks noChangeArrowheads="1"/>
            </p:cNvSpPr>
            <p:nvPr/>
          </p:nvSpPr>
          <p:spPr bwMode="auto">
            <a:xfrm>
              <a:off x="2404" y="1428"/>
              <a:ext cx="8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公用电话网</a:t>
              </a:r>
            </a:p>
          </p:txBody>
        </p:sp>
        <p:pic>
          <p:nvPicPr>
            <p:cNvPr id="11276" name="Picture 16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 y="1388"/>
              <a:ext cx="53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16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 y="1296"/>
              <a:ext cx="44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278" name="Rectangle 163"/>
            <p:cNvSpPr>
              <a:spLocks noChangeArrowheads="1"/>
            </p:cNvSpPr>
            <p:nvPr/>
          </p:nvSpPr>
          <p:spPr bwMode="auto">
            <a:xfrm>
              <a:off x="3584" y="1693"/>
              <a:ext cx="84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调制解调器</a:t>
              </a:r>
            </a:p>
          </p:txBody>
        </p:sp>
        <p:grpSp>
          <p:nvGrpSpPr>
            <p:cNvPr id="11279" name="Group 164"/>
            <p:cNvGrpSpPr/>
            <p:nvPr/>
          </p:nvGrpSpPr>
          <p:grpSpPr bwMode="auto">
            <a:xfrm>
              <a:off x="1751" y="1265"/>
              <a:ext cx="411" cy="214"/>
              <a:chOff x="2315" y="3965"/>
              <a:chExt cx="496" cy="254"/>
            </a:xfrm>
          </p:grpSpPr>
          <p:sp>
            <p:nvSpPr>
              <p:cNvPr id="11340" name="Freeform 165"/>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1" name="Freeform 166"/>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2" name="Freeform 167"/>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3" name="Freeform 168"/>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80" name="Freeform 169"/>
            <p:cNvSpPr/>
            <p:nvPr/>
          </p:nvSpPr>
          <p:spPr bwMode="auto">
            <a:xfrm>
              <a:off x="926" y="1329"/>
              <a:ext cx="467" cy="104"/>
            </a:xfrm>
            <a:custGeom>
              <a:avLst/>
              <a:gdLst>
                <a:gd name="T0" fmla="*/ 0 w 672"/>
                <a:gd name="T1" fmla="*/ 0 h 288"/>
                <a:gd name="T2" fmla="*/ 1 w 672"/>
                <a:gd name="T3" fmla="*/ 0 h 288"/>
                <a:gd name="T4" fmla="*/ 1 w 672"/>
                <a:gd name="T5" fmla="*/ 0 h 288"/>
                <a:gd name="T6" fmla="*/ 1 w 672"/>
                <a:gd name="T7" fmla="*/ 0 h 288"/>
                <a:gd name="T8" fmla="*/ 1 w 672"/>
                <a:gd name="T9" fmla="*/ 0 h 288"/>
                <a:gd name="T10" fmla="*/ 1 w 672"/>
                <a:gd name="T11" fmla="*/ 0 h 288"/>
                <a:gd name="T12" fmla="*/ 1 w 672"/>
                <a:gd name="T13" fmla="*/ 0 h 288"/>
                <a:gd name="T14" fmla="*/ 1 w 672"/>
                <a:gd name="T15" fmla="*/ 0 h 288"/>
                <a:gd name="T16" fmla="*/ 1 w 672"/>
                <a:gd name="T17" fmla="*/ 0 h 288"/>
                <a:gd name="T18" fmla="*/ 1 w 672"/>
                <a:gd name="T19" fmla="*/ 0 h 288"/>
                <a:gd name="T20" fmla="*/ 1 w 672"/>
                <a:gd name="T21" fmla="*/ 0 h 288"/>
                <a:gd name="T22" fmla="*/ 1 w 672"/>
                <a:gd name="T23" fmla="*/ 0 h 288"/>
                <a:gd name="T24" fmla="*/ 1 w 672"/>
                <a:gd name="T25" fmla="*/ 0 h 288"/>
                <a:gd name="T26" fmla="*/ 1 w 672"/>
                <a:gd name="T27" fmla="*/ 0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1" name="Rectangle 170"/>
            <p:cNvSpPr>
              <a:spLocks noChangeArrowheads="1"/>
            </p:cNvSpPr>
            <p:nvPr/>
          </p:nvSpPr>
          <p:spPr bwMode="auto">
            <a:xfrm>
              <a:off x="751" y="1022"/>
              <a:ext cx="9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数字比特流</a:t>
              </a:r>
            </a:p>
          </p:txBody>
        </p:sp>
        <p:sp>
          <p:nvSpPr>
            <p:cNvPr id="11282" name="Rectangle 171"/>
            <p:cNvSpPr>
              <a:spLocks noChangeArrowheads="1"/>
            </p:cNvSpPr>
            <p:nvPr/>
          </p:nvSpPr>
          <p:spPr bwMode="auto">
            <a:xfrm>
              <a:off x="4075" y="1022"/>
              <a:ext cx="895"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数字比特流</a:t>
              </a:r>
            </a:p>
          </p:txBody>
        </p:sp>
        <p:sp>
          <p:nvSpPr>
            <p:cNvPr id="11283" name="Rectangle 172"/>
            <p:cNvSpPr>
              <a:spLocks noChangeArrowheads="1"/>
            </p:cNvSpPr>
            <p:nvPr/>
          </p:nvSpPr>
          <p:spPr bwMode="auto">
            <a:xfrm>
              <a:off x="1658" y="1022"/>
              <a:ext cx="75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模拟信号</a:t>
              </a:r>
            </a:p>
          </p:txBody>
        </p:sp>
        <p:sp>
          <p:nvSpPr>
            <p:cNvPr id="11284" name="Rectangle 173"/>
            <p:cNvSpPr>
              <a:spLocks noChangeArrowheads="1"/>
            </p:cNvSpPr>
            <p:nvPr/>
          </p:nvSpPr>
          <p:spPr bwMode="auto">
            <a:xfrm>
              <a:off x="3294" y="1022"/>
              <a:ext cx="76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模拟信号 </a:t>
              </a:r>
            </a:p>
          </p:txBody>
        </p:sp>
        <p:sp>
          <p:nvSpPr>
            <p:cNvPr id="11285" name="Rectangle 174"/>
            <p:cNvSpPr>
              <a:spLocks noChangeArrowheads="1"/>
            </p:cNvSpPr>
            <p:nvPr/>
          </p:nvSpPr>
          <p:spPr bwMode="auto">
            <a:xfrm>
              <a:off x="187" y="1326"/>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正文</a:t>
              </a:r>
            </a:p>
          </p:txBody>
        </p:sp>
        <p:sp>
          <p:nvSpPr>
            <p:cNvPr id="11286" name="Rectangle 175"/>
            <p:cNvSpPr>
              <a:spLocks noChangeArrowheads="1"/>
            </p:cNvSpPr>
            <p:nvPr/>
          </p:nvSpPr>
          <p:spPr bwMode="auto">
            <a:xfrm>
              <a:off x="5059" y="1352"/>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正文</a:t>
              </a:r>
            </a:p>
          </p:txBody>
        </p:sp>
        <p:sp>
          <p:nvSpPr>
            <p:cNvPr id="11287" name="Freeform 176"/>
            <p:cNvSpPr/>
            <p:nvPr/>
          </p:nvSpPr>
          <p:spPr bwMode="auto">
            <a:xfrm>
              <a:off x="4189" y="1342"/>
              <a:ext cx="468" cy="104"/>
            </a:xfrm>
            <a:custGeom>
              <a:avLst/>
              <a:gdLst>
                <a:gd name="T0" fmla="*/ 0 w 672"/>
                <a:gd name="T1" fmla="*/ 0 h 288"/>
                <a:gd name="T2" fmla="*/ 1 w 672"/>
                <a:gd name="T3" fmla="*/ 0 h 288"/>
                <a:gd name="T4" fmla="*/ 1 w 672"/>
                <a:gd name="T5" fmla="*/ 0 h 288"/>
                <a:gd name="T6" fmla="*/ 1 w 672"/>
                <a:gd name="T7" fmla="*/ 0 h 288"/>
                <a:gd name="T8" fmla="*/ 1 w 672"/>
                <a:gd name="T9" fmla="*/ 0 h 288"/>
                <a:gd name="T10" fmla="*/ 1 w 672"/>
                <a:gd name="T11" fmla="*/ 0 h 288"/>
                <a:gd name="T12" fmla="*/ 1 w 672"/>
                <a:gd name="T13" fmla="*/ 0 h 288"/>
                <a:gd name="T14" fmla="*/ 1 w 672"/>
                <a:gd name="T15" fmla="*/ 0 h 288"/>
                <a:gd name="T16" fmla="*/ 1 w 672"/>
                <a:gd name="T17" fmla="*/ 0 h 288"/>
                <a:gd name="T18" fmla="*/ 1 w 672"/>
                <a:gd name="T19" fmla="*/ 0 h 288"/>
                <a:gd name="T20" fmla="*/ 1 w 672"/>
                <a:gd name="T21" fmla="*/ 0 h 288"/>
                <a:gd name="T22" fmla="*/ 1 w 672"/>
                <a:gd name="T23" fmla="*/ 0 h 288"/>
                <a:gd name="T24" fmla="*/ 1 w 672"/>
                <a:gd name="T25" fmla="*/ 0 h 288"/>
                <a:gd name="T26" fmla="*/ 1 w 672"/>
                <a:gd name="T27" fmla="*/ 0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288" name="Group 177"/>
            <p:cNvGrpSpPr/>
            <p:nvPr/>
          </p:nvGrpSpPr>
          <p:grpSpPr bwMode="auto">
            <a:xfrm>
              <a:off x="3396" y="1265"/>
              <a:ext cx="412" cy="214"/>
              <a:chOff x="2315" y="3965"/>
              <a:chExt cx="496" cy="254"/>
            </a:xfrm>
          </p:grpSpPr>
          <p:sp>
            <p:nvSpPr>
              <p:cNvPr id="11336" name="Freeform 178"/>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37" name="Freeform 179"/>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38" name="Freeform 180"/>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39" name="Freeform 181"/>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89" name="Line 183"/>
            <p:cNvSpPr>
              <a:spLocks noChangeShapeType="1"/>
            </p:cNvSpPr>
            <p:nvPr/>
          </p:nvSpPr>
          <p:spPr bwMode="auto">
            <a:xfrm>
              <a:off x="249" y="890"/>
              <a:ext cx="5213" cy="5"/>
            </a:xfrm>
            <a:prstGeom prst="line">
              <a:avLst/>
            </a:prstGeom>
            <a:noFill/>
            <a:ln w="28575">
              <a:solidFill>
                <a:schemeClr val="accent2"/>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290" name="Group 187"/>
            <p:cNvGrpSpPr/>
            <p:nvPr/>
          </p:nvGrpSpPr>
          <p:grpSpPr bwMode="auto">
            <a:xfrm>
              <a:off x="276" y="3318"/>
              <a:ext cx="1788" cy="237"/>
              <a:chOff x="273" y="2523"/>
              <a:chExt cx="1788" cy="237"/>
            </a:xfrm>
          </p:grpSpPr>
          <p:sp>
            <p:nvSpPr>
              <p:cNvPr id="11334" name="Line 188"/>
              <p:cNvSpPr>
                <a:spLocks noChangeShapeType="1"/>
              </p:cNvSpPr>
              <p:nvPr/>
            </p:nvSpPr>
            <p:spPr bwMode="auto">
              <a:xfrm>
                <a:off x="273" y="2660"/>
                <a:ext cx="1788"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335" name="Rectangle 189"/>
              <p:cNvSpPr>
                <a:spLocks noChangeArrowheads="1"/>
              </p:cNvSpPr>
              <p:nvPr/>
            </p:nvSpPr>
            <p:spPr bwMode="auto">
              <a:xfrm>
                <a:off x="854" y="2523"/>
                <a:ext cx="620" cy="237"/>
              </a:xfrm>
              <a:prstGeom prst="rect">
                <a:avLst/>
              </a:prstGeom>
              <a:solidFill>
                <a:srgbClr val="FFFF66"/>
              </a:solidFill>
              <a:ln w="12700">
                <a:solidFill>
                  <a:srgbClr val="333399"/>
                </a:solidFill>
                <a:miter lim="800000"/>
              </a:ln>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源系统</a:t>
                </a:r>
              </a:p>
            </p:txBody>
          </p:sp>
        </p:grpSp>
        <p:grpSp>
          <p:nvGrpSpPr>
            <p:cNvPr id="11291" name="Group 190"/>
            <p:cNvGrpSpPr/>
            <p:nvPr/>
          </p:nvGrpSpPr>
          <p:grpSpPr bwMode="auto">
            <a:xfrm>
              <a:off x="3494" y="3332"/>
              <a:ext cx="1789" cy="237"/>
              <a:chOff x="3491" y="2533"/>
              <a:chExt cx="1789" cy="237"/>
            </a:xfrm>
          </p:grpSpPr>
          <p:sp>
            <p:nvSpPr>
              <p:cNvPr id="11332" name="Line 191"/>
              <p:cNvSpPr>
                <a:spLocks noChangeShapeType="1"/>
              </p:cNvSpPr>
              <p:nvPr/>
            </p:nvSpPr>
            <p:spPr bwMode="auto">
              <a:xfrm>
                <a:off x="3491" y="2660"/>
                <a:ext cx="1789"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333" name="Rectangle 192"/>
              <p:cNvSpPr>
                <a:spLocks noChangeArrowheads="1"/>
              </p:cNvSpPr>
              <p:nvPr/>
            </p:nvSpPr>
            <p:spPr bwMode="auto">
              <a:xfrm>
                <a:off x="4028" y="2533"/>
                <a:ext cx="712" cy="237"/>
              </a:xfrm>
              <a:prstGeom prst="rect">
                <a:avLst/>
              </a:prstGeom>
              <a:solidFill>
                <a:srgbClr val="FFCCFF"/>
              </a:solidFill>
              <a:ln w="12700">
                <a:solidFill>
                  <a:srgbClr val="333399"/>
                </a:solidFill>
                <a:miter lim="800000"/>
              </a:ln>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目的系统</a:t>
                </a:r>
              </a:p>
            </p:txBody>
          </p:sp>
        </p:grpSp>
        <p:sp>
          <p:nvSpPr>
            <p:cNvPr id="11292" name="Line 194"/>
            <p:cNvSpPr>
              <a:spLocks noChangeShapeType="1"/>
            </p:cNvSpPr>
            <p:nvPr/>
          </p:nvSpPr>
          <p:spPr bwMode="auto">
            <a:xfrm>
              <a:off x="2064" y="3459"/>
              <a:ext cx="1430"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293" name="Rectangle 195"/>
            <p:cNvSpPr>
              <a:spLocks noChangeArrowheads="1"/>
            </p:cNvSpPr>
            <p:nvPr/>
          </p:nvSpPr>
          <p:spPr bwMode="auto">
            <a:xfrm>
              <a:off x="2421" y="3332"/>
              <a:ext cx="734" cy="237"/>
            </a:xfrm>
            <a:prstGeom prst="rect">
              <a:avLst/>
            </a:prstGeom>
            <a:solidFill>
              <a:srgbClr val="CCFFFF"/>
            </a:solidFill>
            <a:ln w="12700">
              <a:solidFill>
                <a:srgbClr val="333399"/>
              </a:solidFill>
              <a:miter lim="800000"/>
            </a:ln>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传输系统</a:t>
              </a:r>
            </a:p>
          </p:txBody>
        </p:sp>
        <p:sp>
          <p:nvSpPr>
            <p:cNvPr id="11294" name="Line 196"/>
            <p:cNvSpPr>
              <a:spLocks noChangeShapeType="1"/>
            </p:cNvSpPr>
            <p:nvPr/>
          </p:nvSpPr>
          <p:spPr bwMode="auto">
            <a:xfrm>
              <a:off x="3483" y="1960"/>
              <a:ext cx="6" cy="1653"/>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pic>
          <p:nvPicPr>
            <p:cNvPr id="11295" name="Picture 19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 y="1420"/>
              <a:ext cx="53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Picture 19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 y="1296"/>
              <a:ext cx="44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297" name="Rectangle 202"/>
            <p:cNvSpPr>
              <a:spLocks noChangeArrowheads="1"/>
            </p:cNvSpPr>
            <p:nvPr/>
          </p:nvSpPr>
          <p:spPr bwMode="auto">
            <a:xfrm>
              <a:off x="4637" y="1719"/>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solidFill>
                    <a:srgbClr val="333399"/>
                  </a:solidFill>
                  <a:latin typeface="Arial" panose="020B0604020202020204" pitchFamily="34" charset="0"/>
                  <a:ea typeface="黑体" panose="02010609060101010101" pitchFamily="49" charset="-122"/>
                </a:rPr>
                <a:t>PC </a:t>
              </a:r>
              <a:r>
                <a:rPr lang="zh-CN" altLang="en-US" sz="1800">
                  <a:solidFill>
                    <a:srgbClr val="333399"/>
                  </a:solidFill>
                  <a:latin typeface="Arial" panose="020B0604020202020204" pitchFamily="34" charset="0"/>
                  <a:ea typeface="黑体" panose="02010609060101010101" pitchFamily="49" charset="-122"/>
                </a:rPr>
                <a:t>机</a:t>
              </a:r>
            </a:p>
          </p:txBody>
        </p:sp>
        <p:sp>
          <p:nvSpPr>
            <p:cNvPr id="11298" name="Text Box 203"/>
            <p:cNvSpPr txBox="1">
              <a:spLocks noChangeArrowheads="1"/>
            </p:cNvSpPr>
            <p:nvPr/>
          </p:nvSpPr>
          <p:spPr bwMode="auto">
            <a:xfrm>
              <a:off x="1845" y="3743"/>
              <a:ext cx="196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rgbClr val="0339D3"/>
                  </a:solidFill>
                  <a:ea typeface="黑体" panose="02010609060101010101" pitchFamily="49" charset="-122"/>
                </a:rPr>
                <a:t>数据通信系统模型</a:t>
              </a:r>
            </a:p>
          </p:txBody>
        </p:sp>
        <p:sp>
          <p:nvSpPr>
            <p:cNvPr id="11299" name="Rectangle 209"/>
            <p:cNvSpPr>
              <a:spLocks noChangeArrowheads="1"/>
            </p:cNvSpPr>
            <p:nvPr/>
          </p:nvSpPr>
          <p:spPr bwMode="auto">
            <a:xfrm>
              <a:off x="5168" y="2435"/>
              <a:ext cx="59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输出</a:t>
              </a:r>
            </a:p>
            <a:p>
              <a:pPr>
                <a:spcBef>
                  <a:spcPct val="0"/>
                </a:spcBef>
                <a:buClrTx/>
                <a:buFontTx/>
                <a:buNone/>
              </a:pPr>
              <a:r>
                <a:rPr lang="zh-CN" altLang="en-US" sz="1800">
                  <a:solidFill>
                    <a:srgbClr val="333399"/>
                  </a:solidFill>
                  <a:ea typeface="黑体" panose="02010609060101010101" pitchFamily="49" charset="-122"/>
                </a:rPr>
                <a:t>信息</a:t>
              </a:r>
              <a:r>
                <a:rPr lang="en-US" altLang="zh-CN" sz="1800" b="1" i="1">
                  <a:solidFill>
                    <a:srgbClr val="333399"/>
                  </a:solidFill>
                  <a:ea typeface="黑体" panose="02010609060101010101" pitchFamily="49" charset="-122"/>
                </a:rPr>
                <a:t>m’</a:t>
              </a:r>
              <a:endParaRPr lang="en-US" altLang="zh-CN" sz="1800">
                <a:solidFill>
                  <a:srgbClr val="333399"/>
                </a:solidFill>
                <a:ea typeface="黑体" panose="02010609060101010101" pitchFamily="49" charset="-122"/>
              </a:endParaRPr>
            </a:p>
          </p:txBody>
        </p:sp>
        <p:grpSp>
          <p:nvGrpSpPr>
            <p:cNvPr id="11300" name="Group 212"/>
            <p:cNvGrpSpPr/>
            <p:nvPr/>
          </p:nvGrpSpPr>
          <p:grpSpPr bwMode="auto">
            <a:xfrm>
              <a:off x="0" y="2160"/>
              <a:ext cx="5479" cy="960"/>
              <a:chOff x="68" y="2425"/>
              <a:chExt cx="5479" cy="960"/>
            </a:xfrm>
          </p:grpSpPr>
          <p:sp>
            <p:nvSpPr>
              <p:cNvPr id="11303" name="Line 211"/>
              <p:cNvSpPr>
                <a:spLocks noChangeShapeType="1"/>
              </p:cNvSpPr>
              <p:nvPr/>
            </p:nvSpPr>
            <p:spPr bwMode="auto">
              <a:xfrm rot="16200000" flipV="1">
                <a:off x="2643" y="3043"/>
                <a:ext cx="336"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304" name="Group 107"/>
              <p:cNvGrpSpPr/>
              <p:nvPr/>
            </p:nvGrpSpPr>
            <p:grpSpPr bwMode="auto">
              <a:xfrm>
                <a:off x="2507" y="2425"/>
                <a:ext cx="646" cy="458"/>
                <a:chOff x="2463" y="2931"/>
                <a:chExt cx="646" cy="458"/>
              </a:xfrm>
            </p:grpSpPr>
            <p:sp>
              <p:nvSpPr>
                <p:cNvPr id="11330" name="AutoShape 108"/>
                <p:cNvSpPr>
                  <a:spLocks noChangeArrowheads="1"/>
                </p:cNvSpPr>
                <p:nvPr/>
              </p:nvSpPr>
              <p:spPr bwMode="auto">
                <a:xfrm>
                  <a:off x="2463" y="2931"/>
                  <a:ext cx="646" cy="458"/>
                </a:xfrm>
                <a:prstGeom prst="cube">
                  <a:avLst>
                    <a:gd name="adj" fmla="val 13069"/>
                  </a:avLst>
                </a:prstGeom>
                <a:solidFill>
                  <a:srgbClr val="CCFFFF"/>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31" name="Rectangle 109"/>
                <p:cNvSpPr>
                  <a:spLocks noChangeArrowheads="1"/>
                </p:cNvSpPr>
                <p:nvPr/>
              </p:nvSpPr>
              <p:spPr bwMode="auto">
                <a:xfrm>
                  <a:off x="2546" y="2985"/>
                  <a:ext cx="50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传输</a:t>
                  </a:r>
                </a:p>
                <a:p>
                  <a:pPr>
                    <a:spcBef>
                      <a:spcPct val="0"/>
                    </a:spcBef>
                    <a:buClrTx/>
                    <a:buFontTx/>
                    <a:buNone/>
                  </a:pPr>
                  <a:r>
                    <a:rPr lang="zh-CN" altLang="en-US" sz="1800">
                      <a:solidFill>
                        <a:srgbClr val="333399"/>
                      </a:solidFill>
                      <a:ea typeface="黑体" panose="02010609060101010101" pitchFamily="49" charset="-122"/>
                    </a:rPr>
                    <a:t>系统</a:t>
                  </a:r>
                </a:p>
              </p:txBody>
            </p:sp>
          </p:grpSp>
          <p:sp>
            <p:nvSpPr>
              <p:cNvPr id="11305" name="Rectangle 111"/>
              <p:cNvSpPr>
                <a:spLocks noChangeArrowheads="1"/>
              </p:cNvSpPr>
              <p:nvPr/>
            </p:nvSpPr>
            <p:spPr bwMode="auto">
              <a:xfrm>
                <a:off x="68" y="2704"/>
                <a:ext cx="54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输入信息</a:t>
                </a:r>
                <a:r>
                  <a:rPr lang="en-US" altLang="zh-CN" sz="1800" b="1" i="1">
                    <a:solidFill>
                      <a:srgbClr val="333399"/>
                    </a:solidFill>
                    <a:ea typeface="黑体" panose="02010609060101010101" pitchFamily="49" charset="-122"/>
                  </a:rPr>
                  <a:t>m</a:t>
                </a:r>
                <a:endParaRPr lang="en-US" altLang="zh-CN" sz="1800">
                  <a:solidFill>
                    <a:srgbClr val="333399"/>
                  </a:solidFill>
                  <a:ea typeface="黑体" panose="02010609060101010101" pitchFamily="49" charset="-122"/>
                </a:endParaRPr>
              </a:p>
            </p:txBody>
          </p:sp>
          <p:sp>
            <p:nvSpPr>
              <p:cNvPr id="11306" name="Line 112"/>
              <p:cNvSpPr>
                <a:spLocks noChangeShapeType="1"/>
              </p:cNvSpPr>
              <p:nvPr/>
            </p:nvSpPr>
            <p:spPr bwMode="auto">
              <a:xfrm>
                <a:off x="138" y="2667"/>
                <a:ext cx="313"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07" name="Line 115"/>
              <p:cNvSpPr>
                <a:spLocks noChangeShapeType="1"/>
              </p:cNvSpPr>
              <p:nvPr/>
            </p:nvSpPr>
            <p:spPr bwMode="auto">
              <a:xfrm>
                <a:off x="954" y="2654"/>
                <a:ext cx="346"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08" name="Rectangle 117"/>
              <p:cNvSpPr>
                <a:spLocks noChangeArrowheads="1"/>
              </p:cNvSpPr>
              <p:nvPr/>
            </p:nvSpPr>
            <p:spPr bwMode="auto">
              <a:xfrm>
                <a:off x="1882" y="2704"/>
                <a:ext cx="7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发送的</a:t>
                </a:r>
              </a:p>
              <a:p>
                <a:pPr>
                  <a:spcBef>
                    <a:spcPct val="0"/>
                  </a:spcBef>
                  <a:buClrTx/>
                  <a:buFontTx/>
                  <a:buNone/>
                </a:pPr>
                <a:r>
                  <a:rPr lang="zh-CN" altLang="en-US" sz="1800">
                    <a:solidFill>
                      <a:srgbClr val="333399"/>
                    </a:solidFill>
                    <a:ea typeface="黑体" panose="02010609060101010101" pitchFamily="49" charset="-122"/>
                  </a:rPr>
                  <a:t>信号</a:t>
                </a:r>
                <a:r>
                  <a:rPr lang="en-US" altLang="zh-CN" sz="1800" b="1" i="1">
                    <a:solidFill>
                      <a:srgbClr val="333399"/>
                    </a:solidFill>
                    <a:ea typeface="黑体" panose="02010609060101010101" pitchFamily="49" charset="-122"/>
                  </a:rPr>
                  <a:t>S</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sp>
            <p:nvSpPr>
              <p:cNvPr id="11309" name="Line 118"/>
              <p:cNvSpPr>
                <a:spLocks noChangeShapeType="1"/>
              </p:cNvSpPr>
              <p:nvPr/>
            </p:nvSpPr>
            <p:spPr bwMode="auto">
              <a:xfrm flipV="1">
                <a:off x="1833" y="2657"/>
                <a:ext cx="682" cy="2"/>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10" name="Line 121"/>
              <p:cNvSpPr>
                <a:spLocks noChangeShapeType="1"/>
              </p:cNvSpPr>
              <p:nvPr/>
            </p:nvSpPr>
            <p:spPr bwMode="auto">
              <a:xfrm>
                <a:off x="3135" y="2654"/>
                <a:ext cx="714"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11" name="Line 124"/>
              <p:cNvSpPr>
                <a:spLocks noChangeShapeType="1"/>
              </p:cNvSpPr>
              <p:nvPr/>
            </p:nvSpPr>
            <p:spPr bwMode="auto">
              <a:xfrm>
                <a:off x="4362" y="2654"/>
                <a:ext cx="336"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312" name="Group 125"/>
              <p:cNvGrpSpPr/>
              <p:nvPr/>
            </p:nvGrpSpPr>
            <p:grpSpPr bwMode="auto">
              <a:xfrm>
                <a:off x="451" y="2425"/>
                <a:ext cx="536" cy="458"/>
                <a:chOff x="407" y="2931"/>
                <a:chExt cx="536" cy="458"/>
              </a:xfrm>
            </p:grpSpPr>
            <p:sp>
              <p:nvSpPr>
                <p:cNvPr id="11328" name="AutoShape 126"/>
                <p:cNvSpPr>
                  <a:spLocks noChangeArrowheads="1"/>
                </p:cNvSpPr>
                <p:nvPr/>
              </p:nvSpPr>
              <p:spPr bwMode="auto">
                <a:xfrm>
                  <a:off x="407" y="2931"/>
                  <a:ext cx="536" cy="458"/>
                </a:xfrm>
                <a:prstGeom prst="cube">
                  <a:avLst>
                    <a:gd name="adj" fmla="val 13069"/>
                  </a:avLst>
                </a:prstGeom>
                <a:solidFill>
                  <a:srgbClr val="FFFF66"/>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9" name="Rectangle 127"/>
                <p:cNvSpPr>
                  <a:spLocks noChangeArrowheads="1"/>
                </p:cNvSpPr>
                <p:nvPr/>
              </p:nvSpPr>
              <p:spPr bwMode="auto">
                <a:xfrm>
                  <a:off x="449" y="3059"/>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源点</a:t>
                  </a:r>
                </a:p>
              </p:txBody>
            </p:sp>
          </p:grpSp>
          <p:grpSp>
            <p:nvGrpSpPr>
              <p:cNvPr id="11313" name="Group 131"/>
              <p:cNvGrpSpPr/>
              <p:nvPr/>
            </p:nvGrpSpPr>
            <p:grpSpPr bwMode="auto">
              <a:xfrm>
                <a:off x="1272" y="2425"/>
                <a:ext cx="581" cy="458"/>
                <a:chOff x="1228" y="2931"/>
                <a:chExt cx="581" cy="458"/>
              </a:xfrm>
            </p:grpSpPr>
            <p:sp>
              <p:nvSpPr>
                <p:cNvPr id="11326" name="AutoShape 132"/>
                <p:cNvSpPr>
                  <a:spLocks noChangeArrowheads="1"/>
                </p:cNvSpPr>
                <p:nvPr/>
              </p:nvSpPr>
              <p:spPr bwMode="auto">
                <a:xfrm>
                  <a:off x="1256" y="2931"/>
                  <a:ext cx="537" cy="458"/>
                </a:xfrm>
                <a:prstGeom prst="cube">
                  <a:avLst>
                    <a:gd name="adj" fmla="val 13069"/>
                  </a:avLst>
                </a:prstGeom>
                <a:solidFill>
                  <a:srgbClr val="FFFF66"/>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7" name="Rectangle 133"/>
                <p:cNvSpPr>
                  <a:spLocks noChangeArrowheads="1"/>
                </p:cNvSpPr>
                <p:nvPr/>
              </p:nvSpPr>
              <p:spPr bwMode="auto">
                <a:xfrm>
                  <a:off x="1228" y="3068"/>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发送器</a:t>
                  </a:r>
                </a:p>
              </p:txBody>
            </p:sp>
          </p:grpSp>
          <p:grpSp>
            <p:nvGrpSpPr>
              <p:cNvPr id="11314" name="Group 134"/>
              <p:cNvGrpSpPr/>
              <p:nvPr/>
            </p:nvGrpSpPr>
            <p:grpSpPr bwMode="auto">
              <a:xfrm>
                <a:off x="3822" y="2425"/>
                <a:ext cx="581" cy="458"/>
                <a:chOff x="3778" y="2931"/>
                <a:chExt cx="581" cy="458"/>
              </a:xfrm>
            </p:grpSpPr>
            <p:sp>
              <p:nvSpPr>
                <p:cNvPr id="11324" name="AutoShape 135"/>
                <p:cNvSpPr>
                  <a:spLocks noChangeArrowheads="1"/>
                </p:cNvSpPr>
                <p:nvPr/>
              </p:nvSpPr>
              <p:spPr bwMode="auto">
                <a:xfrm>
                  <a:off x="3805" y="2931"/>
                  <a:ext cx="535" cy="458"/>
                </a:xfrm>
                <a:prstGeom prst="cube">
                  <a:avLst>
                    <a:gd name="adj" fmla="val 13069"/>
                  </a:avLst>
                </a:prstGeom>
                <a:solidFill>
                  <a:srgbClr val="FFCCFF"/>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5" name="Rectangle 136"/>
                <p:cNvSpPr>
                  <a:spLocks noChangeArrowheads="1"/>
                </p:cNvSpPr>
                <p:nvPr/>
              </p:nvSpPr>
              <p:spPr bwMode="auto">
                <a:xfrm>
                  <a:off x="3778" y="3059"/>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接收器</a:t>
                  </a:r>
                </a:p>
              </p:txBody>
            </p:sp>
          </p:grpSp>
          <p:sp>
            <p:nvSpPr>
              <p:cNvPr id="11315" name="Line 201"/>
              <p:cNvSpPr>
                <a:spLocks noChangeShapeType="1"/>
              </p:cNvSpPr>
              <p:nvPr/>
            </p:nvSpPr>
            <p:spPr bwMode="auto">
              <a:xfrm>
                <a:off x="5212" y="2654"/>
                <a:ext cx="335"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16" name="AutoShape 205"/>
              <p:cNvSpPr>
                <a:spLocks noChangeArrowheads="1"/>
              </p:cNvSpPr>
              <p:nvPr/>
            </p:nvSpPr>
            <p:spPr bwMode="auto">
              <a:xfrm>
                <a:off x="2517" y="3104"/>
                <a:ext cx="646" cy="281"/>
              </a:xfrm>
              <a:prstGeom prst="cube">
                <a:avLst>
                  <a:gd name="adj" fmla="val 13069"/>
                </a:avLst>
              </a:prstGeom>
              <a:solidFill>
                <a:srgbClr val="DDDDDD"/>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17" name="Rectangle 206"/>
              <p:cNvSpPr>
                <a:spLocks noChangeArrowheads="1"/>
              </p:cNvSpPr>
              <p:nvPr/>
            </p:nvSpPr>
            <p:spPr bwMode="auto">
              <a:xfrm>
                <a:off x="2623" y="3150"/>
                <a:ext cx="42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噪声</a:t>
                </a:r>
              </a:p>
            </p:txBody>
          </p:sp>
          <p:sp>
            <p:nvSpPr>
              <p:cNvPr id="11318" name="Rectangle 207"/>
              <p:cNvSpPr>
                <a:spLocks noChangeArrowheads="1"/>
              </p:cNvSpPr>
              <p:nvPr/>
            </p:nvSpPr>
            <p:spPr bwMode="auto">
              <a:xfrm>
                <a:off x="943" y="2704"/>
                <a:ext cx="69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输入</a:t>
                </a:r>
              </a:p>
              <a:p>
                <a:pPr>
                  <a:spcBef>
                    <a:spcPct val="0"/>
                  </a:spcBef>
                  <a:buClrTx/>
                  <a:buFontTx/>
                  <a:buNone/>
                </a:pPr>
                <a:r>
                  <a:rPr lang="zh-CN" altLang="en-US" sz="1800">
                    <a:solidFill>
                      <a:srgbClr val="333399"/>
                    </a:solidFill>
                    <a:ea typeface="黑体" panose="02010609060101010101" pitchFamily="49" charset="-122"/>
                  </a:rPr>
                  <a:t>数据</a:t>
                </a:r>
                <a:r>
                  <a:rPr lang="en-US" altLang="zh-CN" sz="1800" b="1" i="1">
                    <a:solidFill>
                      <a:srgbClr val="333399"/>
                    </a:solidFill>
                    <a:ea typeface="黑体" panose="02010609060101010101" pitchFamily="49" charset="-122"/>
                  </a:rPr>
                  <a:t>d</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sp>
            <p:nvSpPr>
              <p:cNvPr id="11319" name="Rectangle 208"/>
              <p:cNvSpPr>
                <a:spLocks noChangeArrowheads="1"/>
              </p:cNvSpPr>
              <p:nvPr/>
            </p:nvSpPr>
            <p:spPr bwMode="auto">
              <a:xfrm>
                <a:off x="3192" y="2691"/>
                <a:ext cx="7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接收的</a:t>
                </a:r>
              </a:p>
              <a:p>
                <a:pPr>
                  <a:spcBef>
                    <a:spcPct val="0"/>
                  </a:spcBef>
                  <a:buClrTx/>
                  <a:buFontTx/>
                  <a:buNone/>
                </a:pPr>
                <a:r>
                  <a:rPr lang="zh-CN" altLang="en-US" sz="1800">
                    <a:solidFill>
                      <a:srgbClr val="333399"/>
                    </a:solidFill>
                    <a:ea typeface="黑体" panose="02010609060101010101" pitchFamily="49" charset="-122"/>
                  </a:rPr>
                  <a:t>信号</a:t>
                </a:r>
                <a:r>
                  <a:rPr lang="en-US" altLang="zh-CN" sz="1800" b="1" i="1">
                    <a:solidFill>
                      <a:srgbClr val="333399"/>
                    </a:solidFill>
                    <a:ea typeface="黑体" panose="02010609060101010101" pitchFamily="49" charset="-122"/>
                  </a:rPr>
                  <a:t>r</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sp>
            <p:nvSpPr>
              <p:cNvPr id="11320" name="Rectangle 210"/>
              <p:cNvSpPr>
                <a:spLocks noChangeArrowheads="1"/>
              </p:cNvSpPr>
              <p:nvPr/>
            </p:nvSpPr>
            <p:spPr bwMode="auto">
              <a:xfrm>
                <a:off x="4340" y="2704"/>
                <a:ext cx="69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输出</a:t>
                </a:r>
              </a:p>
              <a:p>
                <a:pPr>
                  <a:spcBef>
                    <a:spcPct val="0"/>
                  </a:spcBef>
                  <a:buClrTx/>
                  <a:buFontTx/>
                  <a:buNone/>
                </a:pPr>
                <a:r>
                  <a:rPr lang="zh-CN" altLang="en-US" sz="1800">
                    <a:solidFill>
                      <a:srgbClr val="333399"/>
                    </a:solidFill>
                    <a:ea typeface="黑体" panose="02010609060101010101" pitchFamily="49" charset="-122"/>
                  </a:rPr>
                  <a:t>数据</a:t>
                </a:r>
                <a:r>
                  <a:rPr lang="en-US" altLang="zh-CN" sz="1800" b="1" i="1">
                    <a:solidFill>
                      <a:srgbClr val="333399"/>
                    </a:solidFill>
                    <a:ea typeface="黑体" panose="02010609060101010101" pitchFamily="49" charset="-122"/>
                  </a:rPr>
                  <a:t>d’</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grpSp>
            <p:nvGrpSpPr>
              <p:cNvPr id="11321" name="Group 128"/>
              <p:cNvGrpSpPr/>
              <p:nvPr/>
            </p:nvGrpSpPr>
            <p:grpSpPr bwMode="auto">
              <a:xfrm>
                <a:off x="4698" y="2425"/>
                <a:ext cx="536" cy="458"/>
                <a:chOff x="4654" y="2931"/>
                <a:chExt cx="536" cy="458"/>
              </a:xfrm>
            </p:grpSpPr>
            <p:sp>
              <p:nvSpPr>
                <p:cNvPr id="11322" name="AutoShape 129"/>
                <p:cNvSpPr>
                  <a:spLocks noChangeArrowheads="1"/>
                </p:cNvSpPr>
                <p:nvPr/>
              </p:nvSpPr>
              <p:spPr bwMode="auto">
                <a:xfrm>
                  <a:off x="4654" y="2931"/>
                  <a:ext cx="536" cy="458"/>
                </a:xfrm>
                <a:prstGeom prst="cube">
                  <a:avLst>
                    <a:gd name="adj" fmla="val 13069"/>
                  </a:avLst>
                </a:prstGeom>
                <a:solidFill>
                  <a:srgbClr val="FFCCFF"/>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3" name="Rectangle 130"/>
                <p:cNvSpPr>
                  <a:spLocks noChangeArrowheads="1"/>
                </p:cNvSpPr>
                <p:nvPr/>
              </p:nvSpPr>
              <p:spPr bwMode="auto">
                <a:xfrm>
                  <a:off x="4699" y="3068"/>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终点</a:t>
                  </a:r>
                </a:p>
              </p:txBody>
            </p:sp>
          </p:grpSp>
        </p:grpSp>
        <p:sp>
          <p:nvSpPr>
            <p:cNvPr id="11301" name="Line 213"/>
            <p:cNvSpPr>
              <a:spLocks noChangeShapeType="1"/>
            </p:cNvSpPr>
            <p:nvPr/>
          </p:nvSpPr>
          <p:spPr bwMode="auto">
            <a:xfrm>
              <a:off x="2068" y="1966"/>
              <a:ext cx="6" cy="1653"/>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1302" name="Text Box 216"/>
            <p:cNvSpPr txBox="1">
              <a:spLocks noChangeArrowheads="1"/>
            </p:cNvSpPr>
            <p:nvPr/>
          </p:nvSpPr>
          <p:spPr bwMode="auto">
            <a:xfrm>
              <a:off x="2381" y="730"/>
              <a:ext cx="90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a:solidFill>
                    <a:schemeClr val="accent2"/>
                  </a:solidFill>
                  <a:ea typeface="黑体" panose="02010609060101010101" pitchFamily="49" charset="-122"/>
                </a:rPr>
                <a:t>通信系统</a:t>
              </a:r>
            </a:p>
          </p:txBody>
        </p:sp>
      </p:grpSp>
      <p:sp>
        <p:nvSpPr>
          <p:cNvPr id="98" name="文本框 97"/>
          <p:cNvSpPr txBox="1"/>
          <p:nvPr/>
        </p:nvSpPr>
        <p:spPr>
          <a:xfrm>
            <a:off x="10215615" y="2551225"/>
            <a:ext cx="1862087" cy="1938992"/>
          </a:xfrm>
          <a:prstGeom prst="rect">
            <a:avLst/>
          </a:prstGeom>
          <a:solidFill>
            <a:schemeClr val="accent6">
              <a:lumMod val="40000"/>
              <a:lumOff val="60000"/>
            </a:schemeClr>
          </a:solidFill>
        </p:spPr>
        <p:txBody>
          <a:bodyPr wrap="square">
            <a:spAutoFit/>
          </a:bodyPr>
          <a:lstStyle/>
          <a:p>
            <a:pPr eaLnBrk="1" hangingPunct="1"/>
            <a:r>
              <a:rPr lang="zh-CN" altLang="en-US" sz="2000" dirty="0">
                <a:latin typeface="微软雅黑" panose="020B0503020204020204" pitchFamily="34" charset="-122"/>
                <a:ea typeface="微软雅黑" panose="020B0503020204020204" pitchFamily="34" charset="-122"/>
              </a:rPr>
              <a:t>数据通信离不开计算机，因此常把数据通信与计算机通信这两名词混用。</a:t>
            </a:r>
            <a:endParaRPr lang="en-US" altLang="zh-CN" sz="20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72753" y="320781"/>
            <a:ext cx="10515600" cy="879086"/>
          </a:xfrm>
        </p:spPr>
        <p:txBody>
          <a:bodyPr>
            <a:normAutofit/>
          </a:bodyPr>
          <a:lstStyle/>
          <a:p>
            <a:pPr marL="0" indent="0">
              <a:lnSpc>
                <a:spcPct val="110000"/>
              </a:lnSpc>
              <a:buNone/>
            </a:pPr>
            <a:r>
              <a:rPr kumimoji="1" lang="zh-CN" altLang="en-US" sz="4000" dirty="0"/>
              <a:t>通信、消息、信息、数据、信号</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27</a:t>
            </a:fld>
            <a:endParaRPr kumimoji="1" lang="zh-CN" altLang="en-US" dirty="0"/>
          </a:p>
        </p:txBody>
      </p:sp>
      <p:sp>
        <p:nvSpPr>
          <p:cNvPr id="6" name="文本框 5"/>
          <p:cNvSpPr txBox="1"/>
          <p:nvPr/>
        </p:nvSpPr>
        <p:spPr>
          <a:xfrm>
            <a:off x="598505" y="1469784"/>
            <a:ext cx="6297549" cy="5266057"/>
          </a:xfrm>
          <a:prstGeom prst="rect">
            <a:avLst/>
          </a:prstGeom>
          <a:noFill/>
        </p:spPr>
        <p:txBody>
          <a:bodyPr wrap="square">
            <a:spAutoFit/>
          </a:bodyPr>
          <a:lstStyle/>
          <a:p>
            <a:pPr marL="342900" indent="-342900">
              <a:lnSpc>
                <a:spcPct val="110000"/>
              </a:lnSpc>
              <a:buFont typeface="Wingdings" panose="05000000000000000000" pitchFamily="2" charset="2"/>
              <a:buChar char="Ø"/>
            </a:pPr>
            <a:r>
              <a:rPr lang="zh-CN" altLang="en-US" sz="2400" b="1" dirty="0">
                <a:solidFill>
                  <a:srgbClr val="5B307E"/>
                </a:solidFill>
                <a:latin typeface="微软雅黑" panose="020B0503020204020204" pitchFamily="34" charset="-122"/>
                <a:ea typeface="微软雅黑" panose="020B0503020204020204" pitchFamily="34" charset="-122"/>
              </a:rPr>
              <a:t>通信</a:t>
            </a:r>
            <a:r>
              <a:rPr lang="zh-CN" altLang="en-US" sz="2400" dirty="0">
                <a:latin typeface="微软雅黑" panose="020B0503020204020204" pitchFamily="34" charset="-122"/>
                <a:ea typeface="微软雅黑" panose="020B0503020204020204" pitchFamily="34" charset="-122"/>
              </a:rPr>
              <a:t>是在源点与终点之间传递消息或者信息，但信息和消息有着不同的概念</a:t>
            </a:r>
            <a:endParaRPr lang="en-US" altLang="zh-CN" sz="2400" b="1" dirty="0">
              <a:solidFill>
                <a:srgbClr val="5B307E"/>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Ø"/>
            </a:pPr>
            <a:r>
              <a:rPr lang="zh-CN" altLang="en-US" sz="2400" b="1" dirty="0">
                <a:solidFill>
                  <a:srgbClr val="5B307E"/>
                </a:solidFill>
                <a:latin typeface="微软雅黑" panose="020B0503020204020204" pitchFamily="34" charset="-122"/>
                <a:ea typeface="微软雅黑" panose="020B0503020204020204" pitchFamily="34" charset="-122"/>
              </a:rPr>
              <a:t>消息</a:t>
            </a:r>
            <a:r>
              <a:rPr lang="zh-CN" altLang="en-US" sz="2400" dirty="0">
                <a:latin typeface="微软雅黑" panose="020B0503020204020204" pitchFamily="34" charset="-122"/>
                <a:ea typeface="微软雅黑" panose="020B0503020204020204" pitchFamily="34" charset="-122"/>
              </a:rPr>
              <a:t>是指能向人们表达客观物质运动和主观思维活动的文字、符号、数据、语音和图像等</a:t>
            </a:r>
            <a:endParaRPr lang="en-US" altLang="zh-CN" sz="2400" dirty="0">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消息两个特点 ：</a:t>
            </a:r>
            <a:endParaRPr lang="en-US" altLang="zh-CN" sz="2400" dirty="0">
              <a:latin typeface="微软雅黑" panose="020B0503020204020204" pitchFamily="34" charset="-122"/>
              <a:ea typeface="微软雅黑" panose="020B0503020204020204" pitchFamily="34" charset="-122"/>
            </a:endParaRPr>
          </a:p>
          <a:p>
            <a:pPr>
              <a:lnSpc>
                <a:spcPct val="110000"/>
              </a:lnSpc>
            </a:pPr>
            <a:r>
              <a:rPr lang="zh-CN" altLang="en-US" sz="2400" dirty="0">
                <a:latin typeface="微软雅黑" panose="020B0503020204020204" pitchFamily="34" charset="-122"/>
                <a:ea typeface="微软雅黑" panose="020B0503020204020204" pitchFamily="34" charset="-122"/>
              </a:rPr>
              <a:t>    ①能被通信双方所理解</a:t>
            </a:r>
            <a:endParaRPr lang="en-US" altLang="zh-CN" sz="2400" dirty="0">
              <a:latin typeface="微软雅黑" panose="020B0503020204020204" pitchFamily="34" charset="-122"/>
              <a:ea typeface="微软雅黑" panose="020B0503020204020204" pitchFamily="34" charset="-122"/>
            </a:endParaRPr>
          </a:p>
          <a:p>
            <a:pPr>
              <a:lnSpc>
                <a:spcPct val="110000"/>
              </a:lnSpc>
            </a:pPr>
            <a:r>
              <a:rPr lang="zh-CN" altLang="en-US" sz="2400" dirty="0">
                <a:latin typeface="微软雅黑" panose="020B0503020204020204" pitchFamily="34" charset="-122"/>
                <a:ea typeface="微软雅黑" panose="020B0503020204020204" pitchFamily="34" charset="-122"/>
              </a:rPr>
              <a:t>    ②可以相互传递</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solidFill>
                  <a:srgbClr val="5B307E"/>
                </a:solidFill>
                <a:latin typeface="微软雅黑" panose="020B0503020204020204" pitchFamily="34" charset="-122"/>
                <a:ea typeface="微软雅黑" panose="020B0503020204020204" pitchFamily="34" charset="-122"/>
              </a:rPr>
              <a:t>信息</a:t>
            </a:r>
            <a:r>
              <a:rPr lang="zh-CN" altLang="en-US" sz="2400" dirty="0">
                <a:latin typeface="微软雅黑" panose="020B0503020204020204" pitchFamily="34" charset="-122"/>
                <a:ea typeface="微软雅黑" panose="020B0503020204020204" pitchFamily="34" charset="-122"/>
              </a:rPr>
              <a:t>是指包含在消息中对通信者有意义的那部分内容</a:t>
            </a:r>
            <a:endParaRPr lang="en-US" altLang="zh-CN" sz="24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消息是信息的载体，消息中可能含有信息</a:t>
            </a:r>
          </a:p>
          <a:p>
            <a:endParaRPr lang="zh-CN" altLang="en-US" sz="24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708647" y="4318297"/>
            <a:ext cx="5159699" cy="2354491"/>
          </a:xfrm>
          <a:prstGeom prst="rect">
            <a:avLst/>
          </a:prstGeom>
          <a:solidFill>
            <a:schemeClr val="accent6">
              <a:lumMod val="20000"/>
              <a:lumOff val="80000"/>
            </a:schemeClr>
          </a:solidFill>
        </p:spPr>
        <p:txBody>
          <a:bodyPr wrap="square">
            <a:spAutoFit/>
          </a:bodyPr>
          <a:lstStyle/>
          <a:p>
            <a:pPr algn="just"/>
            <a:r>
              <a:rPr lang="zh-CN" altLang="en-US" sz="2100" dirty="0">
                <a:latin typeface="微软雅黑" panose="020B0503020204020204" pitchFamily="34" charset="-122"/>
                <a:ea typeface="微软雅黑" panose="020B0503020204020204" pitchFamily="34" charset="-122"/>
              </a:rPr>
              <a:t>举例：比如一个人想要学计算机网络的课程，那么无论是书本，还是老师上课的视频，或者上课的音频，这都是消息，而转化到学习者大脑里就是知识了，他可以通过以上各种方式学习，到大脑里就是信息。 而将电子书、视频或音频传给他的过程就是数据传输的过程。 </a:t>
            </a:r>
          </a:p>
        </p:txBody>
      </p:sp>
      <p:pic>
        <p:nvPicPr>
          <p:cNvPr id="18" name="图片 17"/>
          <p:cNvPicPr>
            <a:picLocks noChangeAspect="1"/>
          </p:cNvPicPr>
          <p:nvPr/>
        </p:nvPicPr>
        <p:blipFill rotWithShape="1">
          <a:blip r:embed="rId3"/>
          <a:srcRect t="6838" b="3683"/>
          <a:stretch>
            <a:fillRect/>
          </a:stretch>
        </p:blipFill>
        <p:spPr>
          <a:xfrm>
            <a:off x="6708647" y="1362457"/>
            <a:ext cx="5159699" cy="2624328"/>
          </a:xfrm>
          <a:prstGeom prst="rect">
            <a:avLst/>
          </a:prstGeom>
        </p:spPr>
      </p:pic>
      <p:sp>
        <p:nvSpPr>
          <p:cNvPr id="10" name="文本框 9"/>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圆角 12"/>
          <p:cNvSpPr/>
          <p:nvPr/>
        </p:nvSpPr>
        <p:spPr>
          <a:xfrm>
            <a:off x="5835193" y="1414957"/>
            <a:ext cx="5986019" cy="4477732"/>
          </a:xfrm>
          <a:prstGeom prst="roundRect">
            <a:avLst>
              <a:gd name="adj" fmla="val 6986"/>
            </a:avLst>
          </a:prstGeom>
          <a:noFill/>
          <a:ln w="9525"/>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28</a:t>
            </a:fld>
            <a:endParaRPr kumimoji="1" lang="zh-CN" altLang="en-US" dirty="0"/>
          </a:p>
        </p:txBody>
      </p:sp>
      <p:sp>
        <p:nvSpPr>
          <p:cNvPr id="10" name="文本框 9"/>
          <p:cNvSpPr txBox="1"/>
          <p:nvPr/>
        </p:nvSpPr>
        <p:spPr>
          <a:xfrm>
            <a:off x="631351" y="1405252"/>
            <a:ext cx="5203842" cy="4801314"/>
          </a:xfrm>
          <a:prstGeom prst="rect">
            <a:avLst/>
          </a:prstGeom>
          <a:noFill/>
        </p:spPr>
        <p:txBody>
          <a:bodyPr wrap="square">
            <a:spAutoFit/>
          </a:bodyPr>
          <a:lstStyle/>
          <a:p>
            <a:pPr marL="342900" indent="-342900">
              <a:buFont typeface="Wingdings" panose="05000000000000000000" pitchFamily="2" charset="2"/>
              <a:buChar char="Ø"/>
            </a:pPr>
            <a:r>
              <a:rPr lang="zh-CN" altLang="en-US" sz="2400" b="1" dirty="0">
                <a:solidFill>
                  <a:srgbClr val="5B307E"/>
                </a:solidFill>
                <a:latin typeface="微软雅黑" panose="020B0503020204020204" pitchFamily="34" charset="-122"/>
                <a:ea typeface="微软雅黑" panose="020B0503020204020204" pitchFamily="34" charset="-122"/>
              </a:rPr>
              <a:t>数据</a:t>
            </a:r>
            <a:r>
              <a:rPr lang="zh-CN" altLang="en-US" sz="2400" dirty="0">
                <a:latin typeface="微软雅黑" panose="020B0503020204020204" pitchFamily="34" charset="-122"/>
                <a:ea typeface="微软雅黑" panose="020B0503020204020204" pitchFamily="34" charset="-122"/>
              </a:rPr>
              <a:t>是对某一事实的不经解释并赋予一定含义的数字、字母、文字等符号及其组合的原始表达</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数据是消息的一种表示形式，是传达某种意义或信息的实体。</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在通信系统中，消息是通过电信号来传递的</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endParaRPr lang="en-US" altLang="zh-CN" sz="2400" b="1" dirty="0">
              <a:solidFill>
                <a:srgbClr val="5B307E"/>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solidFill>
                  <a:srgbClr val="5B307E"/>
                </a:solidFill>
                <a:latin typeface="微软雅黑" panose="020B0503020204020204" pitchFamily="34" charset="-122"/>
                <a:ea typeface="微软雅黑" panose="020B0503020204020204" pitchFamily="34" charset="-122"/>
              </a:rPr>
              <a:t>信号是消息的载体</a:t>
            </a:r>
            <a:r>
              <a:rPr lang="zh-CN" altLang="en-US" sz="2400" dirty="0">
                <a:latin typeface="微软雅黑" panose="020B0503020204020204" pitchFamily="34" charset="-122"/>
                <a:ea typeface="微软雅黑" panose="020B0503020204020204" pitchFamily="34" charset="-122"/>
              </a:rPr>
              <a:t>（比如电信号、光信号等）</a:t>
            </a:r>
            <a:endParaRPr lang="en-US" altLang="zh-CN" sz="2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2" name="内容占位符 2"/>
          <p:cNvSpPr>
            <a:spLocks noGrp="1"/>
          </p:cNvSpPr>
          <p:nvPr>
            <p:ph idx="1"/>
          </p:nvPr>
        </p:nvSpPr>
        <p:spPr>
          <a:xfrm>
            <a:off x="1172753" y="320781"/>
            <a:ext cx="10515600" cy="879086"/>
          </a:xfrm>
        </p:spPr>
        <p:txBody>
          <a:bodyPr>
            <a:normAutofit/>
          </a:bodyPr>
          <a:lstStyle/>
          <a:p>
            <a:pPr marL="0" indent="0">
              <a:lnSpc>
                <a:spcPct val="130000"/>
              </a:lnSpc>
              <a:buNone/>
            </a:pPr>
            <a:r>
              <a:rPr kumimoji="1" lang="zh-CN" altLang="en-US" sz="4000" dirty="0"/>
              <a:t>通信、消息、信息、数据、信号</a:t>
            </a:r>
          </a:p>
        </p:txBody>
      </p:sp>
      <p:grpSp>
        <p:nvGrpSpPr>
          <p:cNvPr id="9" name="组合 8"/>
          <p:cNvGrpSpPr/>
          <p:nvPr/>
        </p:nvGrpSpPr>
        <p:grpSpPr>
          <a:xfrm>
            <a:off x="6147160" y="1468081"/>
            <a:ext cx="5674052" cy="4137884"/>
            <a:chOff x="6014301" y="2031117"/>
            <a:chExt cx="5920032" cy="4137884"/>
          </a:xfrm>
        </p:grpSpPr>
        <p:pic>
          <p:nvPicPr>
            <p:cNvPr id="11" name="图片 10"/>
            <p:cNvPicPr>
              <a:picLocks noChangeAspect="1"/>
            </p:cNvPicPr>
            <p:nvPr/>
          </p:nvPicPr>
          <p:blipFill>
            <a:blip r:embed="rId3">
              <a:duotone>
                <a:schemeClr val="accent6">
                  <a:shade val="45000"/>
                  <a:satMod val="135000"/>
                </a:schemeClr>
                <a:prstClr val="white"/>
              </a:duotone>
            </a:blip>
            <a:stretch>
              <a:fillRect/>
            </a:stretch>
          </p:blipFill>
          <p:spPr>
            <a:xfrm>
              <a:off x="6730490" y="2606651"/>
              <a:ext cx="5203843" cy="3562350"/>
            </a:xfrm>
            <a:prstGeom prst="rect">
              <a:avLst/>
            </a:prstGeom>
          </p:spPr>
        </p:pic>
        <p:sp>
          <p:nvSpPr>
            <p:cNvPr id="6" name="文本框 5"/>
            <p:cNvSpPr txBox="1"/>
            <p:nvPr/>
          </p:nvSpPr>
          <p:spPr>
            <a:xfrm>
              <a:off x="9115719" y="2031117"/>
              <a:ext cx="527901" cy="369332"/>
            </a:xfrm>
            <a:prstGeom prst="rect">
              <a:avLst/>
            </a:prstGeom>
            <a:noFill/>
          </p:spPr>
          <p:txBody>
            <a:bodyPr wrap="square" rtlCol="0">
              <a:spAutoFit/>
            </a:bodyPr>
            <a:lstStyle/>
            <a:p>
              <a:r>
                <a:rPr lang="en-US" altLang="zh-CN" b="1" dirty="0">
                  <a:solidFill>
                    <a:schemeClr val="accent2">
                      <a:lumMod val="75000"/>
                    </a:schemeClr>
                  </a:solidFill>
                  <a:latin typeface="微软雅黑" panose="020B0503020204020204" pitchFamily="34" charset="-122"/>
                  <a:ea typeface="微软雅黑" panose="020B0503020204020204" pitchFamily="34" charset="-122"/>
                </a:rPr>
                <a:t>A</a:t>
              </a:r>
              <a:endParaRPr lang="zh-CN" altLang="en-US"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014301" y="2031117"/>
              <a:ext cx="961534" cy="369332"/>
            </a:xfrm>
            <a:prstGeom prst="rect">
              <a:avLst/>
            </a:prstGeom>
            <a:noFill/>
          </p:spPr>
          <p:txBody>
            <a:bodyPr wrap="squar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字母</a:t>
              </a:r>
            </a:p>
          </p:txBody>
        </p:sp>
        <p:sp>
          <p:nvSpPr>
            <p:cNvPr id="14" name="文本框 13"/>
            <p:cNvSpPr txBox="1"/>
            <p:nvPr/>
          </p:nvSpPr>
          <p:spPr>
            <a:xfrm>
              <a:off x="6014301" y="2705249"/>
              <a:ext cx="961534" cy="369332"/>
            </a:xfrm>
            <a:prstGeom prst="rect">
              <a:avLst/>
            </a:prstGeom>
            <a:noFill/>
          </p:spPr>
          <p:txBody>
            <a:bodyPr wrap="squar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编码</a:t>
              </a:r>
            </a:p>
          </p:txBody>
        </p:sp>
        <p:sp>
          <p:nvSpPr>
            <p:cNvPr id="16" name="文本框 15"/>
            <p:cNvSpPr txBox="1"/>
            <p:nvPr/>
          </p:nvSpPr>
          <p:spPr>
            <a:xfrm>
              <a:off x="6014301" y="3742430"/>
              <a:ext cx="961534" cy="646331"/>
            </a:xfrm>
            <a:prstGeom prst="rect">
              <a:avLst/>
            </a:prstGeom>
            <a:noFill/>
          </p:spPr>
          <p:txBody>
            <a:bodyPr wrap="squar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数字</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b="1" dirty="0">
                  <a:solidFill>
                    <a:schemeClr val="accent2">
                      <a:lumMod val="75000"/>
                    </a:schemeClr>
                  </a:solidFill>
                  <a:latin typeface="微软雅黑" panose="020B0503020204020204" pitchFamily="34" charset="-122"/>
                  <a:ea typeface="微软雅黑" panose="020B0503020204020204" pitchFamily="34" charset="-122"/>
                </a:rPr>
                <a:t>信号</a:t>
              </a:r>
            </a:p>
          </p:txBody>
        </p:sp>
        <p:sp>
          <p:nvSpPr>
            <p:cNvPr id="18" name="文本框 17"/>
            <p:cNvSpPr txBox="1"/>
            <p:nvPr/>
          </p:nvSpPr>
          <p:spPr>
            <a:xfrm>
              <a:off x="6014301" y="5149214"/>
              <a:ext cx="961534" cy="646331"/>
            </a:xfrm>
            <a:prstGeom prst="rect">
              <a:avLst/>
            </a:prstGeom>
            <a:noFill/>
          </p:spPr>
          <p:txBody>
            <a:bodyPr wrap="squar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模拟</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b="1" dirty="0">
                  <a:solidFill>
                    <a:schemeClr val="accent2">
                      <a:lumMod val="75000"/>
                    </a:schemeClr>
                  </a:solidFill>
                  <a:latin typeface="微软雅黑" panose="020B0503020204020204" pitchFamily="34" charset="-122"/>
                  <a:ea typeface="微软雅黑" panose="020B0503020204020204" pitchFamily="34" charset="-122"/>
                </a:rPr>
                <a:t>信号</a:t>
              </a:r>
            </a:p>
          </p:txBody>
        </p:sp>
      </p:grpSp>
      <p:sp>
        <p:nvSpPr>
          <p:cNvPr id="15" name="文本框 1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29</a:t>
            </a:fld>
            <a:endParaRPr kumimoji="1" lang="zh-CN" altLang="en-US" dirty="0"/>
          </a:p>
        </p:txBody>
      </p:sp>
      <p:sp>
        <p:nvSpPr>
          <p:cNvPr id="11" name="Rectangle 3"/>
          <p:cNvSpPr txBox="1">
            <a:spLocks noChangeArrowheads="1"/>
          </p:cNvSpPr>
          <p:nvPr/>
        </p:nvSpPr>
        <p:spPr>
          <a:xfrm>
            <a:off x="576073" y="1506139"/>
            <a:ext cx="6986016" cy="44105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600"/>
              </a:lnSpc>
            </a:pPr>
            <a:r>
              <a:rPr kumimoji="1" lang="zh-CN" altLang="en-US" sz="2400" dirty="0">
                <a:latin typeface="微软雅黑" panose="020B0503020204020204" pitchFamily="34" charset="-122"/>
                <a:ea typeface="微软雅黑" panose="020B0503020204020204" pitchFamily="34" charset="-122"/>
              </a:rPr>
              <a:t>当信息被表示为数据时，数据中就包含了信息</a:t>
            </a:r>
            <a:endParaRPr kumimoji="1" lang="en-US" altLang="zh-CN" sz="2400" dirty="0">
              <a:latin typeface="微软雅黑" panose="020B0503020204020204" pitchFamily="34" charset="-122"/>
              <a:ea typeface="微软雅黑" panose="020B0503020204020204" pitchFamily="34" charset="-122"/>
            </a:endParaRPr>
          </a:p>
          <a:p>
            <a:pPr>
              <a:lnSpc>
                <a:spcPts val="3600"/>
              </a:lnSpc>
            </a:pPr>
            <a:r>
              <a:rPr kumimoji="1" lang="zh-CN" altLang="en-US" sz="2400" dirty="0">
                <a:latin typeface="微软雅黑" panose="020B0503020204020204" pitchFamily="34" charset="-122"/>
                <a:ea typeface="微软雅黑" panose="020B0503020204020204" pitchFamily="34" charset="-122"/>
              </a:rPr>
              <a:t>信息可以通过解释数据来产生</a:t>
            </a:r>
          </a:p>
          <a:p>
            <a:pPr>
              <a:lnSpc>
                <a:spcPts val="3600"/>
              </a:lnSpc>
            </a:pPr>
            <a:r>
              <a:rPr kumimoji="1" lang="zh-CN" altLang="en-US" sz="2400" dirty="0">
                <a:latin typeface="微软雅黑" panose="020B0503020204020204" pitchFamily="34" charset="-122"/>
                <a:ea typeface="微软雅黑" panose="020B0503020204020204" pitchFamily="34" charset="-122"/>
              </a:rPr>
              <a:t>信息强调“处理”和“使用”两个方面，尤其是“使用”。一份资料在使用之前其中的内容隶属于数制范畴，仅当它被使用之后才转化为信息</a:t>
            </a:r>
          </a:p>
          <a:p>
            <a:pPr>
              <a:lnSpc>
                <a:spcPts val="3600"/>
              </a:lnSpc>
            </a:pPr>
            <a:r>
              <a:rPr kumimoji="1" lang="zh-CN" altLang="en-US" sz="2400" dirty="0">
                <a:latin typeface="微软雅黑" panose="020B0503020204020204" pitchFamily="34" charset="-122"/>
                <a:ea typeface="微软雅黑" panose="020B0503020204020204" pitchFamily="34" charset="-122"/>
              </a:rPr>
              <a:t>数据分为</a:t>
            </a:r>
            <a:r>
              <a:rPr kumimoji="1" lang="zh-CN" altLang="en-US" sz="2400" dirty="0">
                <a:solidFill>
                  <a:srgbClr val="C00000"/>
                </a:solidFill>
                <a:latin typeface="微软雅黑" panose="020B0503020204020204" pitchFamily="34" charset="-122"/>
                <a:ea typeface="微软雅黑" panose="020B0503020204020204" pitchFamily="34" charset="-122"/>
              </a:rPr>
              <a:t>模拟数据</a:t>
            </a:r>
            <a:r>
              <a:rPr kumimoji="1" lang="zh-CN" altLang="en-US" sz="2400" dirty="0">
                <a:latin typeface="微软雅黑" panose="020B0503020204020204" pitchFamily="34" charset="-122"/>
                <a:ea typeface="微软雅黑" panose="020B0503020204020204" pitchFamily="34" charset="-122"/>
              </a:rPr>
              <a:t>和</a:t>
            </a:r>
            <a:r>
              <a:rPr kumimoji="1" lang="zh-CN" altLang="en-US" sz="2400" dirty="0">
                <a:solidFill>
                  <a:srgbClr val="C00000"/>
                </a:solidFill>
                <a:latin typeface="微软雅黑" panose="020B0503020204020204" pitchFamily="34" charset="-122"/>
                <a:ea typeface="微软雅黑" panose="020B0503020204020204" pitchFamily="34" charset="-122"/>
              </a:rPr>
              <a:t>数字数据</a:t>
            </a:r>
            <a:r>
              <a:rPr kumimoji="1" lang="zh-CN" altLang="en-US" sz="2400" dirty="0">
                <a:latin typeface="微软雅黑" panose="020B0503020204020204" pitchFamily="34" charset="-122"/>
                <a:ea typeface="微软雅黑" panose="020B0503020204020204" pitchFamily="34" charset="-122"/>
              </a:rPr>
              <a:t>。模拟数据在一段时间内具有连续的值</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如声音等</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，而数字数据则具有离散的值</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如文本等</a:t>
            </a:r>
            <a:r>
              <a:rPr kumimoji="1" lang="en-US" altLang="zh-CN" sz="2400" dirty="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a:off x="7757541" y="1775069"/>
            <a:ext cx="3858386" cy="1539597"/>
            <a:chOff x="8091487" y="1645996"/>
            <a:chExt cx="3119438" cy="1352550"/>
          </a:xfrm>
        </p:grpSpPr>
        <p:pic>
          <p:nvPicPr>
            <p:cNvPr id="6" name="图片 5"/>
            <p:cNvPicPr>
              <a:picLocks noChangeAspect="1"/>
            </p:cNvPicPr>
            <p:nvPr/>
          </p:nvPicPr>
          <p:blipFill rotWithShape="1">
            <a:blip r:embed="rId3"/>
            <a:srcRect t="16355" b="17290"/>
            <a:stretch>
              <a:fillRect/>
            </a:stretch>
          </p:blipFill>
          <p:spPr>
            <a:xfrm>
              <a:off x="9172575" y="1645996"/>
              <a:ext cx="2038350" cy="1352550"/>
            </a:xfrm>
            <a:prstGeom prst="rect">
              <a:avLst/>
            </a:prstGeom>
          </p:spPr>
        </p:pic>
        <p:pic>
          <p:nvPicPr>
            <p:cNvPr id="8" name="图片 7"/>
            <p:cNvPicPr>
              <a:picLocks noChangeAspect="1"/>
            </p:cNvPicPr>
            <p:nvPr/>
          </p:nvPicPr>
          <p:blipFill>
            <a:blip r:embed="rId4"/>
            <a:stretch>
              <a:fillRect/>
            </a:stretch>
          </p:blipFill>
          <p:spPr>
            <a:xfrm>
              <a:off x="8091487" y="1645996"/>
              <a:ext cx="1038225" cy="1352550"/>
            </a:xfrm>
            <a:prstGeom prst="rect">
              <a:avLst/>
            </a:prstGeom>
          </p:spPr>
        </p:pic>
      </p:grpSp>
      <p:pic>
        <p:nvPicPr>
          <p:cNvPr id="10" name="图片 9"/>
          <p:cNvPicPr>
            <a:picLocks noChangeAspect="1"/>
          </p:cNvPicPr>
          <p:nvPr/>
        </p:nvPicPr>
        <p:blipFill rotWithShape="1">
          <a:blip r:embed="rId5"/>
          <a:srcRect l="11019" r="12889" b="12786"/>
          <a:stretch>
            <a:fillRect/>
          </a:stretch>
        </p:blipFill>
        <p:spPr>
          <a:xfrm>
            <a:off x="7791258" y="4283912"/>
            <a:ext cx="3824669" cy="1539597"/>
          </a:xfrm>
          <a:prstGeom prst="rect">
            <a:avLst/>
          </a:prstGeom>
        </p:spPr>
      </p:pic>
      <p:sp>
        <p:nvSpPr>
          <p:cNvPr id="13" name="文本框 12"/>
          <p:cNvSpPr txBox="1"/>
          <p:nvPr/>
        </p:nvSpPr>
        <p:spPr>
          <a:xfrm>
            <a:off x="9020370" y="3498197"/>
            <a:ext cx="1422078" cy="461665"/>
          </a:xfrm>
          <a:prstGeom prst="rect">
            <a:avLst/>
          </a:prstGeom>
          <a:noFill/>
        </p:spPr>
        <p:txBody>
          <a:bodyPr wrap="square">
            <a:spAutoFit/>
          </a:bodyPr>
          <a:lstStyle/>
          <a:p>
            <a:r>
              <a:rPr lang="zh-CN" altLang="en-US" sz="2400" dirty="0">
                <a:ea typeface="黑体" panose="02010609060101010101" pitchFamily="49" charset="-122"/>
              </a:rPr>
              <a:t>模拟数据</a:t>
            </a: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094723" y="5916726"/>
            <a:ext cx="1422078" cy="461665"/>
          </a:xfrm>
          <a:prstGeom prst="rect">
            <a:avLst/>
          </a:prstGeom>
          <a:noFill/>
        </p:spPr>
        <p:txBody>
          <a:bodyPr wrap="square">
            <a:spAutoFit/>
          </a:bodyPr>
          <a:lstStyle/>
          <a:p>
            <a:r>
              <a:rPr lang="zh-CN" altLang="en-US" sz="2400" dirty="0">
                <a:ea typeface="黑体" panose="02010609060101010101" pitchFamily="49" charset="-122"/>
              </a:rPr>
              <a:t>数字数据</a:t>
            </a:r>
            <a:endParaRPr lang="zh-CN" altLang="en-US" sz="2400" dirty="0">
              <a:latin typeface="微软雅黑" panose="020B0503020204020204" pitchFamily="34" charset="-122"/>
              <a:ea typeface="微软雅黑" panose="020B0503020204020204" pitchFamily="34" charset="-122"/>
            </a:endParaRPr>
          </a:p>
        </p:txBody>
      </p:sp>
      <p:sp>
        <p:nvSpPr>
          <p:cNvPr id="17"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信息与数据</a:t>
            </a:r>
          </a:p>
        </p:txBody>
      </p:sp>
      <p:sp>
        <p:nvSpPr>
          <p:cNvPr id="16" name="文本框 15"/>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906440" y="1438783"/>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a:t>
            </a:fld>
            <a:endParaRPr kumimoji="1" lang="zh-CN" altLang="en-US" dirty="0"/>
          </a:p>
        </p:txBody>
      </p:sp>
      <p:sp>
        <p:nvSpPr>
          <p:cNvPr id="5" name="矩形标注 4"/>
          <p:cNvSpPr/>
          <p:nvPr/>
        </p:nvSpPr>
        <p:spPr>
          <a:xfrm>
            <a:off x="6096000" y="1411486"/>
            <a:ext cx="3814781" cy="1676313"/>
          </a:xfrm>
          <a:prstGeom prst="wedgeRectCallout">
            <a:avLst>
              <a:gd name="adj1" fmla="val -89991"/>
              <a:gd name="adj2" fmla="val -2145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物理层功能</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物理层特性</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物理层标准及示例</a:t>
            </a: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3"/>
          <p:cNvSpPr txBox="1">
            <a:spLocks noChangeArrowheads="1"/>
          </p:cNvSpPr>
          <p:nvPr/>
        </p:nvSpPr>
        <p:spPr>
          <a:xfrm>
            <a:off x="567122" y="1290305"/>
            <a:ext cx="6951264" cy="529849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100"/>
              </a:lnSpc>
            </a:pPr>
            <a:r>
              <a:rPr lang="zh-CN" altLang="en-US" sz="2400" dirty="0">
                <a:latin typeface="微软雅黑" panose="020B0503020204020204" pitchFamily="34" charset="-122"/>
                <a:ea typeface="微软雅黑" panose="020B0503020204020204" pitchFamily="34" charset="-122"/>
              </a:rPr>
              <a:t>通信系统中的电信号有模拟信号和数字信号，而数据又有模拟数据和数字数据</a:t>
            </a:r>
          </a:p>
          <a:p>
            <a:pPr>
              <a:lnSpc>
                <a:spcPts val="3100"/>
              </a:lnSpc>
            </a:pPr>
            <a:r>
              <a:rPr lang="zh-CN" altLang="en-US" sz="2400" dirty="0">
                <a:latin typeface="微软雅黑" panose="020B0503020204020204" pitchFamily="34" charset="-122"/>
                <a:ea typeface="微软雅黑" panose="020B0503020204020204" pitchFamily="34" charset="-122"/>
              </a:rPr>
              <a:t>无论是模拟数据还是数字数据都能编码成模拟信号或数字信号</a:t>
            </a:r>
            <a:endParaRPr lang="en-US" altLang="zh-CN" sz="2400" dirty="0">
              <a:latin typeface="微软雅黑" panose="020B0503020204020204" pitchFamily="34" charset="-122"/>
              <a:ea typeface="微软雅黑" panose="020B0503020204020204" pitchFamily="34" charset="-122"/>
            </a:endParaRPr>
          </a:p>
          <a:p>
            <a:pPr>
              <a:lnSpc>
                <a:spcPts val="3100"/>
              </a:lnSpc>
            </a:pPr>
            <a:r>
              <a:rPr lang="zh-CN" altLang="en-US" sz="2400" dirty="0">
                <a:latin typeface="微软雅黑" panose="020B0503020204020204" pitchFamily="34" charset="-122"/>
                <a:ea typeface="微软雅黑" panose="020B0503020204020204" pitchFamily="34" charset="-122"/>
              </a:rPr>
              <a:t>选择何种编码方式取决于需满足的要求和可能提供的传输媒体和通信设施</a:t>
            </a:r>
          </a:p>
          <a:p>
            <a:pPr>
              <a:lnSpc>
                <a:spcPts val="3100"/>
              </a:lnSpc>
            </a:pPr>
            <a:r>
              <a:rPr lang="zh-CN" altLang="en-US" sz="2400" dirty="0">
                <a:latin typeface="微软雅黑" panose="020B0503020204020204" pitchFamily="34" charset="-122"/>
                <a:ea typeface="微软雅黑" panose="020B0503020204020204" pitchFamily="34" charset="-122"/>
              </a:rPr>
              <a:t>数据和信号的四种组合：</a:t>
            </a:r>
          </a:p>
          <a:p>
            <a:pPr lvl="1">
              <a:lnSpc>
                <a:spcPts val="3100"/>
              </a:lnSpc>
            </a:pPr>
            <a:r>
              <a:rPr lang="zh-CN" altLang="en-US" sz="2000" dirty="0">
                <a:latin typeface="微软雅黑" panose="020B0503020204020204" pitchFamily="34" charset="-122"/>
                <a:ea typeface="微软雅黑" panose="020B0503020204020204" pitchFamily="34" charset="-122"/>
              </a:rPr>
              <a:t>数字数据，数字信号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a:t>
            </a:r>
            <a:r>
              <a:rPr lang="en-US" altLang="zh-CN" sz="2000" dirty="0">
                <a:latin typeface="微软雅黑" panose="020B0503020204020204" pitchFamily="34" charset="-122"/>
                <a:ea typeface="微软雅黑" panose="020B0503020204020204" pitchFamily="34" charset="-122"/>
              </a:rPr>
              <a:t>0/1</a:t>
            </a:r>
            <a:r>
              <a:rPr lang="zh-CN" altLang="en-US" sz="2000" dirty="0">
                <a:latin typeface="微软雅黑" panose="020B0503020204020204" pitchFamily="34" charset="-122"/>
                <a:ea typeface="微软雅黑" panose="020B0503020204020204" pitchFamily="34" charset="-122"/>
              </a:rPr>
              <a:t>表示</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负电平</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正电平，</a:t>
            </a:r>
            <a:r>
              <a:rPr lang="zh-CN" altLang="zh-CN" sz="2000" dirty="0">
                <a:latin typeface="微软雅黑" panose="020B0503020204020204" pitchFamily="34" charset="-122"/>
                <a:ea typeface="微软雅黑" panose="020B0503020204020204" pitchFamily="34" charset="-122"/>
              </a:rPr>
              <a:t>一串离散的、非连续的电压脉冲序列</a:t>
            </a:r>
            <a:r>
              <a:rPr lang="en-US" altLang="zh-CN" sz="2000" dirty="0">
                <a:latin typeface="微软雅黑" panose="020B0503020204020204" pitchFamily="34" charset="-122"/>
                <a:ea typeface="微软雅黑" panose="020B0503020204020204" pitchFamily="34" charset="-122"/>
              </a:rPr>
              <a:t>)</a:t>
            </a:r>
          </a:p>
          <a:p>
            <a:pPr lvl="1">
              <a:lnSpc>
                <a:spcPts val="3100"/>
              </a:lnSpc>
            </a:pPr>
            <a:r>
              <a:rPr lang="zh-CN" altLang="en-US" sz="2000" dirty="0">
                <a:latin typeface="微软雅黑" panose="020B0503020204020204" pitchFamily="34" charset="-122"/>
                <a:ea typeface="微软雅黑" panose="020B0503020204020204" pitchFamily="34" charset="-122"/>
              </a:rPr>
              <a:t>数字数据，模拟信号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a:t>
            </a:r>
            <a:r>
              <a:rPr lang="en-US" altLang="zh-CN" sz="2000" dirty="0">
                <a:latin typeface="微软雅黑" panose="020B0503020204020204" pitchFamily="34" charset="-122"/>
                <a:ea typeface="微软雅黑" panose="020B0503020204020204" pitchFamily="34" charset="-122"/>
              </a:rPr>
              <a:t>ASK</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FSK</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PSK)</a:t>
            </a:r>
          </a:p>
          <a:p>
            <a:pPr lvl="1">
              <a:lnSpc>
                <a:spcPts val="3100"/>
              </a:lnSpc>
            </a:pPr>
            <a:r>
              <a:rPr lang="zh-CN" altLang="en-US" sz="2000" dirty="0">
                <a:latin typeface="微软雅黑" panose="020B0503020204020204" pitchFamily="34" charset="-122"/>
                <a:ea typeface="微软雅黑" panose="020B0503020204020204" pitchFamily="34" charset="-122"/>
              </a:rPr>
              <a:t>模拟数据，数字信号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如话音信号的</a:t>
            </a:r>
            <a:r>
              <a:rPr lang="en-US" altLang="zh-CN" sz="2000" dirty="0">
                <a:latin typeface="微软雅黑" panose="020B0503020204020204" pitchFamily="34" charset="-122"/>
                <a:ea typeface="微软雅黑" panose="020B0503020204020204" pitchFamily="34" charset="-122"/>
              </a:rPr>
              <a:t>PCM</a:t>
            </a:r>
            <a:r>
              <a:rPr lang="zh-CN" altLang="en-US" sz="2000" dirty="0">
                <a:latin typeface="微软雅黑" panose="020B0503020204020204" pitchFamily="34" charset="-122"/>
                <a:ea typeface="微软雅黑" panose="020B0503020204020204" pitchFamily="34" charset="-122"/>
              </a:rPr>
              <a:t>调制</a:t>
            </a:r>
            <a:r>
              <a:rPr lang="en-US" altLang="zh-CN" sz="2000" dirty="0">
                <a:latin typeface="微软雅黑" panose="020B0503020204020204" pitchFamily="34" charset="-122"/>
                <a:ea typeface="微软雅黑" panose="020B0503020204020204" pitchFamily="34" charset="-122"/>
              </a:rPr>
              <a:t>)</a:t>
            </a:r>
          </a:p>
          <a:p>
            <a:pPr lvl="1">
              <a:lnSpc>
                <a:spcPts val="3100"/>
              </a:lnSpc>
            </a:pPr>
            <a:r>
              <a:rPr lang="zh-CN" altLang="en-US" sz="2000" dirty="0">
                <a:latin typeface="微软雅黑" panose="020B0503020204020204" pitchFamily="34" charset="-122"/>
                <a:ea typeface="微软雅黑" panose="020B0503020204020204" pitchFamily="34" charset="-122"/>
              </a:rPr>
              <a:t>模拟数据，模拟信号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a:t>
            </a:r>
            <a:r>
              <a:rPr lang="en-US" altLang="zh-CN" sz="2000" dirty="0">
                <a:latin typeface="微软雅黑" panose="020B0503020204020204" pitchFamily="34" charset="-122"/>
                <a:ea typeface="微软雅黑" panose="020B0503020204020204" pitchFamily="34" charset="-122"/>
              </a:rPr>
              <a:t>AM</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FM</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PM)</a:t>
            </a:r>
          </a:p>
        </p:txBody>
      </p:sp>
      <p:sp>
        <p:nvSpPr>
          <p:cNvPr id="9"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数据的信号表示</a:t>
            </a:r>
          </a:p>
        </p:txBody>
      </p:sp>
      <p:sp>
        <p:nvSpPr>
          <p:cNvPr id="7" name="灯片编号占位符 3"/>
          <p:cNvSpPr>
            <a:spLocks noGrp="1"/>
          </p:cNvSpPr>
          <p:nvPr>
            <p:ph type="sldNum" sz="quarter" idx="12"/>
          </p:nvPr>
        </p:nvSpPr>
        <p:spPr>
          <a:xfrm>
            <a:off x="9113693" y="6599338"/>
            <a:ext cx="2743200" cy="365125"/>
          </a:xfrm>
        </p:spPr>
        <p:txBody>
          <a:bodyPr/>
          <a:lstStyle/>
          <a:p>
            <a:fld id="{8D4D1E41-7A09-AB4A-A4E1-09765ADA2698}" type="slidenum">
              <a:rPr kumimoji="1" lang="zh-CN" altLang="en-US" smtClean="0"/>
              <a:t>30</a:t>
            </a:fld>
            <a:endParaRPr kumimoji="1"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387" y="1409388"/>
            <a:ext cx="4540592" cy="18926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607"/>
          <a:stretch>
            <a:fillRect/>
          </a:stretch>
        </p:blipFill>
        <p:spPr bwMode="auto">
          <a:xfrm>
            <a:off x="7518386" y="3374511"/>
            <a:ext cx="4540591" cy="154748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0" y="6498362"/>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sp>
        <p:nvSpPr>
          <p:cNvPr id="8" name="Rectangle 3"/>
          <p:cNvSpPr txBox="1">
            <a:spLocks noChangeArrowheads="1"/>
          </p:cNvSpPr>
          <p:nvPr/>
        </p:nvSpPr>
        <p:spPr>
          <a:xfrm>
            <a:off x="554834" y="1501646"/>
            <a:ext cx="7949000" cy="48787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5B307E"/>
                </a:solidFill>
                <a:latin typeface="微软雅黑" panose="020B0503020204020204" pitchFamily="34" charset="-122"/>
                <a:ea typeface="微软雅黑" panose="020B0503020204020204" pitchFamily="34" charset="-122"/>
              </a:rPr>
              <a:t>数字通信和模拟通信</a:t>
            </a:r>
            <a:endParaRPr lang="en-US" altLang="zh-CN" dirty="0">
              <a:solidFill>
                <a:srgbClr val="5B307E"/>
              </a:solidFill>
              <a:latin typeface="黑体" panose="02010609060101010101" pitchFamily="49" charset="-122"/>
              <a:ea typeface="黑体" panose="02010609060101010101" pitchFamily="49" charset="-122"/>
            </a:endParaRPr>
          </a:p>
          <a:p>
            <a:pPr lvl="1">
              <a:lnSpc>
                <a:spcPct val="110000"/>
              </a:lnSpc>
            </a:pPr>
            <a:r>
              <a:rPr lang="zh-CN" altLang="en-US" dirty="0">
                <a:latin typeface="微软雅黑" panose="020B0503020204020204" pitchFamily="34" charset="-122"/>
                <a:ea typeface="微软雅黑" panose="020B0503020204020204" pitchFamily="34" charset="-122"/>
              </a:rPr>
              <a:t>以模拟信号来传送消息的通信方式称为模拟通信，而传输模拟信号的通信系统称为模拟通信系统</a:t>
            </a:r>
          </a:p>
          <a:p>
            <a:pPr lvl="1">
              <a:lnSpc>
                <a:spcPct val="110000"/>
              </a:lnSpc>
            </a:pPr>
            <a:r>
              <a:rPr lang="zh-CN" altLang="en-US" dirty="0">
                <a:latin typeface="微软雅黑" panose="020B0503020204020204" pitchFamily="34" charset="-122"/>
                <a:ea typeface="微软雅黑" panose="020B0503020204020204" pitchFamily="34" charset="-122"/>
              </a:rPr>
              <a:t>以数字信号来传送消息的通信方式称为数字通信，而传输数字信号的通信方式称为数字通信系统</a:t>
            </a:r>
          </a:p>
          <a:p>
            <a:pPr lvl="1">
              <a:lnSpc>
                <a:spcPct val="110000"/>
              </a:lnSpc>
            </a:pPr>
            <a:r>
              <a:rPr lang="zh-CN" altLang="en-US" dirty="0">
                <a:latin typeface="微软雅黑" panose="020B0503020204020204" pitchFamily="34" charset="-122"/>
                <a:ea typeface="微软雅黑" panose="020B0503020204020204" pitchFamily="34" charset="-122"/>
              </a:rPr>
              <a:t>模拟信号和数字信号在传输过程中可以相互变换，即</a:t>
            </a:r>
            <a:r>
              <a:rPr lang="en-US" altLang="zh-CN" dirty="0">
                <a:latin typeface="微软雅黑" panose="020B0503020204020204" pitchFamily="34" charset="-122"/>
                <a:ea typeface="微软雅黑" panose="020B0503020204020204" pitchFamily="34" charset="-122"/>
              </a:rPr>
              <a:t>A/D</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D/A</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8582707" y="1570921"/>
            <a:ext cx="3209925" cy="1703388"/>
            <a:chOff x="3740151" y="1383363"/>
            <a:chExt cx="3209925" cy="1703388"/>
          </a:xfrm>
        </p:grpSpPr>
        <p:grpSp>
          <p:nvGrpSpPr>
            <p:cNvPr id="12" name="Group 39"/>
            <p:cNvGrpSpPr/>
            <p:nvPr/>
          </p:nvGrpSpPr>
          <p:grpSpPr bwMode="auto">
            <a:xfrm>
              <a:off x="3740151" y="1383363"/>
              <a:ext cx="3209925" cy="1296988"/>
              <a:chOff x="839" y="1071"/>
              <a:chExt cx="2022" cy="817"/>
            </a:xfrm>
          </p:grpSpPr>
          <p:sp>
            <p:nvSpPr>
              <p:cNvPr id="38" name="Line 8"/>
              <p:cNvSpPr>
                <a:spLocks noChangeShapeType="1"/>
              </p:cNvSpPr>
              <p:nvPr/>
            </p:nvSpPr>
            <p:spPr bwMode="auto">
              <a:xfrm>
                <a:off x="1042" y="1808"/>
                <a:ext cx="1657" cy="0"/>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9" name="Line 9"/>
              <p:cNvSpPr>
                <a:spLocks noChangeShapeType="1"/>
              </p:cNvSpPr>
              <p:nvPr/>
            </p:nvSpPr>
            <p:spPr bwMode="auto">
              <a:xfrm flipV="1">
                <a:off x="1048" y="1207"/>
                <a:ext cx="0" cy="593"/>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0" name="Freeform 10"/>
              <p:cNvSpPr/>
              <p:nvPr/>
            </p:nvSpPr>
            <p:spPr bwMode="auto">
              <a:xfrm>
                <a:off x="1180" y="1417"/>
                <a:ext cx="1267" cy="271"/>
              </a:xfrm>
              <a:custGeom>
                <a:avLst/>
                <a:gdLst>
                  <a:gd name="T0" fmla="*/ 0 w 2340"/>
                  <a:gd name="T1" fmla="*/ 0 h 676"/>
                  <a:gd name="T2" fmla="*/ 1 w 2340"/>
                  <a:gd name="T3" fmla="*/ 0 h 676"/>
                  <a:gd name="T4" fmla="*/ 1 w 2340"/>
                  <a:gd name="T5" fmla="*/ 0 h 676"/>
                  <a:gd name="T6" fmla="*/ 1 w 2340"/>
                  <a:gd name="T7" fmla="*/ 0 h 676"/>
                  <a:gd name="T8" fmla="*/ 1 w 2340"/>
                  <a:gd name="T9" fmla="*/ 0 h 676"/>
                  <a:gd name="T10" fmla="*/ 1 w 2340"/>
                  <a:gd name="T11" fmla="*/ 0 h 676"/>
                  <a:gd name="T12" fmla="*/ 1 w 2340"/>
                  <a:gd name="T13" fmla="*/ 0 h 676"/>
                  <a:gd name="T14" fmla="*/ 1 w 2340"/>
                  <a:gd name="T15" fmla="*/ 0 h 676"/>
                  <a:gd name="T16" fmla="*/ 1 w 2340"/>
                  <a:gd name="T17" fmla="*/ 0 h 6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0"/>
                  <a:gd name="T28" fmla="*/ 0 h 676"/>
                  <a:gd name="T29" fmla="*/ 2340 w 2340"/>
                  <a:gd name="T30" fmla="*/ 676 h 6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0" h="676">
                    <a:moveTo>
                      <a:pt x="0" y="494"/>
                    </a:moveTo>
                    <a:cubicBezTo>
                      <a:pt x="60" y="325"/>
                      <a:pt x="120" y="156"/>
                      <a:pt x="180" y="182"/>
                    </a:cubicBezTo>
                    <a:cubicBezTo>
                      <a:pt x="240" y="208"/>
                      <a:pt x="270" y="676"/>
                      <a:pt x="360" y="650"/>
                    </a:cubicBezTo>
                    <a:cubicBezTo>
                      <a:pt x="450" y="624"/>
                      <a:pt x="630" y="52"/>
                      <a:pt x="720" y="26"/>
                    </a:cubicBezTo>
                    <a:cubicBezTo>
                      <a:pt x="810" y="0"/>
                      <a:pt x="810" y="468"/>
                      <a:pt x="900" y="494"/>
                    </a:cubicBezTo>
                    <a:cubicBezTo>
                      <a:pt x="990" y="520"/>
                      <a:pt x="1140" y="182"/>
                      <a:pt x="1260" y="182"/>
                    </a:cubicBezTo>
                    <a:cubicBezTo>
                      <a:pt x="1380" y="182"/>
                      <a:pt x="1500" y="494"/>
                      <a:pt x="1620" y="494"/>
                    </a:cubicBezTo>
                    <a:cubicBezTo>
                      <a:pt x="1740" y="494"/>
                      <a:pt x="1860" y="208"/>
                      <a:pt x="1980" y="182"/>
                    </a:cubicBezTo>
                    <a:cubicBezTo>
                      <a:pt x="2100" y="156"/>
                      <a:pt x="2280" y="312"/>
                      <a:pt x="2340" y="338"/>
                    </a:cubicBezTo>
                  </a:path>
                </a:pathLst>
              </a:custGeom>
              <a:noFill/>
              <a:ln w="28575"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Text Box 11"/>
              <p:cNvSpPr txBox="1">
                <a:spLocks noChangeArrowheads="1"/>
              </p:cNvSpPr>
              <p:nvPr/>
            </p:nvSpPr>
            <p:spPr bwMode="auto">
              <a:xfrm>
                <a:off x="2666" y="1701"/>
                <a:ext cx="19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t</a:t>
                </a:r>
                <a:endParaRPr lang="en-US" altLang="zh-CN" sz="1800" b="1"/>
              </a:p>
            </p:txBody>
          </p:sp>
          <p:sp>
            <p:nvSpPr>
              <p:cNvPr id="42" name="Text Box 12"/>
              <p:cNvSpPr txBox="1">
                <a:spLocks noChangeArrowheads="1"/>
              </p:cNvSpPr>
              <p:nvPr/>
            </p:nvSpPr>
            <p:spPr bwMode="auto">
              <a:xfrm>
                <a:off x="839" y="1071"/>
                <a:ext cx="22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u</a:t>
                </a:r>
                <a:endParaRPr lang="en-US" altLang="zh-CN" sz="1800" b="1"/>
              </a:p>
            </p:txBody>
          </p:sp>
        </p:grpSp>
        <p:sp>
          <p:nvSpPr>
            <p:cNvPr id="15" name="Text Box 36"/>
            <p:cNvSpPr txBox="1">
              <a:spLocks noChangeArrowheads="1"/>
            </p:cNvSpPr>
            <p:nvPr/>
          </p:nvSpPr>
          <p:spPr bwMode="auto">
            <a:xfrm>
              <a:off x="4838701" y="2789888"/>
              <a:ext cx="1206500" cy="296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1800">
                  <a:ea typeface="黑体" panose="02010609060101010101" pitchFamily="49" charset="-122"/>
                </a:rPr>
                <a:t>模拟信号</a:t>
              </a:r>
            </a:p>
          </p:txBody>
        </p:sp>
      </p:grpSp>
      <p:grpSp>
        <p:nvGrpSpPr>
          <p:cNvPr id="2" name="组合 1"/>
          <p:cNvGrpSpPr/>
          <p:nvPr/>
        </p:nvGrpSpPr>
        <p:grpSpPr>
          <a:xfrm>
            <a:off x="8741229" y="4332484"/>
            <a:ext cx="3094265" cy="1595438"/>
            <a:chOff x="7165976" y="1491313"/>
            <a:chExt cx="3559175" cy="1595438"/>
          </a:xfrm>
        </p:grpSpPr>
        <p:grpSp>
          <p:nvGrpSpPr>
            <p:cNvPr id="13" name="Group 38"/>
            <p:cNvGrpSpPr/>
            <p:nvPr/>
          </p:nvGrpSpPr>
          <p:grpSpPr bwMode="auto">
            <a:xfrm>
              <a:off x="7165976" y="1491313"/>
              <a:ext cx="3559175" cy="1189038"/>
              <a:chOff x="2906" y="1139"/>
              <a:chExt cx="2242" cy="749"/>
            </a:xfrm>
          </p:grpSpPr>
          <p:sp>
            <p:nvSpPr>
              <p:cNvPr id="17" name="Text Box 13"/>
              <p:cNvSpPr txBox="1">
                <a:spLocks noChangeArrowheads="1"/>
              </p:cNvSpPr>
              <p:nvPr/>
            </p:nvSpPr>
            <p:spPr bwMode="auto">
              <a:xfrm>
                <a:off x="2906" y="1139"/>
                <a:ext cx="19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u</a:t>
                </a:r>
                <a:endParaRPr lang="en-US" altLang="zh-CN" sz="1800" b="1"/>
              </a:p>
            </p:txBody>
          </p:sp>
          <p:sp>
            <p:nvSpPr>
              <p:cNvPr id="18" name="Line 15"/>
              <p:cNvSpPr>
                <a:spLocks noChangeShapeType="1"/>
              </p:cNvSpPr>
              <p:nvPr/>
            </p:nvSpPr>
            <p:spPr bwMode="auto">
              <a:xfrm flipV="1">
                <a:off x="3101" y="1808"/>
                <a:ext cx="1870" cy="0"/>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6"/>
              <p:cNvSpPr>
                <a:spLocks noChangeShapeType="1"/>
              </p:cNvSpPr>
              <p:nvPr/>
            </p:nvSpPr>
            <p:spPr bwMode="auto">
              <a:xfrm flipV="1">
                <a:off x="3099" y="1213"/>
                <a:ext cx="0" cy="593"/>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dirty="0"/>
              </a:p>
            </p:txBody>
          </p:sp>
          <p:sp>
            <p:nvSpPr>
              <p:cNvPr id="20" name="Text Box 17"/>
              <p:cNvSpPr txBox="1">
                <a:spLocks noChangeArrowheads="1"/>
              </p:cNvSpPr>
              <p:nvPr/>
            </p:nvSpPr>
            <p:spPr bwMode="auto">
              <a:xfrm>
                <a:off x="4953" y="1701"/>
                <a:ext cx="19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t</a:t>
                </a:r>
                <a:endParaRPr lang="en-US" altLang="zh-CN" sz="1800" b="1"/>
              </a:p>
            </p:txBody>
          </p:sp>
          <p:sp>
            <p:nvSpPr>
              <p:cNvPr id="21" name="Line 18"/>
              <p:cNvSpPr>
                <a:spLocks noChangeShapeType="1"/>
              </p:cNvSpPr>
              <p:nvPr/>
            </p:nvSpPr>
            <p:spPr bwMode="auto">
              <a:xfrm>
                <a:off x="3093" y="1808"/>
                <a:ext cx="19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19"/>
              <p:cNvSpPr>
                <a:spLocks noChangeShapeType="1"/>
              </p:cNvSpPr>
              <p:nvPr/>
            </p:nvSpPr>
            <p:spPr bwMode="auto">
              <a:xfrm>
                <a:off x="3288" y="1560"/>
                <a:ext cx="19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Line 20"/>
              <p:cNvSpPr>
                <a:spLocks noChangeShapeType="1"/>
              </p:cNvSpPr>
              <p:nvPr/>
            </p:nvSpPr>
            <p:spPr bwMode="auto">
              <a:xfrm>
                <a:off x="3467" y="1808"/>
                <a:ext cx="19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1"/>
              <p:cNvSpPr>
                <a:spLocks noChangeShapeType="1"/>
              </p:cNvSpPr>
              <p:nvPr/>
            </p:nvSpPr>
            <p:spPr bwMode="auto">
              <a:xfrm>
                <a:off x="3662" y="1566"/>
                <a:ext cx="19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22"/>
              <p:cNvSpPr>
                <a:spLocks noChangeShapeType="1"/>
              </p:cNvSpPr>
              <p:nvPr/>
            </p:nvSpPr>
            <p:spPr bwMode="auto">
              <a:xfrm>
                <a:off x="3288" y="1559"/>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23"/>
              <p:cNvSpPr>
                <a:spLocks noChangeShapeType="1"/>
              </p:cNvSpPr>
              <p:nvPr/>
            </p:nvSpPr>
            <p:spPr bwMode="auto">
              <a:xfrm>
                <a:off x="3475" y="1558"/>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27" name="Line 24"/>
              <p:cNvSpPr>
                <a:spLocks noChangeShapeType="1"/>
              </p:cNvSpPr>
              <p:nvPr/>
            </p:nvSpPr>
            <p:spPr bwMode="auto">
              <a:xfrm>
                <a:off x="3848" y="1564"/>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25"/>
              <p:cNvSpPr>
                <a:spLocks noChangeShapeType="1"/>
              </p:cNvSpPr>
              <p:nvPr/>
            </p:nvSpPr>
            <p:spPr bwMode="auto">
              <a:xfrm>
                <a:off x="3662" y="1564"/>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9" name="Group 26"/>
              <p:cNvGrpSpPr/>
              <p:nvPr/>
            </p:nvGrpSpPr>
            <p:grpSpPr bwMode="auto">
              <a:xfrm>
                <a:off x="3848" y="1808"/>
                <a:ext cx="390" cy="0"/>
                <a:chOff x="8592" y="10875"/>
                <a:chExt cx="720" cy="0"/>
              </a:xfrm>
            </p:grpSpPr>
            <p:sp>
              <p:nvSpPr>
                <p:cNvPr id="36" name="Line 27"/>
                <p:cNvSpPr>
                  <a:spLocks noChangeShapeType="1"/>
                </p:cNvSpPr>
                <p:nvPr/>
              </p:nvSpPr>
              <p:spPr bwMode="auto">
                <a:xfrm>
                  <a:off x="8592" y="10875"/>
                  <a:ext cx="36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28"/>
                <p:cNvSpPr>
                  <a:spLocks noChangeShapeType="1"/>
                </p:cNvSpPr>
                <p:nvPr/>
              </p:nvSpPr>
              <p:spPr bwMode="auto">
                <a:xfrm>
                  <a:off x="8952" y="10875"/>
                  <a:ext cx="36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0" name="Line 29"/>
              <p:cNvSpPr>
                <a:spLocks noChangeShapeType="1"/>
              </p:cNvSpPr>
              <p:nvPr/>
            </p:nvSpPr>
            <p:spPr bwMode="auto">
              <a:xfrm>
                <a:off x="4620" y="1566"/>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30"/>
              <p:cNvSpPr>
                <a:spLocks noChangeShapeType="1"/>
              </p:cNvSpPr>
              <p:nvPr/>
            </p:nvSpPr>
            <p:spPr bwMode="auto">
              <a:xfrm>
                <a:off x="4238" y="1560"/>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2" name="Group 31"/>
              <p:cNvGrpSpPr/>
              <p:nvPr/>
            </p:nvGrpSpPr>
            <p:grpSpPr bwMode="auto">
              <a:xfrm>
                <a:off x="4238" y="1566"/>
                <a:ext cx="390" cy="0"/>
                <a:chOff x="8592" y="10875"/>
                <a:chExt cx="720" cy="0"/>
              </a:xfrm>
            </p:grpSpPr>
            <p:sp>
              <p:nvSpPr>
                <p:cNvPr id="34" name="Line 32"/>
                <p:cNvSpPr>
                  <a:spLocks noChangeShapeType="1"/>
                </p:cNvSpPr>
                <p:nvPr/>
              </p:nvSpPr>
              <p:spPr bwMode="auto">
                <a:xfrm>
                  <a:off x="8592" y="10875"/>
                  <a:ext cx="36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33"/>
                <p:cNvSpPr>
                  <a:spLocks noChangeShapeType="1"/>
                </p:cNvSpPr>
                <p:nvPr/>
              </p:nvSpPr>
              <p:spPr bwMode="auto">
                <a:xfrm>
                  <a:off x="8952" y="10875"/>
                  <a:ext cx="36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3" name="Line 34"/>
              <p:cNvSpPr>
                <a:spLocks noChangeShapeType="1"/>
              </p:cNvSpPr>
              <p:nvPr/>
            </p:nvSpPr>
            <p:spPr bwMode="auto">
              <a:xfrm>
                <a:off x="4612" y="1808"/>
                <a:ext cx="19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 name="Text Box 37"/>
            <p:cNvSpPr txBox="1">
              <a:spLocks noChangeArrowheads="1"/>
            </p:cNvSpPr>
            <p:nvPr/>
          </p:nvSpPr>
          <p:spPr bwMode="auto">
            <a:xfrm>
              <a:off x="8375651" y="2789891"/>
              <a:ext cx="1498600" cy="2968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1800" dirty="0">
                  <a:ea typeface="黑体" panose="02010609060101010101" pitchFamily="49" charset="-122"/>
                </a:rPr>
                <a:t>数字信号</a:t>
              </a:r>
            </a:p>
          </p:txBody>
        </p:sp>
      </p:grpSp>
      <p:sp>
        <p:nvSpPr>
          <p:cNvPr id="44" name="灯片编号占位符 3"/>
          <p:cNvSpPr>
            <a:spLocks noGrp="1"/>
          </p:cNvSpPr>
          <p:nvPr>
            <p:ph type="sldNum" sz="quarter" idx="12"/>
          </p:nvPr>
        </p:nvSpPr>
        <p:spPr>
          <a:xfrm>
            <a:off x="9072717" y="6368561"/>
            <a:ext cx="2743200" cy="365125"/>
          </a:xfrm>
        </p:spPr>
        <p:txBody>
          <a:bodyPr/>
          <a:lstStyle/>
          <a:p>
            <a:fld id="{8D4D1E41-7A09-AB4A-A4E1-09765ADA2698}" type="slidenum">
              <a:rPr kumimoji="1" lang="zh-CN" altLang="en-US" smtClean="0"/>
              <a:t>31</a:t>
            </a:fld>
            <a:endParaRPr kumimoji="1" lang="zh-CN" altLang="en-US" dirty="0"/>
          </a:p>
        </p:txBody>
      </p:sp>
      <p:sp>
        <p:nvSpPr>
          <p:cNvPr id="43" name="文本框 42"/>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58763" y="1755775"/>
            <a:ext cx="6189662" cy="43211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zh-CN" altLang="en-US" sz="2000" dirty="0">
              <a:ea typeface="黑体" panose="02010609060101010101" pitchFamily="49" charset="-122"/>
            </a:endParaRPr>
          </a:p>
        </p:txBody>
      </p:sp>
      <p:sp>
        <p:nvSpPr>
          <p:cNvPr id="7" name="Rectangle 3"/>
          <p:cNvSpPr txBox="1">
            <a:spLocks noChangeArrowheads="1"/>
          </p:cNvSpPr>
          <p:nvPr/>
        </p:nvSpPr>
        <p:spPr>
          <a:xfrm>
            <a:off x="732617" y="1994569"/>
            <a:ext cx="7825488" cy="43921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按照传输数据的时空顺序，传输方式可分为两类：</a:t>
            </a:r>
          </a:p>
          <a:p>
            <a:r>
              <a:rPr lang="zh-CN" altLang="en-US" sz="2400" dirty="0">
                <a:solidFill>
                  <a:srgbClr val="C00000"/>
                </a:solidFill>
                <a:latin typeface="微软雅黑" panose="020B0503020204020204" pitchFamily="34" charset="-122"/>
                <a:ea typeface="微软雅黑" panose="020B0503020204020204" pitchFamily="34" charset="-122"/>
              </a:rPr>
              <a:t>串行传输    </a:t>
            </a:r>
            <a:r>
              <a:rPr lang="zh-CN" altLang="en-US" sz="2400" dirty="0">
                <a:latin typeface="微软雅黑" panose="020B0503020204020204" pitchFamily="34" charset="-122"/>
                <a:ea typeface="微软雅黑" panose="020B0503020204020204" pitchFamily="34" charset="-122"/>
              </a:rPr>
              <a:t>指数据在一个信道上按位依次传输的方式</a:t>
            </a:r>
            <a:endParaRPr lang="en-US" altLang="zh-CN" sz="2400"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   其特点是：</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所需线路数少，投资省，线路利用率高</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在发送和接收端需要分别进行并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串和串</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并转换</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收发之间必须实施同步。适用于远距离数据传输 </a:t>
            </a:r>
          </a:p>
          <a:p>
            <a:pPr>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并行传输    </a:t>
            </a:r>
            <a:r>
              <a:rPr lang="zh-CN" altLang="en-US" sz="2400" dirty="0">
                <a:latin typeface="微软雅黑" panose="020B0503020204020204" pitchFamily="34" charset="-122"/>
                <a:ea typeface="微软雅黑" panose="020B0503020204020204" pitchFamily="34" charset="-122"/>
              </a:rPr>
              <a:t>指数据在多个信道上同时传输的方式</a:t>
            </a:r>
            <a:endParaRPr lang="en-US" altLang="zh-CN" sz="2400" dirty="0">
              <a:latin typeface="微软雅黑" panose="020B0503020204020204" pitchFamily="34" charset="-122"/>
              <a:ea typeface="微软雅黑" panose="020B0503020204020204" pitchFamily="34" charset="-122"/>
            </a:endParaRPr>
          </a:p>
          <a:p>
            <a:pPr marL="0" indent="0">
              <a:spcBef>
                <a:spcPct val="0"/>
              </a:spcBef>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其特点是：</a:t>
            </a:r>
            <a:endParaRPr lang="en-US" altLang="zh-CN" sz="2400" dirty="0">
              <a:latin typeface="微软雅黑" panose="020B0503020204020204" pitchFamily="34" charset="-122"/>
              <a:ea typeface="微软雅黑" panose="020B0503020204020204" pitchFamily="34" charset="-122"/>
            </a:endParaRPr>
          </a:p>
          <a:p>
            <a:pPr lvl="1">
              <a:spcBef>
                <a:spcPct val="0"/>
              </a:spcBef>
            </a:pPr>
            <a:r>
              <a:rPr lang="zh-CN" altLang="en-US" sz="2000" dirty="0">
                <a:latin typeface="微软雅黑" panose="020B0503020204020204" pitchFamily="34" charset="-122"/>
                <a:ea typeface="微软雅黑" panose="020B0503020204020204" pitchFamily="34" charset="-122"/>
              </a:rPr>
              <a:t>   在终端装置和线路之间不需要对传输代码作时序变换   </a:t>
            </a:r>
            <a:endParaRPr lang="en-US" altLang="zh-CN" sz="2000" dirty="0">
              <a:latin typeface="微软雅黑" panose="020B0503020204020204" pitchFamily="34" charset="-122"/>
              <a:ea typeface="微软雅黑" panose="020B0503020204020204" pitchFamily="34" charset="-122"/>
            </a:endParaRPr>
          </a:p>
          <a:p>
            <a:pPr lvl="1">
              <a:spcBef>
                <a:spcPct val="0"/>
              </a:spcBef>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需要</a:t>
            </a:r>
            <a:r>
              <a:rPr lang="en-US" altLang="zh-CN" sz="2000" i="1"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条信道的传输设施，故其成本较高，适用于要求传输速率高的短距离数据传输 </a:t>
            </a:r>
          </a:p>
        </p:txBody>
      </p:sp>
      <p:pic>
        <p:nvPicPr>
          <p:cNvPr id="4" name="图片 3"/>
          <p:cNvPicPr>
            <a:picLocks noChangeAspect="1"/>
          </p:cNvPicPr>
          <p:nvPr/>
        </p:nvPicPr>
        <p:blipFill rotWithShape="1">
          <a:blip r:embed="rId3">
            <a:duotone>
              <a:schemeClr val="accent5">
                <a:shade val="45000"/>
                <a:satMod val="135000"/>
              </a:schemeClr>
              <a:prstClr val="white"/>
            </a:duotone>
          </a:blip>
          <a:srcRect r="48403"/>
          <a:stretch>
            <a:fillRect/>
          </a:stretch>
        </p:blipFill>
        <p:spPr>
          <a:xfrm>
            <a:off x="8421624" y="1494362"/>
            <a:ext cx="3300984" cy="2732692"/>
          </a:xfrm>
          <a:prstGeom prst="rect">
            <a:avLst/>
          </a:prstGeom>
        </p:spPr>
      </p:pic>
      <p:sp>
        <p:nvSpPr>
          <p:cNvPr id="9" name="内容占位符 2"/>
          <p:cNvSpPr>
            <a:spLocks noGrp="1"/>
          </p:cNvSpPr>
          <p:nvPr>
            <p:ph idx="1"/>
          </p:nvPr>
        </p:nvSpPr>
        <p:spPr>
          <a:xfrm>
            <a:off x="692305" y="1377347"/>
            <a:ext cx="7865799" cy="523220"/>
          </a:xfrm>
          <a:noFill/>
        </p:spPr>
        <p:txBody>
          <a:bodyPr wrap="square">
            <a:spAutoFit/>
          </a:bodyPr>
          <a:lstStyle/>
          <a:p>
            <a:pPr marL="0">
              <a:buNone/>
            </a:pPr>
            <a:r>
              <a:rPr lang="zh-CN" altLang="en-US" dirty="0">
                <a:solidFill>
                  <a:srgbClr val="5B307E"/>
                </a:solidFill>
                <a:latin typeface="微软雅黑" panose="020B0503020204020204" pitchFamily="34" charset="-122"/>
                <a:ea typeface="微软雅黑" panose="020B0503020204020204" pitchFamily="34" charset="-122"/>
              </a:rPr>
              <a:t>串行传输和并行传输</a:t>
            </a:r>
          </a:p>
        </p:txBody>
      </p:sp>
      <p:pic>
        <p:nvPicPr>
          <p:cNvPr id="10" name="图片 9"/>
          <p:cNvPicPr>
            <a:picLocks noChangeAspect="1"/>
          </p:cNvPicPr>
          <p:nvPr/>
        </p:nvPicPr>
        <p:blipFill rotWithShape="1">
          <a:blip r:embed="rId3">
            <a:duotone>
              <a:schemeClr val="accent5">
                <a:shade val="45000"/>
                <a:satMod val="135000"/>
              </a:schemeClr>
              <a:prstClr val="white"/>
            </a:duotone>
          </a:blip>
          <a:srcRect l="57781"/>
          <a:stretch>
            <a:fillRect/>
          </a:stretch>
        </p:blipFill>
        <p:spPr>
          <a:xfrm>
            <a:off x="8421624" y="4398264"/>
            <a:ext cx="3145536" cy="2555600"/>
          </a:xfrm>
          <a:prstGeom prst="rect">
            <a:avLst/>
          </a:prstGeom>
        </p:spPr>
      </p:pic>
      <p:sp>
        <p:nvSpPr>
          <p:cNvPr id="11"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sp>
        <p:nvSpPr>
          <p:cNvPr id="12" name="文本框 11"/>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传输方式</a:t>
            </a:r>
          </a:p>
        </p:txBody>
      </p:sp>
      <p:sp>
        <p:nvSpPr>
          <p:cNvPr id="3" name="内容占位符 2"/>
          <p:cNvSpPr>
            <a:spLocks noGrp="1"/>
          </p:cNvSpPr>
          <p:nvPr>
            <p:ph idx="1"/>
          </p:nvPr>
        </p:nvSpPr>
        <p:spPr>
          <a:xfrm>
            <a:off x="658091" y="1296536"/>
            <a:ext cx="10515600" cy="4586694"/>
          </a:xfrm>
        </p:spPr>
        <p:txBody>
          <a:bodyPr/>
          <a:lstStyle/>
          <a:p>
            <a:pPr marL="0" indent="0">
              <a:lnSpc>
                <a:spcPct val="150000"/>
              </a:lnSpc>
              <a:buNone/>
            </a:pPr>
            <a:r>
              <a:rPr lang="zh-CN" altLang="en-US" dirty="0">
                <a:solidFill>
                  <a:srgbClr val="5B307E"/>
                </a:solidFill>
              </a:rPr>
              <a:t>点到点传输</a:t>
            </a:r>
            <a:r>
              <a:rPr lang="en-US" altLang="zh-CN" dirty="0">
                <a:solidFill>
                  <a:srgbClr val="5B307E"/>
                </a:solidFill>
              </a:rPr>
              <a:t>/</a:t>
            </a:r>
            <a:r>
              <a:rPr lang="zh-CN" altLang="en-US" dirty="0">
                <a:solidFill>
                  <a:srgbClr val="5B307E"/>
                </a:solidFill>
              </a:rPr>
              <a:t>点到多点传输</a:t>
            </a:r>
            <a:endParaRPr lang="en-US" altLang="zh-CN" dirty="0">
              <a:solidFill>
                <a:srgbClr val="5B307E"/>
              </a:solidFill>
            </a:endParaRPr>
          </a:p>
          <a:p>
            <a:pPr>
              <a:lnSpc>
                <a:spcPct val="200000"/>
              </a:lnSpc>
            </a:pPr>
            <a:r>
              <a:rPr lang="zh-CN" altLang="en-US" dirty="0"/>
              <a:t>连接方式  为适应不同的需要，通信线路采用不同的连接方式</a:t>
            </a:r>
            <a:endParaRPr lang="en-US" altLang="zh-CN" dirty="0"/>
          </a:p>
          <a:p>
            <a:pPr lvl="1">
              <a:lnSpc>
                <a:spcPct val="200000"/>
              </a:lnSpc>
            </a:pPr>
            <a:r>
              <a:rPr lang="zh-CN" altLang="en-US" dirty="0">
                <a:solidFill>
                  <a:srgbClr val="C00000"/>
                </a:solidFill>
              </a:rPr>
              <a:t>点到点传输</a:t>
            </a:r>
          </a:p>
          <a:p>
            <a:pPr lvl="1">
              <a:buNone/>
            </a:pPr>
            <a:endParaRPr lang="zh-CN" altLang="en-US" dirty="0"/>
          </a:p>
          <a:p>
            <a:pPr lvl="1"/>
            <a:r>
              <a:rPr lang="zh-CN" altLang="en-US" dirty="0">
                <a:solidFill>
                  <a:srgbClr val="C00000"/>
                </a:solidFill>
              </a:rPr>
              <a:t>点到多点传输</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33</a:t>
            </a:fld>
            <a:endParaRPr kumimoji="1" lang="zh-CN" altLang="en-US" dirty="0"/>
          </a:p>
        </p:txBody>
      </p:sp>
      <p:grpSp>
        <p:nvGrpSpPr>
          <p:cNvPr id="5" name="组合 4"/>
          <p:cNvGrpSpPr/>
          <p:nvPr/>
        </p:nvGrpSpPr>
        <p:grpSpPr>
          <a:xfrm>
            <a:off x="4001575" y="3181328"/>
            <a:ext cx="4195762" cy="1958975"/>
            <a:chOff x="3827463" y="3330575"/>
            <a:chExt cx="4195762" cy="1958975"/>
          </a:xfrm>
          <a:solidFill>
            <a:schemeClr val="accent2">
              <a:lumMod val="60000"/>
              <a:lumOff val="40000"/>
            </a:schemeClr>
          </a:solidFill>
        </p:grpSpPr>
        <p:sp>
          <p:nvSpPr>
            <p:cNvPr id="6" name="Text Box 4"/>
            <p:cNvSpPr txBox="1">
              <a:spLocks noChangeArrowheads="1"/>
            </p:cNvSpPr>
            <p:nvPr/>
          </p:nvSpPr>
          <p:spPr bwMode="auto">
            <a:xfrm>
              <a:off x="3827463" y="333057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dirty="0">
                  <a:latin typeface="Times New Roman" panose="02020603050405020304" pitchFamily="18" charset="0"/>
                </a:rPr>
                <a:t>A</a:t>
              </a:r>
            </a:p>
          </p:txBody>
        </p:sp>
        <p:sp>
          <p:nvSpPr>
            <p:cNvPr id="7" name="Text Box 5"/>
            <p:cNvSpPr txBox="1">
              <a:spLocks noChangeArrowheads="1"/>
            </p:cNvSpPr>
            <p:nvPr/>
          </p:nvSpPr>
          <p:spPr bwMode="auto">
            <a:xfrm>
              <a:off x="6037263" y="333057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B</a:t>
              </a:r>
            </a:p>
          </p:txBody>
        </p:sp>
        <p:sp>
          <p:nvSpPr>
            <p:cNvPr id="8" name="Line 6"/>
            <p:cNvSpPr>
              <a:spLocks noChangeShapeType="1"/>
            </p:cNvSpPr>
            <p:nvPr/>
          </p:nvSpPr>
          <p:spPr bwMode="auto">
            <a:xfrm>
              <a:off x="4208463" y="3560763"/>
              <a:ext cx="1828800" cy="0"/>
            </a:xfrm>
            <a:prstGeom prst="line">
              <a:avLst/>
            </a:prstGeom>
            <a:grpFill/>
            <a:ln w="28575">
              <a:solidFill>
                <a:srgbClr val="7030A0"/>
              </a:solidFill>
              <a:round/>
            </a:ln>
          </p:spPr>
          <p:txBody>
            <a:bodyPr wrap="none" anchor="ctr"/>
            <a:lstStyle/>
            <a:p>
              <a:endParaRPr lang="zh-CN" altLang="en-US"/>
            </a:p>
          </p:txBody>
        </p:sp>
        <p:sp>
          <p:nvSpPr>
            <p:cNvPr id="9" name="Text Box 7"/>
            <p:cNvSpPr txBox="1">
              <a:spLocks noChangeArrowheads="1"/>
            </p:cNvSpPr>
            <p:nvPr/>
          </p:nvSpPr>
          <p:spPr bwMode="auto">
            <a:xfrm>
              <a:off x="3827463" y="482282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A</a:t>
              </a:r>
            </a:p>
          </p:txBody>
        </p:sp>
        <p:sp>
          <p:nvSpPr>
            <p:cNvPr id="10" name="Text Box 8"/>
            <p:cNvSpPr txBox="1">
              <a:spLocks noChangeArrowheads="1"/>
            </p:cNvSpPr>
            <p:nvPr/>
          </p:nvSpPr>
          <p:spPr bwMode="auto">
            <a:xfrm>
              <a:off x="5126038" y="482282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B</a:t>
              </a:r>
            </a:p>
          </p:txBody>
        </p:sp>
        <p:sp>
          <p:nvSpPr>
            <p:cNvPr id="11" name="Text Box 9"/>
            <p:cNvSpPr txBox="1">
              <a:spLocks noChangeArrowheads="1"/>
            </p:cNvSpPr>
            <p:nvPr/>
          </p:nvSpPr>
          <p:spPr bwMode="auto">
            <a:xfrm>
              <a:off x="6423025" y="482282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C</a:t>
              </a:r>
            </a:p>
          </p:txBody>
        </p:sp>
        <p:sp>
          <p:nvSpPr>
            <p:cNvPr id="12" name="Text Box 10"/>
            <p:cNvSpPr txBox="1">
              <a:spLocks noChangeArrowheads="1"/>
            </p:cNvSpPr>
            <p:nvPr/>
          </p:nvSpPr>
          <p:spPr bwMode="auto">
            <a:xfrm>
              <a:off x="7642225" y="482282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dirty="0">
                  <a:latin typeface="Times New Roman" panose="02020603050405020304" pitchFamily="18" charset="0"/>
                </a:rPr>
                <a:t>D</a:t>
              </a:r>
            </a:p>
          </p:txBody>
        </p:sp>
        <p:sp>
          <p:nvSpPr>
            <p:cNvPr id="13" name="Line 11"/>
            <p:cNvSpPr>
              <a:spLocks noChangeShapeType="1"/>
            </p:cNvSpPr>
            <p:nvPr/>
          </p:nvSpPr>
          <p:spPr bwMode="auto">
            <a:xfrm flipV="1">
              <a:off x="4021138" y="4441825"/>
              <a:ext cx="0" cy="381000"/>
            </a:xfrm>
            <a:prstGeom prst="line">
              <a:avLst/>
            </a:prstGeom>
            <a:grpFill/>
            <a:ln w="28575">
              <a:solidFill>
                <a:srgbClr val="7030A0"/>
              </a:solidFill>
              <a:round/>
            </a:ln>
          </p:spPr>
          <p:txBody>
            <a:bodyPr wrap="none" anchor="ctr"/>
            <a:lstStyle/>
            <a:p>
              <a:endParaRPr lang="zh-CN" altLang="en-US"/>
            </a:p>
          </p:txBody>
        </p:sp>
        <p:sp>
          <p:nvSpPr>
            <p:cNvPr id="14" name="Line 12"/>
            <p:cNvSpPr>
              <a:spLocks noChangeShapeType="1"/>
            </p:cNvSpPr>
            <p:nvPr/>
          </p:nvSpPr>
          <p:spPr bwMode="auto">
            <a:xfrm>
              <a:off x="4021138" y="4441825"/>
              <a:ext cx="3810000" cy="0"/>
            </a:xfrm>
            <a:prstGeom prst="line">
              <a:avLst/>
            </a:prstGeom>
            <a:grpFill/>
            <a:ln w="28575">
              <a:solidFill>
                <a:srgbClr val="7030A0"/>
              </a:solidFill>
              <a:round/>
            </a:ln>
          </p:spPr>
          <p:txBody>
            <a:bodyPr wrap="none" anchor="ctr"/>
            <a:lstStyle/>
            <a:p>
              <a:endParaRPr lang="zh-CN" altLang="en-US"/>
            </a:p>
          </p:txBody>
        </p:sp>
        <p:sp>
          <p:nvSpPr>
            <p:cNvPr id="15" name="Line 13"/>
            <p:cNvSpPr>
              <a:spLocks noChangeShapeType="1"/>
            </p:cNvSpPr>
            <p:nvPr/>
          </p:nvSpPr>
          <p:spPr bwMode="auto">
            <a:xfrm>
              <a:off x="7831138" y="4441825"/>
              <a:ext cx="0" cy="381000"/>
            </a:xfrm>
            <a:prstGeom prst="line">
              <a:avLst/>
            </a:prstGeom>
            <a:grpFill/>
            <a:ln w="28575">
              <a:solidFill>
                <a:srgbClr val="7030A0"/>
              </a:solidFill>
              <a:round/>
            </a:ln>
          </p:spPr>
          <p:txBody>
            <a:bodyPr wrap="none" anchor="ctr"/>
            <a:lstStyle/>
            <a:p>
              <a:endParaRPr lang="zh-CN" altLang="en-US"/>
            </a:p>
          </p:txBody>
        </p:sp>
        <p:sp>
          <p:nvSpPr>
            <p:cNvPr id="16" name="Line 14"/>
            <p:cNvSpPr>
              <a:spLocks noChangeShapeType="1"/>
            </p:cNvSpPr>
            <p:nvPr/>
          </p:nvSpPr>
          <p:spPr bwMode="auto">
            <a:xfrm>
              <a:off x="6611938" y="4441825"/>
              <a:ext cx="0" cy="381000"/>
            </a:xfrm>
            <a:prstGeom prst="line">
              <a:avLst/>
            </a:prstGeom>
            <a:grpFill/>
            <a:ln w="28575">
              <a:solidFill>
                <a:srgbClr val="7030A0"/>
              </a:solidFill>
              <a:round/>
            </a:ln>
          </p:spPr>
          <p:txBody>
            <a:bodyPr wrap="none" anchor="ctr"/>
            <a:lstStyle/>
            <a:p>
              <a:endParaRPr lang="zh-CN" altLang="en-US"/>
            </a:p>
          </p:txBody>
        </p:sp>
        <p:sp>
          <p:nvSpPr>
            <p:cNvPr id="17" name="Line 15"/>
            <p:cNvSpPr>
              <a:spLocks noChangeShapeType="1"/>
            </p:cNvSpPr>
            <p:nvPr/>
          </p:nvSpPr>
          <p:spPr bwMode="auto">
            <a:xfrm>
              <a:off x="5316538" y="4441825"/>
              <a:ext cx="0" cy="381000"/>
            </a:xfrm>
            <a:prstGeom prst="line">
              <a:avLst/>
            </a:prstGeom>
            <a:grpFill/>
            <a:ln w="28575">
              <a:solidFill>
                <a:srgbClr val="7030A0"/>
              </a:solidFill>
              <a:round/>
            </a:ln>
          </p:spPr>
          <p:txBody>
            <a:bodyPr wrap="none" anchor="ctr"/>
            <a:lstStyle/>
            <a:p>
              <a:endParaRPr lang="zh-CN" alt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txBox="1">
            <a:spLocks noChangeArrowheads="1"/>
          </p:cNvSpPr>
          <p:nvPr/>
        </p:nvSpPr>
        <p:spPr>
          <a:xfrm>
            <a:off x="478971" y="1962503"/>
            <a:ext cx="6782117" cy="4895850"/>
          </a:xfrm>
          <a:prstGeom prst="rect">
            <a:avLst/>
          </a:prstGeom>
          <a:noFill/>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200"/>
              </a:lnSpc>
            </a:pPr>
            <a:r>
              <a:rPr lang="zh-CN" altLang="en-US" sz="2400" dirty="0">
                <a:latin typeface="微软雅黑" panose="020B0503020204020204" pitchFamily="34" charset="-122"/>
                <a:ea typeface="微软雅黑" panose="020B0503020204020204" pitchFamily="34" charset="-122"/>
              </a:rPr>
              <a:t>按照数据信号在信道上的传送方向与时间的关系，传输方式可分为三类：</a:t>
            </a: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单工</a:t>
            </a:r>
            <a:r>
              <a:rPr lang="zh-CN" altLang="en-US" sz="2400" dirty="0">
                <a:latin typeface="微软雅黑" panose="020B0503020204020204" pitchFamily="34" charset="-122"/>
                <a:ea typeface="微软雅黑" panose="020B0503020204020204" pitchFamily="34" charset="-122"/>
              </a:rPr>
              <a:t>    指两个站之间只能沿一个指定的方向传送数据信号</a:t>
            </a: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半双工</a:t>
            </a:r>
            <a:r>
              <a:rPr lang="zh-CN" altLang="en-US" sz="2400" dirty="0">
                <a:latin typeface="微软雅黑" panose="020B0503020204020204" pitchFamily="34" charset="-122"/>
                <a:ea typeface="微软雅黑" panose="020B0503020204020204" pitchFamily="34" charset="-122"/>
              </a:rPr>
              <a:t>    指两个站之间可以在两个方向上传送数据信号，但不能同时进行，又称“双向交替”模式，发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收之间的转向时间为</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50ms</a:t>
            </a:r>
            <a:endParaRPr lang="zh-CN" altLang="en-US" sz="2400" dirty="0">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全双工    </a:t>
            </a:r>
            <a:r>
              <a:rPr lang="zh-CN" altLang="en-US" sz="2400" dirty="0">
                <a:latin typeface="微软雅黑" panose="020B0503020204020204" pitchFamily="34" charset="-122"/>
                <a:ea typeface="微软雅黑" panose="020B0503020204020204" pitchFamily="34" charset="-122"/>
              </a:rPr>
              <a:t>指两个站之间可以在两个方向上同时传送数据信号</a:t>
            </a:r>
          </a:p>
        </p:txBody>
      </p:sp>
      <p:sp>
        <p:nvSpPr>
          <p:cNvPr id="9"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sp>
        <p:nvSpPr>
          <p:cNvPr id="13" name="文本框 12"/>
          <p:cNvSpPr txBox="1"/>
          <p:nvPr/>
        </p:nvSpPr>
        <p:spPr>
          <a:xfrm>
            <a:off x="478971" y="1344687"/>
            <a:ext cx="6096000" cy="502702"/>
          </a:xfrm>
          <a:prstGeom prst="rect">
            <a:avLst/>
          </a:prstGeom>
          <a:noFill/>
        </p:spPr>
        <p:txBody>
          <a:bodyPr wrap="square">
            <a:spAutoFit/>
          </a:bodyPr>
          <a:lstStyle/>
          <a:p>
            <a:pPr>
              <a:lnSpc>
                <a:spcPts val="3200"/>
              </a:lnSpc>
              <a:buFont typeface="Wingdings" panose="05000000000000000000" pitchFamily="2" charset="2"/>
              <a:buNone/>
            </a:pPr>
            <a:r>
              <a:rPr lang="zh-CN" altLang="en-US" sz="2800" dirty="0">
                <a:solidFill>
                  <a:srgbClr val="5B307E"/>
                </a:solidFill>
                <a:latin typeface="微软雅黑" panose="020B0503020204020204" pitchFamily="34" charset="-122"/>
                <a:ea typeface="微软雅黑" panose="020B0503020204020204" pitchFamily="34" charset="-122"/>
              </a:rPr>
              <a:t>单工、半双工和全双工</a:t>
            </a:r>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261088" y="1705969"/>
            <a:ext cx="4748942" cy="492476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547905" y="1935738"/>
            <a:ext cx="7451727" cy="421022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按照发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收两端实现同步的方法，传输方式可分为两类：</a:t>
            </a:r>
            <a:endParaRPr lang="en-US" altLang="zh-CN" sz="2400" dirty="0">
              <a:latin typeface="微软雅黑" panose="020B0503020204020204" pitchFamily="34" charset="-122"/>
              <a:ea typeface="微软雅黑" panose="020B0503020204020204" pitchFamily="34" charset="-122"/>
            </a:endParaRPr>
          </a:p>
          <a:p>
            <a:pPr>
              <a:lnSpc>
                <a:spcPct val="110000"/>
              </a:lnSpc>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异步传输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nSpc>
                <a:spcPct val="110000"/>
              </a:lnSpc>
              <a:spcBef>
                <a:spcPct val="0"/>
              </a:spcBef>
            </a:pPr>
            <a:r>
              <a:rPr lang="zh-CN" altLang="en-US" sz="2000" dirty="0">
                <a:latin typeface="微软雅黑" panose="020B0503020204020204" pitchFamily="34" charset="-122"/>
                <a:ea typeface="微软雅黑" panose="020B0503020204020204" pitchFamily="34" charset="-122"/>
              </a:rPr>
              <a:t>被</a:t>
            </a:r>
            <a:r>
              <a:rPr lang="zh-CN" altLang="zh-CN" sz="2000" dirty="0">
                <a:latin typeface="微软雅黑" panose="020B0503020204020204" pitchFamily="34" charset="-122"/>
                <a:ea typeface="微软雅黑" panose="020B0503020204020204" pitchFamily="34" charset="-122"/>
              </a:rPr>
              <a:t>传送的每一个字符一般都附加有</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个起始位和</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个停止位，起始位与停止位的极性不同</a:t>
            </a:r>
            <a:r>
              <a:rPr lang="zh-CN" altLang="en-US" sz="2000" dirty="0">
                <a:latin typeface="微软雅黑" panose="020B0503020204020204" pitchFamily="34" charset="-122"/>
                <a:ea typeface="微软雅黑" panose="020B0503020204020204" pitchFamily="34" charset="-122"/>
              </a:rPr>
              <a:t>，为了保证正确接收，</a:t>
            </a:r>
            <a:r>
              <a:rPr lang="zh-CN" altLang="zh-CN" sz="2000" dirty="0">
                <a:latin typeface="微软雅黑" panose="020B0503020204020204" pitchFamily="34" charset="-122"/>
                <a:ea typeface="微软雅黑" panose="020B0503020204020204" pitchFamily="34" charset="-122"/>
              </a:rPr>
              <a:t>利用一个频率为传输比特率的</a:t>
            </a:r>
            <a:r>
              <a:rPr lang="en-US" altLang="zh-CN" sz="2000" i="1"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zh-CN" sz="2000" dirty="0">
                <a:latin typeface="微软雅黑" panose="020B0503020204020204" pitchFamily="34" charset="-122"/>
                <a:ea typeface="微软雅黑" panose="020B0503020204020204" pitchFamily="34" charset="-122"/>
              </a:rPr>
              <a:t>倍的时钟，在每一个比特周期的中心</a:t>
            </a:r>
            <a:r>
              <a:rPr lang="zh-CN" altLang="en-US" sz="2000" dirty="0">
                <a:latin typeface="微软雅黑" panose="020B0503020204020204" pitchFamily="34" charset="-122"/>
                <a:ea typeface="微软雅黑" panose="020B0503020204020204" pitchFamily="34" charset="-122"/>
              </a:rPr>
              <a:t>采</a:t>
            </a:r>
            <a:r>
              <a:rPr lang="zh-CN" altLang="zh-CN" sz="2000" dirty="0">
                <a:latin typeface="微软雅黑" panose="020B0503020204020204" pitchFamily="34" charset="-122"/>
                <a:ea typeface="微软雅黑" panose="020B0503020204020204" pitchFamily="34" charset="-122"/>
              </a:rPr>
              <a:t>样</a:t>
            </a:r>
            <a:endParaRPr lang="en-US" altLang="zh-CN" sz="2000" dirty="0">
              <a:latin typeface="黑体" panose="02010609060101010101" pitchFamily="49" charset="-122"/>
              <a:ea typeface="黑体" panose="02010609060101010101" pitchFamily="49" charset="-122"/>
            </a:endParaRPr>
          </a:p>
          <a:p>
            <a:r>
              <a:rPr lang="zh-CN" altLang="en-US" sz="2400" dirty="0">
                <a:solidFill>
                  <a:srgbClr val="C00000"/>
                </a:solidFill>
                <a:latin typeface="微软雅黑" panose="020B0503020204020204" pitchFamily="34" charset="-122"/>
                <a:ea typeface="微软雅黑" panose="020B0503020204020204" pitchFamily="34" charset="-122"/>
              </a:rPr>
              <a:t>同步传输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r>
              <a:rPr lang="zh-CN" altLang="zh-CN" sz="2000" dirty="0">
                <a:latin typeface="微软雅黑" panose="020B0503020204020204" pitchFamily="34" charset="-122"/>
                <a:ea typeface="微软雅黑" panose="020B0503020204020204" pitchFamily="34" charset="-122"/>
              </a:rPr>
              <a:t>每一个字符</a:t>
            </a:r>
            <a:r>
              <a:rPr lang="zh-CN" altLang="en-US" sz="2000" dirty="0">
                <a:latin typeface="微软雅黑" panose="020B0503020204020204" pitchFamily="34" charset="-122"/>
                <a:ea typeface="微软雅黑" panose="020B0503020204020204" pitchFamily="34" charset="-122"/>
              </a:rPr>
              <a:t>使用起止位</a:t>
            </a:r>
            <a:r>
              <a:rPr lang="zh-CN" altLang="zh-CN" sz="2000" dirty="0">
                <a:latin typeface="微软雅黑" panose="020B0503020204020204" pitchFamily="34" charset="-122"/>
                <a:ea typeface="微软雅黑" panose="020B0503020204020204" pitchFamily="34" charset="-122"/>
              </a:rPr>
              <a:t>按位</a:t>
            </a:r>
            <a:r>
              <a:rPr lang="zh-CN" altLang="en-US" sz="2000" dirty="0">
                <a:latin typeface="微软雅黑" panose="020B0503020204020204" pitchFamily="34" charset="-122"/>
                <a:ea typeface="微软雅黑" panose="020B0503020204020204" pitchFamily="34" charset="-122"/>
              </a:rPr>
              <a:t>进行</a:t>
            </a:r>
            <a:r>
              <a:rPr lang="zh-CN" altLang="zh-CN" sz="2000" dirty="0">
                <a:latin typeface="微软雅黑" panose="020B0503020204020204" pitchFamily="34" charset="-122"/>
                <a:ea typeface="微软雅黑" panose="020B0503020204020204" pitchFamily="34" charset="-122"/>
              </a:rPr>
              <a:t>传送，</a:t>
            </a:r>
            <a:r>
              <a:rPr lang="zh-CN" altLang="en-US" sz="2000" dirty="0">
                <a:latin typeface="微软雅黑" panose="020B0503020204020204" pitchFamily="34" charset="-122"/>
                <a:ea typeface="微软雅黑" panose="020B0503020204020204" pitchFamily="34" charset="-122"/>
              </a:rPr>
              <a:t>数据块以帧作为整体传输，并做到</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lvl="1" indent="0">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①</a:t>
            </a:r>
            <a:r>
              <a:rPr lang="zh-CN" altLang="en-US" sz="2000" dirty="0">
                <a:latin typeface="微软雅黑" panose="020B0503020204020204" pitchFamily="34" charset="-122"/>
                <a:ea typeface="微软雅黑" panose="020B0503020204020204" pitchFamily="34" charset="-122"/>
              </a:rPr>
              <a:t>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收之间的位同步</a:t>
            </a:r>
            <a:endParaRPr lang="en-US" altLang="zh-CN" sz="2000" dirty="0">
              <a:latin typeface="微软雅黑" panose="020B0503020204020204" pitchFamily="34" charset="-122"/>
              <a:ea typeface="微软雅黑" panose="020B0503020204020204" pitchFamily="34" charset="-122"/>
            </a:endParaRPr>
          </a:p>
          <a:p>
            <a:pPr marL="457200" lvl="1" indent="0">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②每一</a:t>
            </a:r>
            <a:r>
              <a:rPr lang="zh-CN" altLang="en-US" sz="2000" dirty="0">
                <a:latin typeface="微软雅黑" panose="020B0503020204020204" pitchFamily="34" charset="-122"/>
                <a:ea typeface="微软雅黑" panose="020B0503020204020204" pitchFamily="34" charset="-122"/>
              </a:rPr>
              <a:t>帧建立同步标志，建立帧同步</a:t>
            </a:r>
            <a:endParaRPr lang="zh-CN" altLang="en-US" sz="2000" dirty="0">
              <a:solidFill>
                <a:srgbClr val="FF0000"/>
              </a:solidFill>
              <a:latin typeface="微软雅黑" panose="020B0503020204020204" pitchFamily="34" charset="-122"/>
              <a:ea typeface="微软雅黑" panose="020B0503020204020204" pitchFamily="34" charset="-122"/>
            </a:endParaRPr>
          </a:p>
          <a:p>
            <a:pPr lvl="1">
              <a:lnSpc>
                <a:spcPct val="110000"/>
              </a:lnSpc>
              <a:spcBef>
                <a:spcPct val="0"/>
              </a:spcBef>
            </a:pPr>
            <a:endParaRPr lang="zh-CN" altLang="en-US" sz="2000" dirty="0">
              <a:latin typeface="黑体" panose="02010609060101010101" pitchFamily="49" charset="-122"/>
              <a:ea typeface="黑体" panose="02010609060101010101" pitchFamily="49" charset="-122"/>
            </a:endParaRPr>
          </a:p>
        </p:txBody>
      </p:sp>
      <p:sp>
        <p:nvSpPr>
          <p:cNvPr id="37" name="Rectangle 84"/>
          <p:cNvSpPr>
            <a:spLocks noChangeArrowheads="1"/>
          </p:cNvSpPr>
          <p:nvPr/>
        </p:nvSpPr>
        <p:spPr bwMode="auto">
          <a:xfrm>
            <a:off x="518075" y="6074944"/>
            <a:ext cx="1177483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None/>
            </a:pPr>
            <a:r>
              <a:rPr lang="zh-CN" altLang="en-US" sz="2400" dirty="0">
                <a:ea typeface="黑体" panose="02010609060101010101" pitchFamily="49" charset="-122"/>
              </a:rPr>
              <a:t>区别：异步传输的发送器的接收器的时钟是不同步的，而同步传输两者的时钟是同步的</a:t>
            </a:r>
          </a:p>
        </p:txBody>
      </p:sp>
      <p:pic>
        <p:nvPicPr>
          <p:cNvPr id="5" name="图片 4"/>
          <p:cNvPicPr>
            <a:picLocks noChangeAspect="1"/>
          </p:cNvPicPr>
          <p:nvPr/>
        </p:nvPicPr>
        <p:blipFill>
          <a:blip r:embed="rId3">
            <a:duotone>
              <a:schemeClr val="accent6">
                <a:shade val="45000"/>
                <a:satMod val="135000"/>
              </a:schemeClr>
              <a:prstClr val="white"/>
            </a:duotone>
          </a:blip>
          <a:stretch>
            <a:fillRect/>
          </a:stretch>
        </p:blipFill>
        <p:spPr>
          <a:xfrm>
            <a:off x="8179589" y="4828940"/>
            <a:ext cx="3774670" cy="1047749"/>
          </a:xfrm>
          <a:prstGeom prst="rect">
            <a:avLst/>
          </a:prstGeom>
        </p:spPr>
      </p:pic>
      <p:sp>
        <p:nvSpPr>
          <p:cNvPr id="12" name="内容占位符 2"/>
          <p:cNvSpPr>
            <a:spLocks noGrp="1"/>
          </p:cNvSpPr>
          <p:nvPr>
            <p:ph idx="1"/>
          </p:nvPr>
        </p:nvSpPr>
        <p:spPr>
          <a:xfrm>
            <a:off x="531177" y="1308835"/>
            <a:ext cx="10515600" cy="879086"/>
          </a:xfrm>
        </p:spPr>
        <p:txBody>
          <a:bodyPr>
            <a:normAutofit/>
          </a:bodyPr>
          <a:lstStyle/>
          <a:p>
            <a:pPr>
              <a:spcBef>
                <a:spcPct val="0"/>
              </a:spcBef>
              <a:buFont typeface="Wingdings" panose="05000000000000000000" pitchFamily="2" charset="2"/>
              <a:buNone/>
            </a:pPr>
            <a:r>
              <a:rPr lang="zh-CN" altLang="en-US" dirty="0">
                <a:solidFill>
                  <a:srgbClr val="5B307E"/>
                </a:solidFill>
                <a:latin typeface="微软雅黑" panose="020B0503020204020204" pitchFamily="34" charset="-122"/>
                <a:ea typeface="微软雅黑" panose="020B0503020204020204" pitchFamily="34" charset="-122"/>
              </a:rPr>
              <a:t>异步传输和同步传输</a:t>
            </a:r>
          </a:p>
        </p:txBody>
      </p:sp>
      <p:sp>
        <p:nvSpPr>
          <p:cNvPr id="14" name="内容占位符 2"/>
          <p:cNvSpPr txBox="1"/>
          <p:nvPr/>
        </p:nvSpPr>
        <p:spPr>
          <a:xfrm>
            <a:off x="1159106" y="337030"/>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589" y="2163453"/>
            <a:ext cx="3895099" cy="220027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83692" y="1407089"/>
            <a:ext cx="10683071" cy="494546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buNone/>
            </a:pPr>
            <a:r>
              <a:rPr lang="zh-CN" altLang="en-US" dirty="0">
                <a:solidFill>
                  <a:srgbClr val="5B307E"/>
                </a:solidFill>
                <a:latin typeface="微软雅黑" panose="020B0503020204020204" pitchFamily="34" charset="-122"/>
                <a:ea typeface="微软雅黑" panose="020B0503020204020204" pitchFamily="34" charset="-122"/>
              </a:rPr>
              <a:t>基带传输和频带传输</a:t>
            </a:r>
            <a:endParaRPr lang="en-US" altLang="zh-CN" dirty="0">
              <a:solidFill>
                <a:srgbClr val="5B307E"/>
              </a:solidFill>
              <a:latin typeface="微软雅黑" panose="020B0503020204020204" pitchFamily="34" charset="-122"/>
              <a:ea typeface="微软雅黑" panose="020B0503020204020204" pitchFamily="34" charset="-122"/>
            </a:endParaRPr>
          </a:p>
          <a:p>
            <a:pPr algn="just">
              <a:lnSpc>
                <a:spcPct val="11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按照传输系统在传输数据信号过程中是否搬其频谱，传输方式可分两类：</a:t>
            </a:r>
            <a:endParaRPr lang="en-US" altLang="zh-CN" sz="2400" dirty="0">
              <a:latin typeface="微软雅黑" panose="020B0503020204020204" pitchFamily="34" charset="-122"/>
              <a:ea typeface="微软雅黑" panose="020B0503020204020204" pitchFamily="34" charset="-122"/>
            </a:endParaRPr>
          </a:p>
          <a:p>
            <a:pPr algn="just">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基带传输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gn="just">
              <a:lnSpc>
                <a:spcPct val="110000"/>
              </a:lnSpc>
            </a:pPr>
            <a:r>
              <a:rPr lang="zh-CN" altLang="en-US" sz="2000" dirty="0">
                <a:latin typeface="微软雅黑" panose="020B0503020204020204" pitchFamily="34" charset="-122"/>
                <a:ea typeface="微软雅黑" panose="020B0503020204020204" pitchFamily="34" charset="-122"/>
              </a:rPr>
              <a:t>指未对载波调制的待传信号称为基带信号，它所占的频带称为基带。基带传输，指一种不搬移基带信号频谱的传输方式</a:t>
            </a:r>
            <a:endParaRPr lang="en-US" altLang="zh-CN" sz="2000" dirty="0">
              <a:latin typeface="微软雅黑" panose="020B0503020204020204" pitchFamily="34" charset="-122"/>
              <a:ea typeface="微软雅黑" panose="020B0503020204020204" pitchFamily="34" charset="-122"/>
            </a:endParaRPr>
          </a:p>
          <a:p>
            <a:pPr lvl="1">
              <a:lnSpc>
                <a:spcPct val="110000"/>
              </a:lnSpc>
              <a:spcBef>
                <a:spcPct val="0"/>
              </a:spcBef>
            </a:pPr>
            <a:r>
              <a:rPr lang="zh-CN" altLang="en-US" sz="2000" dirty="0"/>
              <a:t>基带传输是一种最简单最基本的传输方式，一般用低电平表示“</a:t>
            </a:r>
            <a:r>
              <a:rPr lang="en-US" altLang="zh-CN" sz="2000" dirty="0"/>
              <a:t>0”</a:t>
            </a:r>
            <a:r>
              <a:rPr lang="zh-CN" altLang="en-US" sz="2000" dirty="0"/>
              <a:t>，高电平表示“</a:t>
            </a:r>
            <a:r>
              <a:rPr lang="en-US" altLang="zh-CN" sz="2000" dirty="0"/>
              <a:t>1”</a:t>
            </a:r>
            <a:endParaRPr lang="zh-CN" altLang="en-US" sz="2000" dirty="0"/>
          </a:p>
          <a:p>
            <a:pPr lvl="1">
              <a:lnSpc>
                <a:spcPct val="110000"/>
              </a:lnSpc>
              <a:spcBef>
                <a:spcPct val="0"/>
              </a:spcBef>
            </a:pPr>
            <a:r>
              <a:rPr lang="zh-CN" altLang="en-US" sz="2000" dirty="0"/>
              <a:t>适用范围：低速和高速的各种情况</a:t>
            </a:r>
          </a:p>
          <a:p>
            <a:pPr lvl="1">
              <a:lnSpc>
                <a:spcPct val="110000"/>
              </a:lnSpc>
              <a:spcBef>
                <a:spcPct val="0"/>
              </a:spcBef>
            </a:pPr>
            <a:r>
              <a:rPr lang="zh-CN" altLang="en-US" sz="2000" dirty="0"/>
              <a:t>限制：因基带信号所带的频率成分很宽，所以对传输线有一定的要求</a:t>
            </a:r>
            <a:endParaRPr lang="en-US" altLang="zh-CN" sz="2000" dirty="0">
              <a:latin typeface="微软雅黑" panose="020B0503020204020204" pitchFamily="34" charset="-122"/>
              <a:ea typeface="微软雅黑" panose="020B0503020204020204" pitchFamily="34" charset="-122"/>
            </a:endParaRPr>
          </a:p>
          <a:p>
            <a:pPr algn="just">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频带传输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gn="just">
              <a:lnSpc>
                <a:spcPct val="110000"/>
              </a:lnSpc>
            </a:pPr>
            <a:r>
              <a:rPr lang="zh-CN" altLang="en-US" sz="2000" dirty="0">
                <a:latin typeface="微软雅黑" panose="020B0503020204020204" pitchFamily="34" charset="-122"/>
                <a:ea typeface="微软雅黑" panose="020B0503020204020204" pitchFamily="34" charset="-122"/>
              </a:rPr>
              <a:t>指利用调制解调器搬移信号频谱的传输体制</a:t>
            </a:r>
            <a:endParaRPr lang="en-US" altLang="zh-CN" sz="2000" dirty="0">
              <a:latin typeface="微软雅黑" panose="020B0503020204020204" pitchFamily="34" charset="-122"/>
              <a:ea typeface="微软雅黑" panose="020B0503020204020204" pitchFamily="34" charset="-122"/>
            </a:endParaRPr>
          </a:p>
          <a:p>
            <a:pPr lvl="1" algn="just">
              <a:lnSpc>
                <a:spcPct val="110000"/>
              </a:lnSpc>
            </a:pPr>
            <a:r>
              <a:rPr lang="zh-CN" altLang="en-US" sz="2000" dirty="0">
                <a:latin typeface="微软雅黑" panose="020B0503020204020204" pitchFamily="34" charset="-122"/>
                <a:ea typeface="微软雅黑" panose="020B0503020204020204" pitchFamily="34" charset="-122"/>
              </a:rPr>
              <a:t>搬移频谱的目的是为了适应信道的频率特性</a:t>
            </a:r>
          </a:p>
        </p:txBody>
      </p:sp>
      <p:sp>
        <p:nvSpPr>
          <p:cNvPr id="10"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sp>
        <p:nvSpPr>
          <p:cNvPr id="12" name="灯片编号占位符 3"/>
          <p:cNvSpPr>
            <a:spLocks noGrp="1"/>
          </p:cNvSpPr>
          <p:nvPr>
            <p:ph type="sldNum" sz="quarter" idx="12"/>
          </p:nvPr>
        </p:nvSpPr>
        <p:spPr>
          <a:xfrm>
            <a:off x="9006053" y="6487615"/>
            <a:ext cx="2743200" cy="365125"/>
          </a:xfrm>
        </p:spPr>
        <p:txBody>
          <a:bodyPr/>
          <a:lstStyle/>
          <a:p>
            <a:fld id="{8D4D1E41-7A09-AB4A-A4E1-09765ADA2698}" type="slidenum">
              <a:rPr kumimoji="1" lang="zh-CN" altLang="en-US" smtClean="0"/>
              <a:t>36</a:t>
            </a:fld>
            <a:endParaRPr kumimoji="1" lang="zh-CN" altLang="en-US" dirty="0"/>
          </a:p>
        </p:txBody>
      </p:sp>
      <p:sp>
        <p:nvSpPr>
          <p:cNvPr id="28" name="文本框 27"/>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数据编码技术</a:t>
            </a:r>
          </a:p>
        </p:txBody>
      </p:sp>
      <p:sp>
        <p:nvSpPr>
          <p:cNvPr id="3" name="内容占位符 2"/>
          <p:cNvSpPr>
            <a:spLocks noGrp="1"/>
          </p:cNvSpPr>
          <p:nvPr>
            <p:ph idx="1"/>
          </p:nvPr>
        </p:nvSpPr>
        <p:spPr>
          <a:xfrm>
            <a:off x="838200" y="1510758"/>
            <a:ext cx="10515600" cy="3969291"/>
          </a:xfrm>
        </p:spPr>
        <p:txBody>
          <a:bodyPr>
            <a:normAutofit lnSpcReduction="10000"/>
          </a:bodyPr>
          <a:lstStyle/>
          <a:p>
            <a:pPr>
              <a:lnSpc>
                <a:spcPct val="110000"/>
              </a:lnSpc>
            </a:pPr>
            <a:r>
              <a:rPr lang="zh-CN" altLang="en-US" dirty="0"/>
              <a:t>研究数据在信号传输过程中如何进行编码</a:t>
            </a:r>
            <a:r>
              <a:rPr lang="en-US" altLang="zh-CN" dirty="0"/>
              <a:t>(</a:t>
            </a:r>
            <a:r>
              <a:rPr lang="zh-CN" altLang="en-US" dirty="0"/>
              <a:t>变换</a:t>
            </a:r>
            <a:r>
              <a:rPr lang="en-US" altLang="zh-CN" dirty="0"/>
              <a:t>)</a:t>
            </a:r>
          </a:p>
          <a:p>
            <a:pPr>
              <a:lnSpc>
                <a:spcPct val="110000"/>
              </a:lnSpc>
            </a:pPr>
            <a:r>
              <a:rPr lang="zh-CN" altLang="en-US" dirty="0"/>
              <a:t>常用的几种编码方式</a:t>
            </a:r>
          </a:p>
          <a:p>
            <a:pPr lvl="1">
              <a:lnSpc>
                <a:spcPct val="110000"/>
              </a:lnSpc>
            </a:pPr>
            <a:r>
              <a:rPr lang="zh-CN" altLang="en-US" dirty="0"/>
              <a:t>不归零制码（</a:t>
            </a:r>
            <a:r>
              <a:rPr lang="en-US" altLang="zh-CN" dirty="0"/>
              <a:t>NRZ</a:t>
            </a:r>
            <a:r>
              <a:rPr lang="zh-CN" altLang="en-US" dirty="0"/>
              <a:t>：</a:t>
            </a:r>
            <a:r>
              <a:rPr lang="en-US" altLang="zh-CN" dirty="0"/>
              <a:t>Non-Return to Zero</a:t>
            </a:r>
            <a:r>
              <a:rPr lang="zh-CN" altLang="en-US" dirty="0"/>
              <a:t>）</a:t>
            </a:r>
          </a:p>
          <a:p>
            <a:pPr lvl="2">
              <a:lnSpc>
                <a:spcPct val="110000"/>
              </a:lnSpc>
            </a:pPr>
            <a:r>
              <a:rPr lang="zh-CN" altLang="en-US" dirty="0">
                <a:solidFill>
                  <a:srgbClr val="C00000"/>
                </a:solidFill>
                <a:latin typeface="Arial" panose="020B0604020202020204" pitchFamily="34" charset="0"/>
              </a:rPr>
              <a:t>原理：用两种不同的电平分别表示二进制信息“</a:t>
            </a:r>
            <a:r>
              <a:rPr lang="en-US" altLang="zh-CN" dirty="0">
                <a:solidFill>
                  <a:srgbClr val="C00000"/>
                </a:solidFill>
                <a:latin typeface="Arial" panose="020B0604020202020204" pitchFamily="34" charset="0"/>
              </a:rPr>
              <a:t>0”</a:t>
            </a:r>
            <a:r>
              <a:rPr lang="zh-CN" altLang="en-US" dirty="0">
                <a:solidFill>
                  <a:srgbClr val="C00000"/>
                </a:solidFill>
                <a:latin typeface="Arial" panose="020B0604020202020204" pitchFamily="34" charset="0"/>
              </a:rPr>
              <a:t>和“</a:t>
            </a:r>
            <a:r>
              <a:rPr lang="en-US" altLang="zh-CN" dirty="0">
                <a:solidFill>
                  <a:srgbClr val="C00000"/>
                </a:solidFill>
                <a:latin typeface="Arial" panose="020B0604020202020204" pitchFamily="34" charset="0"/>
              </a:rPr>
              <a:t>1”</a:t>
            </a:r>
            <a:r>
              <a:rPr lang="zh-CN" altLang="en-US" dirty="0">
                <a:solidFill>
                  <a:srgbClr val="C00000"/>
                </a:solidFill>
                <a:latin typeface="Arial" panose="020B0604020202020204" pitchFamily="34" charset="0"/>
              </a:rPr>
              <a:t>，低电平表示“</a:t>
            </a:r>
            <a:r>
              <a:rPr lang="en-US" altLang="zh-CN" dirty="0">
                <a:solidFill>
                  <a:srgbClr val="C00000"/>
                </a:solidFill>
                <a:latin typeface="Arial" panose="020B0604020202020204" pitchFamily="34" charset="0"/>
              </a:rPr>
              <a:t>0”</a:t>
            </a:r>
            <a:r>
              <a:rPr lang="zh-CN" altLang="en-US" dirty="0">
                <a:solidFill>
                  <a:srgbClr val="C00000"/>
                </a:solidFill>
                <a:latin typeface="Arial" panose="020B0604020202020204" pitchFamily="34" charset="0"/>
              </a:rPr>
              <a:t>，高电平表示“</a:t>
            </a:r>
            <a:r>
              <a:rPr lang="en-US" altLang="zh-CN" dirty="0">
                <a:solidFill>
                  <a:srgbClr val="C00000"/>
                </a:solidFill>
                <a:latin typeface="Arial" panose="020B0604020202020204" pitchFamily="34" charset="0"/>
              </a:rPr>
              <a:t>1”</a:t>
            </a:r>
            <a:endParaRPr lang="zh-CN" altLang="en-US" dirty="0">
              <a:solidFill>
                <a:srgbClr val="C00000"/>
              </a:solidFill>
              <a:latin typeface="Arial" panose="020B0604020202020204" pitchFamily="34" charset="0"/>
            </a:endParaRPr>
          </a:p>
          <a:p>
            <a:pPr lvl="2">
              <a:lnSpc>
                <a:spcPct val="110000"/>
              </a:lnSpc>
            </a:pPr>
            <a:r>
              <a:rPr lang="zh-CN" altLang="en-US" dirty="0">
                <a:solidFill>
                  <a:srgbClr val="C00000"/>
                </a:solidFill>
                <a:latin typeface="Arial" panose="020B0604020202020204" pitchFamily="34" charset="0"/>
              </a:rPr>
              <a:t>缺点：</a:t>
            </a:r>
          </a:p>
          <a:p>
            <a:pPr marL="1729105" lvl="3" indent="-282575">
              <a:lnSpc>
                <a:spcPct val="110000"/>
              </a:lnSpc>
            </a:pPr>
            <a:r>
              <a:rPr lang="zh-CN" altLang="en-US" dirty="0">
                <a:latin typeface="Arial" panose="020B0604020202020204" pitchFamily="34" charset="0"/>
              </a:rPr>
              <a:t>难以分辨一位的结束和另一位的开始</a:t>
            </a:r>
          </a:p>
          <a:p>
            <a:pPr marL="1729105" lvl="3" indent="-282575">
              <a:lnSpc>
                <a:spcPct val="110000"/>
              </a:lnSpc>
            </a:pPr>
            <a:r>
              <a:rPr lang="zh-CN" altLang="en-US" dirty="0">
                <a:latin typeface="Arial" panose="020B0604020202020204" pitchFamily="34" charset="0"/>
              </a:rPr>
              <a:t>发送方和接收方必须有时钟同步</a:t>
            </a:r>
          </a:p>
          <a:p>
            <a:pPr marL="1729105" lvl="3" indent="-282575">
              <a:lnSpc>
                <a:spcPct val="110000"/>
              </a:lnSpc>
            </a:pPr>
            <a:r>
              <a:rPr lang="zh-CN" altLang="en-US" dirty="0">
                <a:latin typeface="Arial" panose="020B0604020202020204" pitchFamily="34" charset="0"/>
              </a:rPr>
              <a:t>若信号中“</a:t>
            </a:r>
            <a:r>
              <a:rPr lang="en-US" altLang="zh-CN" dirty="0">
                <a:latin typeface="Arial" panose="020B0604020202020204" pitchFamily="34" charset="0"/>
              </a:rPr>
              <a:t>0”</a:t>
            </a:r>
            <a:r>
              <a:rPr lang="zh-CN" altLang="en-US" dirty="0">
                <a:latin typeface="Arial" panose="020B0604020202020204" pitchFamily="34" charset="0"/>
              </a:rPr>
              <a:t>或“</a:t>
            </a:r>
            <a:r>
              <a:rPr lang="en-US" altLang="zh-CN" dirty="0">
                <a:latin typeface="Arial" panose="020B0604020202020204" pitchFamily="34" charset="0"/>
              </a:rPr>
              <a:t>1”</a:t>
            </a:r>
            <a:r>
              <a:rPr lang="zh-CN" altLang="en-US" dirty="0">
                <a:latin typeface="Arial" panose="020B0604020202020204" pitchFamily="34" charset="0"/>
              </a:rPr>
              <a:t>连续出现，信号直流分量将累加</a:t>
            </a:r>
          </a:p>
          <a:p>
            <a:pPr lvl="2">
              <a:lnSpc>
                <a:spcPct val="110000"/>
              </a:lnSpc>
            </a:pPr>
            <a:r>
              <a:rPr lang="zh-CN" altLang="en-US" dirty="0">
                <a:solidFill>
                  <a:srgbClr val="C00000"/>
                </a:solidFill>
                <a:latin typeface="Arial" panose="020B0604020202020204" pitchFamily="34" charset="0"/>
              </a:rPr>
              <a:t>结论：容易产生传播错误</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37</a:t>
            </a:fld>
            <a:endParaRPr kumimoji="1" lang="zh-CN" altLang="en-US" dirty="0"/>
          </a:p>
        </p:txBody>
      </p:sp>
      <p:graphicFrame>
        <p:nvGraphicFramePr>
          <p:cNvPr id="5" name="Object 142"/>
          <p:cNvGraphicFramePr>
            <a:graphicFrameLocks noChangeAspect="1"/>
          </p:cNvGraphicFramePr>
          <p:nvPr/>
        </p:nvGraphicFramePr>
        <p:xfrm>
          <a:off x="1787235" y="5662612"/>
          <a:ext cx="6303817" cy="1058863"/>
        </p:xfrm>
        <a:graphic>
          <a:graphicData uri="http://schemas.openxmlformats.org/presentationml/2006/ole">
            <mc:AlternateContent xmlns:mc="http://schemas.openxmlformats.org/markup-compatibility/2006">
              <mc:Choice xmlns:v="urn:schemas-microsoft-com:vml" Requires="v">
                <p:oleObj name="图片" r:id="rId2" imgW="29327475" imgH="8315325" progId="Word.Picture.8">
                  <p:embed/>
                </p:oleObj>
              </mc:Choice>
              <mc:Fallback>
                <p:oleObj name="图片" r:id="rId2" imgW="29327475" imgH="8315325" progId="Word.Picture.8">
                  <p:embed/>
                  <p:pic>
                    <p:nvPicPr>
                      <p:cNvPr id="0" name="Object 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7235" y="5662612"/>
                        <a:ext cx="6303817" cy="1058863"/>
                      </a:xfrm>
                      <a:prstGeom prst="rect">
                        <a:avLst/>
                      </a:prstGeom>
                      <a:noFill/>
                      <a:ln>
                        <a:noFill/>
                      </a:ln>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数据编码技术</a:t>
            </a:r>
          </a:p>
        </p:txBody>
      </p:sp>
      <p:sp>
        <p:nvSpPr>
          <p:cNvPr id="3" name="内容占位符 2"/>
          <p:cNvSpPr>
            <a:spLocks noGrp="1"/>
          </p:cNvSpPr>
          <p:nvPr>
            <p:ph idx="1"/>
          </p:nvPr>
        </p:nvSpPr>
        <p:spPr>
          <a:xfrm>
            <a:off x="838200" y="1510758"/>
            <a:ext cx="10515600" cy="4586694"/>
          </a:xfrm>
        </p:spPr>
        <p:txBody>
          <a:bodyPr/>
          <a:lstStyle/>
          <a:p>
            <a:pPr>
              <a:lnSpc>
                <a:spcPct val="110000"/>
              </a:lnSpc>
            </a:pPr>
            <a:r>
              <a:rPr lang="zh-CN" altLang="en-US" sz="2400" dirty="0"/>
              <a:t>曼彻斯特码（</a:t>
            </a:r>
            <a:r>
              <a:rPr lang="en-US" altLang="zh-CN" sz="2400" dirty="0"/>
              <a:t>Manchester</a:t>
            </a:r>
            <a:r>
              <a:rPr lang="zh-CN" altLang="en-US" sz="2400" dirty="0"/>
              <a:t>），也称相位编码</a:t>
            </a:r>
          </a:p>
          <a:p>
            <a:pPr lvl="1">
              <a:lnSpc>
                <a:spcPct val="110000"/>
              </a:lnSpc>
            </a:pPr>
            <a:r>
              <a:rPr lang="zh-CN" altLang="en-US" sz="2000" dirty="0">
                <a:solidFill>
                  <a:srgbClr val="C00000"/>
                </a:solidFill>
                <a:latin typeface="Arial" panose="020B0604020202020204" pitchFamily="34" charset="0"/>
              </a:rPr>
              <a:t>原理：每一位中间都有一个跳变，从低跳到高表示“</a:t>
            </a:r>
            <a:r>
              <a:rPr lang="en-US" altLang="zh-CN" sz="2000" dirty="0">
                <a:solidFill>
                  <a:srgbClr val="C00000"/>
                </a:solidFill>
                <a:latin typeface="Arial" panose="020B0604020202020204" pitchFamily="34" charset="0"/>
              </a:rPr>
              <a:t>0”</a:t>
            </a:r>
            <a:r>
              <a:rPr lang="zh-CN" altLang="en-US" sz="2000" dirty="0">
                <a:solidFill>
                  <a:srgbClr val="C00000"/>
                </a:solidFill>
                <a:latin typeface="Arial" panose="020B0604020202020204" pitchFamily="34" charset="0"/>
              </a:rPr>
              <a:t>，从高跳到低表示“</a:t>
            </a:r>
            <a:r>
              <a:rPr lang="en-US" altLang="zh-CN" sz="2000" dirty="0">
                <a:solidFill>
                  <a:srgbClr val="C00000"/>
                </a:solidFill>
                <a:latin typeface="Arial" panose="020B0604020202020204" pitchFamily="34" charset="0"/>
              </a:rPr>
              <a:t>1”</a:t>
            </a:r>
            <a:endParaRPr lang="zh-CN" altLang="en-US" sz="2000" dirty="0">
              <a:solidFill>
                <a:srgbClr val="C00000"/>
              </a:solidFill>
              <a:latin typeface="Arial" panose="020B0604020202020204" pitchFamily="34" charset="0"/>
            </a:endParaRPr>
          </a:p>
          <a:p>
            <a:pPr lvl="1">
              <a:lnSpc>
                <a:spcPct val="110000"/>
              </a:lnSpc>
            </a:pPr>
            <a:r>
              <a:rPr lang="zh-CN" altLang="en-US" sz="2000" dirty="0">
                <a:solidFill>
                  <a:srgbClr val="C00000"/>
                </a:solidFill>
                <a:latin typeface="Arial" panose="020B0604020202020204" pitchFamily="34" charset="0"/>
              </a:rPr>
              <a:t>优点：克服了</a:t>
            </a:r>
            <a:r>
              <a:rPr lang="en-US" altLang="zh-CN" sz="2000" dirty="0">
                <a:solidFill>
                  <a:srgbClr val="C00000"/>
                </a:solidFill>
                <a:latin typeface="Arial" panose="020B0604020202020204" pitchFamily="34" charset="0"/>
              </a:rPr>
              <a:t>NRZ</a:t>
            </a:r>
            <a:r>
              <a:rPr lang="zh-CN" altLang="en-US" sz="2000" dirty="0">
                <a:solidFill>
                  <a:srgbClr val="C00000"/>
                </a:solidFill>
                <a:latin typeface="Arial" panose="020B0604020202020204" pitchFamily="34" charset="0"/>
              </a:rPr>
              <a:t>码的不足。每位中间的跳变即可作为数据，又可作为时钟，能够自同步</a:t>
            </a:r>
            <a:endParaRPr lang="zh-CN" altLang="en-US" sz="2000" dirty="0">
              <a:solidFill>
                <a:srgbClr val="C00000"/>
              </a:solidFill>
            </a:endParaRPr>
          </a:p>
          <a:p>
            <a:pPr>
              <a:lnSpc>
                <a:spcPct val="110000"/>
              </a:lnSpc>
            </a:pPr>
            <a:r>
              <a:rPr lang="zh-CN" altLang="en-US" sz="2400" dirty="0"/>
              <a:t>差分曼彻斯特码（</a:t>
            </a:r>
            <a:r>
              <a:rPr lang="en-US" altLang="zh-CN" sz="2400" dirty="0"/>
              <a:t>Differential Manchester</a:t>
            </a:r>
            <a:r>
              <a:rPr lang="zh-CN" altLang="en-US" sz="2400" dirty="0"/>
              <a:t>）</a:t>
            </a:r>
          </a:p>
          <a:p>
            <a:pPr lvl="1">
              <a:lnSpc>
                <a:spcPct val="110000"/>
              </a:lnSpc>
            </a:pPr>
            <a:r>
              <a:rPr lang="zh-CN" altLang="en-US" sz="2000" dirty="0">
                <a:solidFill>
                  <a:srgbClr val="C00000"/>
                </a:solidFill>
                <a:latin typeface="Arial" panose="020B0604020202020204" pitchFamily="34" charset="0"/>
              </a:rPr>
              <a:t>原理：每一位中间都有一个跳变，每位开始时有跳变表示“</a:t>
            </a:r>
            <a:r>
              <a:rPr lang="en-US" altLang="zh-CN" sz="2000" dirty="0">
                <a:solidFill>
                  <a:srgbClr val="C00000"/>
                </a:solidFill>
                <a:latin typeface="Arial" panose="020B0604020202020204" pitchFamily="34" charset="0"/>
              </a:rPr>
              <a:t>0”</a:t>
            </a:r>
            <a:r>
              <a:rPr lang="zh-CN" altLang="en-US" sz="2000" dirty="0">
                <a:solidFill>
                  <a:srgbClr val="C00000"/>
                </a:solidFill>
                <a:latin typeface="Arial" panose="020B0604020202020204" pitchFamily="34" charset="0"/>
              </a:rPr>
              <a:t>，无跳变表示“</a:t>
            </a:r>
            <a:r>
              <a:rPr lang="en-US" altLang="zh-CN" sz="2000" dirty="0">
                <a:solidFill>
                  <a:srgbClr val="C00000"/>
                </a:solidFill>
                <a:latin typeface="Arial" panose="020B0604020202020204" pitchFamily="34" charset="0"/>
              </a:rPr>
              <a:t>1”</a:t>
            </a:r>
            <a:r>
              <a:rPr lang="zh-CN" altLang="en-US" sz="2000" dirty="0">
                <a:solidFill>
                  <a:srgbClr val="C00000"/>
                </a:solidFill>
                <a:latin typeface="Arial" panose="020B0604020202020204" pitchFamily="34" charset="0"/>
              </a:rPr>
              <a:t>。位中间跳变表示时钟，位前跳变表示数据</a:t>
            </a:r>
          </a:p>
          <a:p>
            <a:pPr lvl="1">
              <a:lnSpc>
                <a:spcPct val="110000"/>
              </a:lnSpc>
            </a:pPr>
            <a:r>
              <a:rPr lang="zh-CN" altLang="en-US" sz="2000" dirty="0">
                <a:solidFill>
                  <a:srgbClr val="C00000"/>
                </a:solidFill>
                <a:latin typeface="Arial" panose="020B0604020202020204" pitchFamily="34" charset="0"/>
              </a:rPr>
              <a:t>优点：时钟、数据分离，便于提取</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38</a:t>
            </a:fld>
            <a:endParaRPr kumimoji="1" lang="zh-CN" altLang="en-US" dirty="0"/>
          </a:p>
        </p:txBody>
      </p:sp>
      <p:graphicFrame>
        <p:nvGraphicFramePr>
          <p:cNvPr id="5" name="Object 142"/>
          <p:cNvGraphicFramePr>
            <a:graphicFrameLocks noChangeAspect="1"/>
          </p:cNvGraphicFramePr>
          <p:nvPr/>
        </p:nvGraphicFramePr>
        <p:xfrm>
          <a:off x="2061730" y="4934240"/>
          <a:ext cx="6978361" cy="1787235"/>
        </p:xfrm>
        <a:graphic>
          <a:graphicData uri="http://schemas.openxmlformats.org/presentationml/2006/ole">
            <mc:AlternateContent xmlns:mc="http://schemas.openxmlformats.org/markup-compatibility/2006">
              <mc:Choice xmlns:v="urn:schemas-microsoft-com:vml" Requires="v">
                <p:oleObj name="图片" r:id="rId2" imgW="29327475" imgH="24993600" progId="Word.Picture.8">
                  <p:embed/>
                </p:oleObj>
              </mc:Choice>
              <mc:Fallback>
                <p:oleObj name="图片" r:id="rId2" imgW="29327475" imgH="24993600" progId="Word.Picture.8">
                  <p:embed/>
                  <p:pic>
                    <p:nvPicPr>
                      <p:cNvPr id="0" name="Object 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730" y="4934240"/>
                        <a:ext cx="6978361" cy="1787235"/>
                      </a:xfrm>
                      <a:prstGeom prst="rect">
                        <a:avLst/>
                      </a:prstGeom>
                      <a:noFill/>
                      <a:ln>
                        <a:noFill/>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highlight>
                  <a:srgbClr val="FFFF00"/>
                </a:highlight>
              </a:rPr>
              <a:t>数据编码技术</a:t>
            </a:r>
          </a:p>
        </p:txBody>
      </p:sp>
      <p:sp>
        <p:nvSpPr>
          <p:cNvPr id="3" name="内容占位符 2"/>
          <p:cNvSpPr>
            <a:spLocks noGrp="1"/>
          </p:cNvSpPr>
          <p:nvPr>
            <p:ph idx="1"/>
          </p:nvPr>
        </p:nvSpPr>
        <p:spPr>
          <a:xfrm>
            <a:off x="824345" y="1745673"/>
            <a:ext cx="3484418" cy="4586694"/>
          </a:xfrm>
        </p:spPr>
        <p:txBody>
          <a:bodyPr>
            <a:normAutofit/>
          </a:bodyPr>
          <a:lstStyle/>
          <a:p>
            <a:r>
              <a:rPr lang="zh-CN" altLang="en-US" sz="2400" dirty="0"/>
              <a:t>逢“</a:t>
            </a:r>
            <a:r>
              <a:rPr lang="en-US" altLang="zh-CN" sz="2400" dirty="0"/>
              <a:t>1”</a:t>
            </a:r>
            <a:r>
              <a:rPr lang="zh-CN" altLang="en-US" sz="2400" dirty="0"/>
              <a:t>变化的</a:t>
            </a:r>
            <a:r>
              <a:rPr lang="en-US" altLang="zh-CN" sz="2400" dirty="0"/>
              <a:t>NRZ</a:t>
            </a:r>
            <a:r>
              <a:rPr lang="zh-CN" altLang="en-US" sz="2400" dirty="0"/>
              <a:t>码</a:t>
            </a:r>
          </a:p>
          <a:p>
            <a:pPr lvl="1"/>
            <a:r>
              <a:rPr lang="zh-CN" altLang="en-US" dirty="0"/>
              <a:t>原理：在每位开始时，逢“</a:t>
            </a:r>
            <a:r>
              <a:rPr lang="en-US" altLang="zh-CN" dirty="0"/>
              <a:t>1”</a:t>
            </a:r>
            <a:r>
              <a:rPr lang="zh-CN" altLang="en-US" dirty="0"/>
              <a:t>电平跳变，逢“</a:t>
            </a:r>
            <a:r>
              <a:rPr lang="en-US" altLang="zh-CN" dirty="0"/>
              <a:t>0”</a:t>
            </a:r>
            <a:r>
              <a:rPr lang="zh-CN" altLang="en-US" dirty="0"/>
              <a:t>电平不跳变</a:t>
            </a:r>
          </a:p>
          <a:p>
            <a:r>
              <a:rPr lang="zh-CN" altLang="en-US" sz="2400" dirty="0"/>
              <a:t>逢“</a:t>
            </a:r>
            <a:r>
              <a:rPr lang="en-US" altLang="zh-CN" sz="2400" dirty="0"/>
              <a:t>0”</a:t>
            </a:r>
            <a:r>
              <a:rPr lang="zh-CN" altLang="en-US" sz="2400" dirty="0"/>
              <a:t>变化的</a:t>
            </a:r>
            <a:r>
              <a:rPr lang="en-US" altLang="zh-CN" sz="2400" dirty="0"/>
              <a:t>NRZ</a:t>
            </a:r>
            <a:r>
              <a:rPr lang="zh-CN" altLang="en-US" sz="2400" dirty="0"/>
              <a:t>码</a:t>
            </a:r>
          </a:p>
          <a:p>
            <a:pPr lvl="1">
              <a:buSzPct val="75000"/>
            </a:pPr>
            <a:r>
              <a:rPr lang="zh-CN" altLang="en-US" dirty="0"/>
              <a:t>原理：在每位开始时，逢“</a:t>
            </a:r>
            <a:r>
              <a:rPr lang="en-US" altLang="zh-CN" dirty="0"/>
              <a:t>0”</a:t>
            </a:r>
            <a:r>
              <a:rPr lang="zh-CN" altLang="en-US" dirty="0"/>
              <a:t>电平跳变，逢“</a:t>
            </a:r>
            <a:r>
              <a:rPr lang="en-US" altLang="zh-CN" dirty="0"/>
              <a:t>1”</a:t>
            </a:r>
            <a:r>
              <a:rPr lang="zh-CN" altLang="en-US" dirty="0"/>
              <a:t>电平不跳变</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39</a:t>
            </a:fld>
            <a:endParaRPr kumimoji="1" lang="zh-CN" altLang="en-US" dirty="0"/>
          </a:p>
        </p:txBody>
      </p:sp>
      <p:grpSp>
        <p:nvGrpSpPr>
          <p:cNvPr id="5" name="组合 4"/>
          <p:cNvGrpSpPr/>
          <p:nvPr/>
        </p:nvGrpSpPr>
        <p:grpSpPr>
          <a:xfrm>
            <a:off x="4308763" y="1713922"/>
            <a:ext cx="7731122" cy="4824990"/>
            <a:chOff x="1260475" y="549275"/>
            <a:chExt cx="7777163" cy="6021388"/>
          </a:xfrm>
        </p:grpSpPr>
        <p:graphicFrame>
          <p:nvGraphicFramePr>
            <p:cNvPr id="6" name="Object 142"/>
            <p:cNvGraphicFramePr>
              <a:graphicFrameLocks noChangeAspect="1"/>
            </p:cNvGraphicFramePr>
            <p:nvPr/>
          </p:nvGraphicFramePr>
          <p:xfrm>
            <a:off x="1260475" y="549275"/>
            <a:ext cx="4800600" cy="6021388"/>
          </p:xfrm>
          <a:graphic>
            <a:graphicData uri="http://schemas.openxmlformats.org/presentationml/2006/ole">
              <mc:AlternateContent xmlns:mc="http://schemas.openxmlformats.org/markup-compatibility/2006">
                <mc:Choice xmlns:v="urn:schemas-microsoft-com:vml" Requires="v">
                  <p:oleObj name="Picture" r:id="rId2" imgW="29327475" imgH="47234475" progId="Word.Picture.8">
                    <p:embed/>
                  </p:oleObj>
                </mc:Choice>
                <mc:Fallback>
                  <p:oleObj name="Picture" r:id="rId2" imgW="29327475" imgH="47234475" progId="Word.Picture.8">
                    <p:embed/>
                    <p:pic>
                      <p:nvPicPr>
                        <p:cNvPr id="0" name="Object 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549275"/>
                          <a:ext cx="4800600" cy="6021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 name="Text Box 143"/>
            <p:cNvSpPr txBox="1">
              <a:spLocks noChangeArrowheads="1"/>
            </p:cNvSpPr>
            <p:nvPr/>
          </p:nvSpPr>
          <p:spPr bwMode="auto">
            <a:xfrm>
              <a:off x="6597650" y="915988"/>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Arial" panose="020B0604020202020204" pitchFamily="34" charset="0"/>
                </a:rPr>
                <a:t>NRZ</a:t>
              </a:r>
            </a:p>
          </p:txBody>
        </p:sp>
        <p:sp>
          <p:nvSpPr>
            <p:cNvPr id="8" name="Text Box 144"/>
            <p:cNvSpPr txBox="1">
              <a:spLocks noChangeArrowheads="1"/>
            </p:cNvSpPr>
            <p:nvPr/>
          </p:nvSpPr>
          <p:spPr bwMode="auto">
            <a:xfrm>
              <a:off x="6597650" y="1677988"/>
              <a:ext cx="1601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曼彻斯特</a:t>
              </a:r>
            </a:p>
          </p:txBody>
        </p:sp>
        <p:sp>
          <p:nvSpPr>
            <p:cNvPr id="9" name="Text Box 145"/>
            <p:cNvSpPr txBox="1">
              <a:spLocks noChangeArrowheads="1"/>
            </p:cNvSpPr>
            <p:nvPr/>
          </p:nvSpPr>
          <p:spPr bwMode="auto">
            <a:xfrm>
              <a:off x="6597650" y="2744788"/>
              <a:ext cx="213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差分曼彻斯特</a:t>
              </a:r>
            </a:p>
          </p:txBody>
        </p:sp>
        <p:sp>
          <p:nvSpPr>
            <p:cNvPr id="10" name="Text Box 146"/>
            <p:cNvSpPr txBox="1">
              <a:spLocks noChangeArrowheads="1"/>
            </p:cNvSpPr>
            <p:nvPr/>
          </p:nvSpPr>
          <p:spPr bwMode="auto">
            <a:xfrm>
              <a:off x="6597650" y="4114800"/>
              <a:ext cx="243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逢“</a:t>
              </a:r>
              <a:r>
                <a:rPr lang="en-US" altLang="zh-CN" sz="2400" b="0">
                  <a:latin typeface="Arial" panose="020B0604020202020204" pitchFamily="34" charset="0"/>
                </a:rPr>
                <a:t>1”</a:t>
              </a:r>
              <a:r>
                <a:rPr lang="zh-CN" altLang="en-US" sz="2400" b="0">
                  <a:latin typeface="Arial" panose="020B0604020202020204" pitchFamily="34" charset="0"/>
                </a:rPr>
                <a:t>变化</a:t>
              </a:r>
              <a:r>
                <a:rPr lang="en-US" altLang="zh-CN" sz="2400" b="0">
                  <a:latin typeface="Arial" panose="020B0604020202020204" pitchFamily="34" charset="0"/>
                </a:rPr>
                <a:t>NRZ</a:t>
              </a:r>
            </a:p>
          </p:txBody>
        </p:sp>
        <p:sp>
          <p:nvSpPr>
            <p:cNvPr id="11" name="Text Box 147"/>
            <p:cNvSpPr txBox="1">
              <a:spLocks noChangeArrowheads="1"/>
            </p:cNvSpPr>
            <p:nvPr/>
          </p:nvSpPr>
          <p:spPr bwMode="auto">
            <a:xfrm>
              <a:off x="6597650" y="5562600"/>
              <a:ext cx="243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逢“</a:t>
              </a:r>
              <a:r>
                <a:rPr lang="en-US" altLang="zh-CN" sz="2400" b="0">
                  <a:latin typeface="Arial" panose="020B0604020202020204" pitchFamily="34" charset="0"/>
                </a:rPr>
                <a:t>0”</a:t>
              </a:r>
              <a:r>
                <a:rPr lang="zh-CN" altLang="en-US" sz="2400" b="0">
                  <a:latin typeface="Arial" panose="020B0604020202020204" pitchFamily="34" charset="0"/>
                </a:rPr>
                <a:t>变化</a:t>
              </a:r>
              <a:r>
                <a:rPr lang="en-US" altLang="zh-CN" sz="2400" b="0">
                  <a:latin typeface="Arial" panose="020B0604020202020204" pitchFamily="34" charset="0"/>
                </a:rPr>
                <a:t>NRZ</a:t>
              </a:r>
            </a:p>
          </p:txBody>
        </p:sp>
        <p:graphicFrame>
          <p:nvGraphicFramePr>
            <p:cNvPr id="12" name="Object 148"/>
            <p:cNvGraphicFramePr>
              <a:graphicFrameLocks noChangeAspect="1"/>
            </p:cNvGraphicFramePr>
            <p:nvPr/>
          </p:nvGraphicFramePr>
          <p:xfrm>
            <a:off x="6062663" y="2514600"/>
            <a:ext cx="292100" cy="966788"/>
          </p:xfrm>
          <a:graphic>
            <a:graphicData uri="http://schemas.openxmlformats.org/presentationml/2006/ole">
              <mc:AlternateContent xmlns:mc="http://schemas.openxmlformats.org/markup-compatibility/2006">
                <mc:Choice xmlns:v="urn:schemas-microsoft-com:vml" Requires="v">
                  <p:oleObj name="公式" r:id="rId4" imgW="7010400" imgH="23164800" progId="Equation.3">
                    <p:embed/>
                  </p:oleObj>
                </mc:Choice>
                <mc:Fallback>
                  <p:oleObj name="公式" r:id="rId4" imgW="7010400" imgH="23164800" progId="Equation.3">
                    <p:embed/>
                    <p:pic>
                      <p:nvPicPr>
                        <p:cNvPr id="0" name="Object 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2663" y="2514600"/>
                          <a:ext cx="2921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49"/>
            <p:cNvGraphicFramePr>
              <a:graphicFrameLocks noChangeAspect="1"/>
            </p:cNvGraphicFramePr>
            <p:nvPr/>
          </p:nvGraphicFramePr>
          <p:xfrm>
            <a:off x="6062663" y="5335588"/>
            <a:ext cx="292100" cy="963612"/>
          </p:xfrm>
          <a:graphic>
            <a:graphicData uri="http://schemas.openxmlformats.org/presentationml/2006/ole">
              <mc:AlternateContent xmlns:mc="http://schemas.openxmlformats.org/markup-compatibility/2006">
                <mc:Choice xmlns:v="urn:schemas-microsoft-com:vml" Requires="v">
                  <p:oleObj name="公式" r:id="rId4" imgW="7010400" imgH="23164800" progId="Equation.3">
                    <p:embed/>
                  </p:oleObj>
                </mc:Choice>
                <mc:Fallback>
                  <p:oleObj name="公式" r:id="rId4" imgW="7010400" imgH="23164800" progId="Equation.3">
                    <p:embed/>
                    <p:pic>
                      <p:nvPicPr>
                        <p:cNvPr id="0" name="Object 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2663" y="5335588"/>
                          <a:ext cx="2921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50"/>
            <p:cNvGraphicFramePr>
              <a:graphicFrameLocks noChangeAspect="1"/>
            </p:cNvGraphicFramePr>
            <p:nvPr/>
          </p:nvGraphicFramePr>
          <p:xfrm>
            <a:off x="6062663" y="3887788"/>
            <a:ext cx="292100" cy="963612"/>
          </p:xfrm>
          <a:graphic>
            <a:graphicData uri="http://schemas.openxmlformats.org/presentationml/2006/ole">
              <mc:AlternateContent xmlns:mc="http://schemas.openxmlformats.org/markup-compatibility/2006">
                <mc:Choice xmlns:v="urn:schemas-microsoft-com:vml" Requires="v">
                  <p:oleObj name="公式" r:id="rId4" imgW="7010400" imgH="23164800" progId="Equation.3">
                    <p:embed/>
                  </p:oleObj>
                </mc:Choice>
                <mc:Fallback>
                  <p:oleObj name="公式" r:id="rId4" imgW="7010400" imgH="23164800" progId="Equation.3">
                    <p:embed/>
                    <p:pic>
                      <p:nvPicPr>
                        <p:cNvPr id="0" name="Object 1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2663" y="3887788"/>
                          <a:ext cx="2921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78"/>
          <p:cNvSpPr/>
          <p:nvPr/>
        </p:nvSpPr>
        <p:spPr>
          <a:xfrm>
            <a:off x="9980255" y="1489769"/>
            <a:ext cx="1976935" cy="4324176"/>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标题 1"/>
          <p:cNvSpPr>
            <a:spLocks noGrp="1"/>
          </p:cNvSpPr>
          <p:nvPr>
            <p:ph type="title"/>
          </p:nvPr>
        </p:nvSpPr>
        <p:spPr/>
        <p:txBody>
          <a:bodyPr/>
          <a:lstStyle/>
          <a:p>
            <a:r>
              <a:rPr kumimoji="1" lang="zh-CN" altLang="en-US" dirty="0"/>
              <a:t>物理层功能</a:t>
            </a:r>
            <a:endParaRPr lang="zh-CN" altLang="en-US" dirty="0"/>
          </a:p>
        </p:txBody>
      </p:sp>
      <p:sp>
        <p:nvSpPr>
          <p:cNvPr id="3" name="内容占位符 2"/>
          <p:cNvSpPr>
            <a:spLocks noGrp="1"/>
          </p:cNvSpPr>
          <p:nvPr>
            <p:ph idx="1"/>
          </p:nvPr>
        </p:nvSpPr>
        <p:spPr>
          <a:xfrm>
            <a:off x="487017" y="1354365"/>
            <a:ext cx="11360426" cy="5347242"/>
          </a:xfrm>
        </p:spPr>
        <p:txBody>
          <a:bodyPr/>
          <a:lstStyle/>
          <a:p>
            <a:pPr>
              <a:lnSpc>
                <a:spcPts val="3700"/>
              </a:lnSpc>
            </a:pPr>
            <a:r>
              <a:rPr lang="zh-CN" altLang="en-US" b="1" dirty="0">
                <a:solidFill>
                  <a:srgbClr val="5B307E"/>
                </a:solidFill>
              </a:rPr>
              <a:t>位置</a:t>
            </a:r>
            <a:r>
              <a:rPr lang="zh-CN" altLang="en-US" dirty="0">
                <a:solidFill>
                  <a:srgbClr val="5B307E"/>
                </a:solidFill>
              </a:rPr>
              <a:t>：</a:t>
            </a:r>
            <a:r>
              <a:rPr lang="zh-CN" altLang="en-US" dirty="0"/>
              <a:t>物理层是网络体系结构中的最低层</a:t>
            </a:r>
            <a:endParaRPr lang="en-US" altLang="zh-CN" dirty="0"/>
          </a:p>
          <a:p>
            <a:pPr lvl="1">
              <a:lnSpc>
                <a:spcPts val="3700"/>
              </a:lnSpc>
            </a:pPr>
            <a:r>
              <a:rPr lang="zh-CN" altLang="en-US" dirty="0"/>
              <a:t>是连接计算机的具体物理设备吗？</a:t>
            </a:r>
            <a:r>
              <a:rPr lang="en-US" altLang="zh-CN" dirty="0">
                <a:solidFill>
                  <a:srgbClr val="C00000"/>
                </a:solidFill>
              </a:rPr>
              <a:t>×</a:t>
            </a:r>
            <a:r>
              <a:rPr lang="zh-CN" altLang="en-US" dirty="0">
                <a:solidFill>
                  <a:srgbClr val="C00000"/>
                </a:solidFill>
              </a:rPr>
              <a:t>不是</a:t>
            </a:r>
            <a:endParaRPr lang="en-US" altLang="zh-CN" dirty="0">
              <a:solidFill>
                <a:srgbClr val="C00000"/>
              </a:solidFill>
            </a:endParaRPr>
          </a:p>
          <a:p>
            <a:pPr lvl="1">
              <a:lnSpc>
                <a:spcPts val="3700"/>
              </a:lnSpc>
            </a:pPr>
            <a:r>
              <a:rPr lang="zh-CN" altLang="en-US" dirty="0"/>
              <a:t>是负责信号传输的具体物理媒体吗？</a:t>
            </a:r>
            <a:r>
              <a:rPr lang="en-US" altLang="zh-CN" dirty="0">
                <a:solidFill>
                  <a:srgbClr val="C00000"/>
                </a:solidFill>
              </a:rPr>
              <a:t>×</a:t>
            </a:r>
            <a:r>
              <a:rPr lang="zh-CN" altLang="en-US" dirty="0">
                <a:solidFill>
                  <a:srgbClr val="C00000"/>
                </a:solidFill>
              </a:rPr>
              <a:t>不是</a:t>
            </a:r>
            <a:endParaRPr lang="en-US" altLang="zh-CN" dirty="0">
              <a:solidFill>
                <a:srgbClr val="C00000"/>
              </a:solidFill>
            </a:endParaRPr>
          </a:p>
          <a:p>
            <a:pPr>
              <a:lnSpc>
                <a:spcPts val="3700"/>
              </a:lnSpc>
            </a:pPr>
            <a:r>
              <a:rPr lang="zh-CN" altLang="en-US" b="1" dirty="0">
                <a:solidFill>
                  <a:srgbClr val="5B307E"/>
                </a:solidFill>
              </a:rPr>
              <a:t>功能</a:t>
            </a:r>
            <a:r>
              <a:rPr lang="zh-CN" altLang="en-US" dirty="0">
                <a:solidFill>
                  <a:srgbClr val="5B307E"/>
                </a:solidFill>
              </a:rPr>
              <a:t>：</a:t>
            </a:r>
            <a:r>
              <a:rPr lang="zh-CN" altLang="en-US" dirty="0"/>
              <a:t>如何在连接各计算机的传输媒体上</a:t>
            </a:r>
            <a:r>
              <a:rPr lang="zh-CN" altLang="en-US" dirty="0">
                <a:solidFill>
                  <a:srgbClr val="C00000"/>
                </a:solidFill>
              </a:rPr>
              <a:t>传输数据比特流</a:t>
            </a:r>
            <a:endParaRPr lang="en-US" altLang="zh-CN" dirty="0">
              <a:solidFill>
                <a:srgbClr val="C00000"/>
              </a:solidFill>
            </a:endParaRPr>
          </a:p>
          <a:p>
            <a:pPr lvl="1">
              <a:lnSpc>
                <a:spcPts val="3700"/>
              </a:lnSpc>
            </a:pPr>
            <a:r>
              <a:rPr lang="zh-CN" altLang="en-US" dirty="0"/>
              <a:t>数据链路层将数据比特流传送给物理层</a:t>
            </a:r>
            <a:endParaRPr lang="en-US" altLang="zh-CN" dirty="0"/>
          </a:p>
          <a:p>
            <a:pPr lvl="1">
              <a:lnSpc>
                <a:spcPts val="3700"/>
              </a:lnSpc>
            </a:pPr>
            <a:r>
              <a:rPr lang="zh-CN" altLang="en-US" dirty="0"/>
              <a:t>物理层将比特流按照传输媒体的需要进行编码</a:t>
            </a:r>
            <a:endParaRPr lang="en-US" altLang="zh-CN" dirty="0"/>
          </a:p>
          <a:p>
            <a:pPr lvl="1">
              <a:lnSpc>
                <a:spcPts val="3700"/>
              </a:lnSpc>
            </a:pPr>
            <a:r>
              <a:rPr lang="zh-CN" altLang="en-US" dirty="0"/>
              <a:t>然后将信号通过传输媒体传输到下一个节点的物理层</a:t>
            </a:r>
          </a:p>
          <a:p>
            <a:pPr>
              <a:lnSpc>
                <a:spcPts val="3700"/>
              </a:lnSpc>
            </a:pPr>
            <a:r>
              <a:rPr lang="zh-CN" altLang="en-US" b="1" dirty="0">
                <a:solidFill>
                  <a:srgbClr val="5B307E"/>
                </a:solidFill>
              </a:rPr>
              <a:t>作用</a:t>
            </a:r>
            <a:r>
              <a:rPr lang="zh-CN" altLang="en-US" dirty="0"/>
              <a:t>：尽可能地</a:t>
            </a:r>
            <a:r>
              <a:rPr lang="zh-CN" altLang="en-US" dirty="0">
                <a:solidFill>
                  <a:srgbClr val="C00000"/>
                </a:solidFill>
              </a:rPr>
              <a:t>屏蔽掉不同传输媒体和通信手段的差异</a:t>
            </a:r>
            <a:endParaRPr lang="en-US" altLang="zh-CN" dirty="0">
              <a:solidFill>
                <a:srgbClr val="C00000"/>
              </a:solidFill>
            </a:endParaRPr>
          </a:p>
          <a:p>
            <a:pPr lvl="1">
              <a:lnSpc>
                <a:spcPts val="3700"/>
              </a:lnSpc>
            </a:pPr>
            <a:r>
              <a:rPr lang="zh-CN" altLang="en-US" dirty="0"/>
              <a:t>为数据链路层提供一个统一的数据传输服务</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a:t>
            </a:fld>
            <a:endParaRPr kumimoji="1" lang="zh-CN" altLang="en-US" dirty="0"/>
          </a:p>
        </p:txBody>
      </p:sp>
      <p:sp>
        <p:nvSpPr>
          <p:cNvPr id="10" name="文本框 9"/>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a:srcRect/>
          <a:stretch>
            <a:fillRect/>
          </a:stretch>
        </p:blipFill>
        <p:spPr bwMode="auto">
          <a:xfrm>
            <a:off x="10075793" y="1558009"/>
            <a:ext cx="1771650" cy="4162425"/>
          </a:xfrm>
          <a:prstGeom prst="rect">
            <a:avLst/>
          </a:prstGeom>
          <a:noFill/>
          <a:ln w="9525">
            <a:noFill/>
            <a:miter lim="800000"/>
            <a:headEnd/>
            <a:tailEnd/>
          </a:ln>
        </p:spPr>
      </p:pic>
      <p:sp>
        <p:nvSpPr>
          <p:cNvPr id="11" name="TextBox 10"/>
          <p:cNvSpPr txBox="1"/>
          <p:nvPr/>
        </p:nvSpPr>
        <p:spPr>
          <a:xfrm>
            <a:off x="9980256" y="5938802"/>
            <a:ext cx="211620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TCP/IP 5</a:t>
            </a:r>
            <a:r>
              <a:rPr lang="zh-CN" altLang="en-US" sz="2000" dirty="0">
                <a:latin typeface="微软雅黑" panose="020B0503020204020204" pitchFamily="34" charset="-122"/>
                <a:ea typeface="微软雅黑" panose="020B0503020204020204" pitchFamily="34" charset="-122"/>
              </a:rPr>
              <a:t>层模型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频带传输</a:t>
            </a:r>
          </a:p>
        </p:txBody>
      </p:sp>
      <p:sp>
        <p:nvSpPr>
          <p:cNvPr id="3" name="内容占位符 2"/>
          <p:cNvSpPr>
            <a:spLocks noGrp="1"/>
          </p:cNvSpPr>
          <p:nvPr>
            <p:ph idx="1"/>
          </p:nvPr>
        </p:nvSpPr>
        <p:spPr/>
        <p:txBody>
          <a:bodyPr/>
          <a:lstStyle/>
          <a:p>
            <a:pPr>
              <a:lnSpc>
                <a:spcPct val="120000"/>
              </a:lnSpc>
            </a:pPr>
            <a:r>
              <a:rPr lang="zh-CN" altLang="en-US" dirty="0"/>
              <a:t>数字数据的模拟传输，也称频带传输</a:t>
            </a:r>
          </a:p>
          <a:p>
            <a:pPr lvl="1">
              <a:lnSpc>
                <a:spcPct val="120000"/>
              </a:lnSpc>
            </a:pPr>
            <a:r>
              <a:rPr lang="zh-CN" altLang="en-US" dirty="0"/>
              <a:t>指在一定频率范围内的线路上，进行载波传输。用基带信号对载波进行调制，使其变为适合于线路传送的信号</a:t>
            </a:r>
          </a:p>
          <a:p>
            <a:pPr lvl="1">
              <a:lnSpc>
                <a:spcPct val="120000"/>
              </a:lnSpc>
            </a:pPr>
            <a:r>
              <a:rPr lang="zh-CN" altLang="en-US" dirty="0"/>
              <a:t>调制（</a:t>
            </a:r>
            <a:r>
              <a:rPr lang="en-US" altLang="zh-CN" dirty="0"/>
              <a:t>Modulation</a:t>
            </a:r>
            <a:r>
              <a:rPr lang="zh-CN" altLang="en-US" dirty="0"/>
              <a:t>）：用基带脉冲对载波信号的某些参量进行控制，使这些参量随基带脉冲变化</a:t>
            </a:r>
          </a:p>
          <a:p>
            <a:pPr lvl="1">
              <a:lnSpc>
                <a:spcPct val="120000"/>
              </a:lnSpc>
            </a:pPr>
            <a:r>
              <a:rPr lang="zh-CN" altLang="en-US" dirty="0"/>
              <a:t>解调（</a:t>
            </a:r>
            <a:r>
              <a:rPr lang="en-US" altLang="zh-CN" dirty="0"/>
              <a:t>Demodulation</a:t>
            </a:r>
            <a:r>
              <a:rPr lang="zh-CN" altLang="en-US" dirty="0"/>
              <a:t>）：调制的反变换</a:t>
            </a:r>
          </a:p>
          <a:p>
            <a:pPr lvl="1">
              <a:lnSpc>
                <a:spcPct val="120000"/>
              </a:lnSpc>
            </a:pPr>
            <a:r>
              <a:rPr lang="zh-CN" altLang="en-US" dirty="0"/>
              <a:t>调制解调器</a:t>
            </a:r>
            <a:r>
              <a:rPr lang="en-US" altLang="zh-CN" dirty="0"/>
              <a:t>MODEM</a:t>
            </a:r>
            <a:r>
              <a:rPr lang="zh-CN" altLang="en-US" dirty="0"/>
              <a:t>（</a:t>
            </a:r>
            <a:r>
              <a:rPr lang="en-US" altLang="zh-CN" dirty="0"/>
              <a:t>modulation-demodulation)	</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40</a:t>
            </a:fld>
            <a:endParaRPr kumimoji="1"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highlight>
                  <a:srgbClr val="FFFF00"/>
                </a:highlight>
              </a:rPr>
              <a:t>频带传输</a:t>
            </a:r>
          </a:p>
        </p:txBody>
      </p:sp>
      <p:sp>
        <p:nvSpPr>
          <p:cNvPr id="3" name="内容占位符 2"/>
          <p:cNvSpPr>
            <a:spLocks noGrp="1"/>
          </p:cNvSpPr>
          <p:nvPr>
            <p:ph idx="1"/>
          </p:nvPr>
        </p:nvSpPr>
        <p:spPr>
          <a:xfrm>
            <a:off x="838200" y="1256193"/>
            <a:ext cx="10515600" cy="4845592"/>
          </a:xfrm>
        </p:spPr>
        <p:txBody>
          <a:bodyPr/>
          <a:lstStyle/>
          <a:p>
            <a:pPr>
              <a:spcBef>
                <a:spcPts val="0"/>
              </a:spcBef>
            </a:pPr>
            <a:r>
              <a:rPr lang="zh-CN" altLang="zh-CN" dirty="0">
                <a:sym typeface="Symbol" panose="05050102010706020507" pitchFamily="2" charset="2"/>
              </a:rPr>
              <a:t>三种调制技术</a:t>
            </a:r>
            <a:r>
              <a:rPr lang="zh-CN" altLang="en-US" dirty="0">
                <a:sym typeface="Symbol" panose="05050102010706020507" pitchFamily="2" charset="2"/>
              </a:rPr>
              <a:t>：</a:t>
            </a:r>
            <a:r>
              <a:rPr lang="zh-CN" altLang="en-US" dirty="0"/>
              <a:t>载波 </a:t>
            </a:r>
            <a:r>
              <a:rPr lang="en-US" altLang="zh-CN" dirty="0" err="1"/>
              <a:t>Asin</a:t>
            </a:r>
            <a:r>
              <a:rPr lang="en-US" altLang="zh-CN" dirty="0"/>
              <a:t>(</a:t>
            </a:r>
            <a:r>
              <a:rPr lang="en-US" altLang="zh-CN" dirty="0">
                <a:sym typeface="Symbol" panose="05050102010706020507" pitchFamily="2" charset="2"/>
              </a:rPr>
              <a:t>t + )</a:t>
            </a:r>
            <a:r>
              <a:rPr lang="zh-CN" altLang="zh-CN" dirty="0">
                <a:sym typeface="Symbol" panose="05050102010706020507" pitchFamily="2" charset="2"/>
              </a:rPr>
              <a:t>的三个特性幅度、频率、相位</a:t>
            </a:r>
          </a:p>
          <a:p>
            <a:pPr lvl="1">
              <a:spcBef>
                <a:spcPts val="0"/>
              </a:spcBef>
            </a:pPr>
            <a:r>
              <a:rPr lang="zh-CN" altLang="en-US" dirty="0"/>
              <a:t>幅移键控法（调幅） </a:t>
            </a:r>
            <a:r>
              <a:rPr lang="en-US" altLang="zh-CN" dirty="0"/>
              <a:t>Amplitude-shift keying (ASK)</a:t>
            </a:r>
          </a:p>
          <a:p>
            <a:pPr lvl="2">
              <a:spcBef>
                <a:spcPts val="0"/>
              </a:spcBef>
            </a:pPr>
            <a:r>
              <a:rPr lang="zh-CN" altLang="en-US" dirty="0">
                <a:solidFill>
                  <a:srgbClr val="C00000"/>
                </a:solidFill>
                <a:latin typeface="Arial" panose="020B0604020202020204" pitchFamily="34" charset="0"/>
              </a:rPr>
              <a:t>幅移就是把频率、相位作为常量，而把振幅作为变量</a:t>
            </a:r>
            <a:endParaRPr lang="zh-CN" altLang="en-US" dirty="0">
              <a:latin typeface="Arial" panose="020B0604020202020204" pitchFamily="34" charset="0"/>
            </a:endParaRPr>
          </a:p>
          <a:p>
            <a:pPr lvl="1">
              <a:spcBef>
                <a:spcPts val="0"/>
              </a:spcBef>
            </a:pPr>
            <a:r>
              <a:rPr lang="zh-CN" altLang="en-US" dirty="0"/>
              <a:t>频移键控法 （调频）</a:t>
            </a:r>
            <a:r>
              <a:rPr lang="en-US" altLang="zh-CN" dirty="0"/>
              <a:t>Frequency-shift keying (FSK)</a:t>
            </a:r>
          </a:p>
          <a:p>
            <a:pPr lvl="2">
              <a:spcBef>
                <a:spcPts val="0"/>
              </a:spcBef>
            </a:pPr>
            <a:r>
              <a:rPr lang="zh-CN" altLang="en-US" dirty="0">
                <a:solidFill>
                  <a:srgbClr val="C00000"/>
                </a:solidFill>
                <a:latin typeface="Arial" panose="020B0604020202020204" pitchFamily="34" charset="0"/>
              </a:rPr>
              <a:t>频移就是把振幅、相位作为常量，而把频率作为变量</a:t>
            </a:r>
            <a:endParaRPr lang="zh-CN" altLang="en-US" sz="2800" dirty="0">
              <a:solidFill>
                <a:srgbClr val="C00000"/>
              </a:solidFill>
            </a:endParaRPr>
          </a:p>
          <a:p>
            <a:pPr lvl="1">
              <a:spcBef>
                <a:spcPts val="0"/>
              </a:spcBef>
            </a:pPr>
            <a:r>
              <a:rPr lang="zh-CN" altLang="en-US" dirty="0"/>
              <a:t>相移键控法（调相） </a:t>
            </a:r>
            <a:r>
              <a:rPr lang="en-US" altLang="zh-CN" dirty="0"/>
              <a:t>Phase-shift keying (PSK) </a:t>
            </a:r>
          </a:p>
          <a:p>
            <a:pPr lvl="2">
              <a:spcBef>
                <a:spcPts val="0"/>
              </a:spcBef>
            </a:pPr>
            <a:r>
              <a:rPr lang="zh-CN" altLang="en-US" dirty="0">
                <a:solidFill>
                  <a:srgbClr val="C00000"/>
                </a:solidFill>
                <a:latin typeface="Arial" panose="020B0604020202020204" pitchFamily="34" charset="0"/>
              </a:rPr>
              <a:t>相移就是把振幅、频率作为常量，而把相位作为变量</a:t>
            </a:r>
            <a:endParaRPr lang="zh-CN" altLang="en-US" sz="2800" dirty="0">
              <a:solidFill>
                <a:srgbClr val="C00000"/>
              </a:solidFill>
            </a:endParaRPr>
          </a:p>
          <a:p>
            <a:pPr>
              <a:spcBef>
                <a:spcPts val="0"/>
              </a:spcBef>
            </a:pPr>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41</a:t>
            </a:fld>
            <a:endParaRPr kumimoji="1" lang="zh-CN" altLang="en-US" dirty="0"/>
          </a:p>
        </p:txBody>
      </p:sp>
      <p:pic>
        <p:nvPicPr>
          <p:cNvPr id="5" name="图片 4"/>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519292" y="3850425"/>
            <a:ext cx="7797243" cy="2868802"/>
          </a:xfrm>
          <a:prstGeom prst="rect">
            <a:avLst/>
          </a:prstGeom>
        </p:spPr>
      </p:pic>
      <p:sp>
        <p:nvSpPr>
          <p:cNvPr id="6" name="矩形 5"/>
          <p:cNvSpPr/>
          <p:nvPr/>
        </p:nvSpPr>
        <p:spPr>
          <a:xfrm>
            <a:off x="9753600" y="4825409"/>
            <a:ext cx="2112924" cy="707886"/>
          </a:xfrm>
          <a:prstGeom prst="rect">
            <a:avLst/>
          </a:prstGeom>
        </p:spPr>
        <p:txBody>
          <a:bodyPr wrap="square">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不仅仅是</a:t>
            </a:r>
            <a:r>
              <a:rPr lang="en-US" altLang="zh-CN" sz="2000" dirty="0">
                <a:solidFill>
                  <a:srgbClr val="C00000"/>
                </a:solidFill>
                <a:latin typeface="微软雅黑" panose="020B0503020204020204" pitchFamily="34" charset="-122"/>
                <a:ea typeface="微软雅黑" panose="020B0503020204020204" pitchFamily="34" charset="-122"/>
              </a:rPr>
              <a:t>180</a:t>
            </a:r>
            <a:r>
              <a:rPr lang="zh-CN" altLang="en-US" sz="2000" dirty="0">
                <a:solidFill>
                  <a:srgbClr val="C00000"/>
                </a:solidFill>
                <a:latin typeface="微软雅黑" panose="020B0503020204020204" pitchFamily="34" charset="-122"/>
                <a:ea typeface="微软雅黑" panose="020B0503020204020204" pitchFamily="34" charset="-122"/>
              </a:rPr>
              <a:t>度，更多的相位变化</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915400" y="6356350"/>
            <a:ext cx="2743200" cy="365125"/>
          </a:xfrm>
        </p:spPr>
        <p:txBody>
          <a:bodyPr/>
          <a:lstStyle/>
          <a:p>
            <a:fld id="{8D4D1E41-7A09-AB4A-A4E1-09765ADA2698}" type="slidenum">
              <a:rPr kumimoji="1" lang="zh-CN" altLang="en-US" smtClean="0"/>
              <a:t>42</a:t>
            </a:fld>
            <a:endParaRPr kumimoji="1" lang="zh-CN" altLang="en-US" dirty="0"/>
          </a:p>
        </p:txBody>
      </p:sp>
      <p:sp>
        <p:nvSpPr>
          <p:cNvPr id="7" name="内容占位符 2"/>
          <p:cNvSpPr>
            <a:spLocks noGrp="1"/>
          </p:cNvSpPr>
          <p:nvPr>
            <p:ph idx="1"/>
          </p:nvPr>
        </p:nvSpPr>
        <p:spPr>
          <a:xfrm>
            <a:off x="789008" y="1241945"/>
            <a:ext cx="10406851" cy="879086"/>
          </a:xfrm>
        </p:spPr>
        <p:txBody>
          <a:bodyPr vert="horz" lIns="91440" tIns="45720" rIns="91440" bIns="45720" rtlCol="0">
            <a:normAutofit/>
          </a:bodyPr>
          <a:lstStyle/>
          <a:p>
            <a:pPr marL="0" indent="0">
              <a:lnSpc>
                <a:spcPct val="130000"/>
              </a:lnSpc>
              <a:buNone/>
            </a:pPr>
            <a:r>
              <a:rPr lang="zh-CN" altLang="en-US" dirty="0">
                <a:latin typeface="微软雅黑" panose="020B0503020204020204" pitchFamily="34" charset="-122"/>
                <a:ea typeface="微软雅黑" panose="020B0503020204020204" pitchFamily="34" charset="-122"/>
              </a:rPr>
              <a:t>常见不同进制调制方式举例</a:t>
            </a:r>
          </a:p>
        </p:txBody>
      </p:sp>
      <p:grpSp>
        <p:nvGrpSpPr>
          <p:cNvPr id="11" name="组合 10"/>
          <p:cNvGrpSpPr/>
          <p:nvPr/>
        </p:nvGrpSpPr>
        <p:grpSpPr>
          <a:xfrm>
            <a:off x="814087" y="1862270"/>
            <a:ext cx="10653561" cy="3418298"/>
            <a:chOff x="725318" y="2384385"/>
            <a:chExt cx="10653561" cy="3418298"/>
          </a:xfrm>
        </p:grpSpPr>
        <p:pic>
          <p:nvPicPr>
            <p:cNvPr id="12290"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18" y="2384385"/>
              <a:ext cx="10628482" cy="337454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p:cNvSpPr/>
            <p:nvPr/>
          </p:nvSpPr>
          <p:spPr>
            <a:xfrm>
              <a:off x="725318" y="2423026"/>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4405585" y="2423026"/>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8110931" y="2428140"/>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13622" y="5275454"/>
            <a:ext cx="3551497" cy="1323439"/>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BPSK</a:t>
            </a:r>
            <a:r>
              <a:rPr lang="zh-CN" altLang="en-US" sz="2000" dirty="0">
                <a:latin typeface="微软雅黑" panose="020B0503020204020204" pitchFamily="34" charset="-122"/>
                <a:ea typeface="微软雅黑" panose="020B0503020204020204" pitchFamily="34" charset="-122"/>
              </a:rPr>
              <a:t>使用了基准的正弦波和</a:t>
            </a:r>
            <a:r>
              <a:rPr lang="zh-CN" altLang="en-US" sz="2000" dirty="0">
                <a:solidFill>
                  <a:srgbClr val="C00000"/>
                </a:solidFill>
                <a:latin typeface="微软雅黑" panose="020B0503020204020204" pitchFamily="34" charset="-122"/>
                <a:ea typeface="微软雅黑" panose="020B0503020204020204" pitchFamily="34" charset="-122"/>
              </a:rPr>
              <a:t>相位反转</a:t>
            </a:r>
            <a:r>
              <a:rPr lang="zh-CN" altLang="en-US" sz="2000" dirty="0">
                <a:latin typeface="微软雅黑" panose="020B0503020204020204" pitchFamily="34" charset="-122"/>
                <a:ea typeface="微软雅黑" panose="020B0503020204020204" pitchFamily="34" charset="-122"/>
              </a:rPr>
              <a:t>的波浪，使一方为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，另一方为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，从而可以同时传送接受</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值</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比特</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的信息</a:t>
            </a:r>
            <a:endParaRPr lang="en-US" altLang="zh-CN"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465191" y="5297324"/>
            <a:ext cx="3515810" cy="1323439"/>
          </a:xfrm>
          <a:prstGeom prst="rect">
            <a:avLst/>
          </a:prstGeom>
          <a:noFill/>
        </p:spPr>
        <p:txBody>
          <a:bodyPr wrap="square">
            <a:spAutoFit/>
          </a:bodyPr>
          <a:lstStyle/>
          <a:p>
            <a:r>
              <a:rPr lang="en-US" altLang="zh-CN" sz="2000" dirty="0">
                <a:solidFill>
                  <a:srgbClr val="333333"/>
                </a:solidFill>
                <a:latin typeface="微软雅黑" panose="020B0503020204020204" pitchFamily="34" charset="-122"/>
                <a:ea typeface="微软雅黑" panose="020B0503020204020204" pitchFamily="34" charset="-122"/>
              </a:rPr>
              <a:t>QPSK</a:t>
            </a:r>
            <a:r>
              <a:rPr lang="zh-CN" altLang="en-US" sz="2000" dirty="0">
                <a:solidFill>
                  <a:srgbClr val="333333"/>
                </a:solidFill>
                <a:latin typeface="微软雅黑" panose="020B0503020204020204" pitchFamily="34" charset="-122"/>
                <a:ea typeface="微软雅黑" panose="020B0503020204020204" pitchFamily="34" charset="-122"/>
              </a:rPr>
              <a:t>是一种四进制相位调，制采用</a:t>
            </a:r>
            <a:r>
              <a:rPr lang="zh-CN" altLang="en-US" sz="2000" i="0" dirty="0">
                <a:solidFill>
                  <a:srgbClr val="C00000"/>
                </a:solidFill>
                <a:effectLst/>
                <a:latin typeface="微软雅黑" panose="020B0503020204020204" pitchFamily="34" charset="-122"/>
                <a:ea typeface="微软雅黑" panose="020B0503020204020204" pitchFamily="34" charset="-122"/>
              </a:rPr>
              <a:t>移相</a:t>
            </a:r>
            <a:r>
              <a:rPr lang="zh-CN" altLang="en-US" sz="2000" i="0" dirty="0">
                <a:solidFill>
                  <a:srgbClr val="333333"/>
                </a:solidFill>
                <a:effectLst/>
                <a:latin typeface="微软雅黑" panose="020B0503020204020204" pitchFamily="34" charset="-122"/>
                <a:ea typeface="微软雅黑" panose="020B0503020204020204" pitchFamily="34" charset="-122"/>
              </a:rPr>
              <a:t>方式</a:t>
            </a:r>
            <a:r>
              <a:rPr lang="en-US" altLang="zh-CN" sz="2000" i="0" dirty="0">
                <a:solidFill>
                  <a:srgbClr val="333333"/>
                </a:solidFill>
                <a:effectLst/>
                <a:latin typeface="微软雅黑" panose="020B0503020204020204" pitchFamily="34" charset="-122"/>
                <a:ea typeface="微软雅黑" panose="020B0503020204020204" pitchFamily="34" charset="-122"/>
              </a:rPr>
              <a:t>QPSK</a:t>
            </a:r>
            <a:r>
              <a:rPr lang="zh-CN" altLang="en-US" sz="2000" i="0" dirty="0">
                <a:solidFill>
                  <a:srgbClr val="333333"/>
                </a:solidFill>
                <a:effectLst/>
                <a:latin typeface="微软雅黑" panose="020B0503020204020204" pitchFamily="34" charset="-122"/>
                <a:ea typeface="微软雅黑" panose="020B0503020204020204" pitchFamily="34" charset="-122"/>
              </a:rPr>
              <a:t>，每个点</a:t>
            </a:r>
            <a:r>
              <a:rPr lang="en-US" altLang="zh-CN" sz="2000" i="0" dirty="0">
                <a:solidFill>
                  <a:srgbClr val="333333"/>
                </a:solidFill>
                <a:effectLst/>
                <a:latin typeface="微软雅黑" panose="020B0503020204020204" pitchFamily="34" charset="-122"/>
                <a:ea typeface="微软雅黑" panose="020B0503020204020204" pitchFamily="34" charset="-122"/>
              </a:rPr>
              <a:t>2</a:t>
            </a:r>
            <a:r>
              <a:rPr lang="zh-CN" altLang="en-US" sz="2000" i="0" dirty="0">
                <a:solidFill>
                  <a:srgbClr val="333333"/>
                </a:solidFill>
                <a:effectLst/>
                <a:latin typeface="微软雅黑" panose="020B0503020204020204" pitchFamily="34" charset="-122"/>
                <a:ea typeface="微软雅黑" panose="020B0503020204020204" pitchFamily="34" charset="-122"/>
              </a:rPr>
              <a:t>比特信息，具有良好的抗噪特性和频带利用率通信业务</a:t>
            </a:r>
            <a:endParaRPr lang="zh-CN" altLang="en-US" sz="2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8081073" y="5358878"/>
            <a:ext cx="3626472" cy="1200329"/>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QAM</a:t>
            </a:r>
            <a:r>
              <a:rPr lang="zh-CN" altLang="en-US" dirty="0">
                <a:latin typeface="微软雅黑" panose="020B0503020204020204" pitchFamily="34" charset="-122"/>
                <a:ea typeface="微软雅黑" panose="020B0503020204020204" pitchFamily="34" charset="-122"/>
              </a:rPr>
              <a:t>全称正交幅度调制是是一种数字调制方式，产生的方法有正交</a:t>
            </a:r>
            <a:r>
              <a:rPr lang="zh-CN" altLang="en-US" dirty="0">
                <a:solidFill>
                  <a:srgbClr val="C00000"/>
                </a:solidFill>
                <a:latin typeface="微软雅黑" panose="020B0503020204020204" pitchFamily="34" charset="-122"/>
                <a:ea typeface="微软雅黑" panose="020B0503020204020204" pitchFamily="34" charset="-122"/>
              </a:rPr>
              <a:t>调幅</a:t>
            </a:r>
            <a:r>
              <a:rPr lang="zh-CN" altLang="en-US" dirty="0">
                <a:latin typeface="微软雅黑" panose="020B0503020204020204" pitchFamily="34" charset="-122"/>
                <a:ea typeface="微软雅黑" panose="020B0503020204020204" pitchFamily="34" charset="-122"/>
              </a:rPr>
              <a:t>法和复合</a:t>
            </a:r>
            <a:r>
              <a:rPr lang="zh-CN" altLang="en-US" dirty="0">
                <a:solidFill>
                  <a:srgbClr val="C00000"/>
                </a:solidFill>
                <a:latin typeface="微软雅黑" panose="020B0503020204020204" pitchFamily="34" charset="-122"/>
                <a:ea typeface="微软雅黑" panose="020B0503020204020204" pitchFamily="34" charset="-122"/>
              </a:rPr>
              <a:t>相移</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16QAM</a:t>
            </a:r>
            <a:r>
              <a:rPr lang="zh-CN" altLang="en-US" dirty="0">
                <a:latin typeface="微软雅黑" panose="020B0503020204020204" pitchFamily="34" charset="-122"/>
                <a:ea typeface="微软雅黑" panose="020B0503020204020204" pitchFamily="34" charset="-122"/>
              </a:rPr>
              <a:t>是指包含</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种符号的</a:t>
            </a:r>
            <a:r>
              <a:rPr lang="en-US" altLang="zh-CN" dirty="0">
                <a:latin typeface="微软雅黑" panose="020B0503020204020204" pitchFamily="34" charset="-122"/>
                <a:ea typeface="微软雅黑" panose="020B0503020204020204" pitchFamily="34" charset="-122"/>
              </a:rPr>
              <a:t>QAM</a:t>
            </a:r>
            <a:r>
              <a:rPr lang="zh-CN" altLang="en-US" dirty="0">
                <a:latin typeface="微软雅黑" panose="020B0503020204020204" pitchFamily="34" charset="-122"/>
                <a:ea typeface="微软雅黑" panose="020B0503020204020204" pitchFamily="34" charset="-122"/>
              </a:rPr>
              <a:t>调制方式</a:t>
            </a:r>
          </a:p>
        </p:txBody>
      </p:sp>
      <p:sp>
        <p:nvSpPr>
          <p:cNvPr id="16" name="标题 1"/>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anose="05000000000000000000" pitchFamily="2" charset="2"/>
            </a:pPr>
            <a:r>
              <a:rPr kumimoji="1" lang="zh-CN" altLang="en-US" dirty="0">
                <a:cs typeface="+mn-cs"/>
              </a:rPr>
              <a:t>频带传输</a:t>
            </a:r>
            <a:endParaRPr kumimoji="1" lang="en-US" altLang="zh-CN" dirty="0">
              <a:cs typeface="+mn-cs"/>
            </a:endParaRPr>
          </a:p>
        </p:txBody>
      </p:sp>
      <p:sp>
        <p:nvSpPr>
          <p:cNvPr id="18" name="文本框 17"/>
          <p:cNvSpPr txBox="1"/>
          <p:nvPr/>
        </p:nvSpPr>
        <p:spPr>
          <a:xfrm>
            <a:off x="0" y="6497157"/>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indent="0">
              <a:buNone/>
            </a:pPr>
            <a:r>
              <a:rPr lang="zh-CN" altLang="en-US" dirty="0"/>
              <a:t>传输损伤</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43</a:t>
            </a:fld>
            <a:endParaRPr kumimoji="1" lang="zh-CN" altLang="en-US" dirty="0"/>
          </a:p>
        </p:txBody>
      </p:sp>
      <p:sp>
        <p:nvSpPr>
          <p:cNvPr id="7" name="内容占位符 2"/>
          <p:cNvSpPr>
            <a:spLocks noGrp="1"/>
          </p:cNvSpPr>
          <p:nvPr>
            <p:ph idx="1"/>
          </p:nvPr>
        </p:nvSpPr>
        <p:spPr>
          <a:xfrm>
            <a:off x="354656" y="1257860"/>
            <a:ext cx="6578407" cy="5402016"/>
          </a:xfrm>
        </p:spPr>
        <p:txBody>
          <a:bodyPr>
            <a:noAutofit/>
          </a:bodyPr>
          <a:lstStyle/>
          <a:p>
            <a:r>
              <a:rPr lang="zh-CN" altLang="zh-CN" sz="2400" dirty="0">
                <a:latin typeface="微软雅黑" panose="020B0503020204020204" pitchFamily="34" charset="-122"/>
                <a:ea typeface="微软雅黑" panose="020B0503020204020204" pitchFamily="34" charset="-122"/>
              </a:rPr>
              <a:t>数据信号在数据通信系统的端到端连接的每个环节都可能受到伤害，</a:t>
            </a:r>
            <a:r>
              <a:rPr lang="en-US" altLang="zh-CN" sz="2400" dirty="0">
                <a:latin typeface="微软雅黑" panose="020B0503020204020204" pitchFamily="34" charset="-122"/>
                <a:ea typeface="微软雅黑" panose="020B0503020204020204" pitchFamily="34" charset="-122"/>
              </a:rPr>
              <a:t>ITU</a:t>
            </a:r>
            <a:r>
              <a:rPr lang="zh-CN" altLang="en-US" sz="2400" dirty="0">
                <a:latin typeface="微软雅黑" panose="020B0503020204020204" pitchFamily="34" charset="-122"/>
                <a:ea typeface="微软雅黑" panose="020B0503020204020204" pitchFamily="34" charset="-122"/>
              </a:rPr>
              <a:t>称之为传输损</a:t>
            </a:r>
            <a:r>
              <a:rPr lang="zh-CN" altLang="zh-CN" sz="2400" dirty="0">
                <a:latin typeface="微软雅黑" panose="020B0503020204020204" pitchFamily="34" charset="-122"/>
                <a:ea typeface="微软雅黑" panose="020B0503020204020204" pitchFamily="34" charset="-122"/>
              </a:rPr>
              <a:t>伤</a:t>
            </a:r>
            <a:r>
              <a:rPr lang="zh-CN" altLang="en-US" sz="2400" dirty="0">
                <a:latin typeface="微软雅黑" panose="020B0503020204020204" pitchFamily="34" charset="-122"/>
                <a:ea typeface="微软雅黑" panose="020B0503020204020204" pitchFamily="34" charset="-122"/>
              </a:rPr>
              <a:t>。并推荐用误码、抖动、漂移、滑动和时延来表示</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solidFill>
                  <a:srgbClr val="C00000"/>
                </a:solidFill>
                <a:latin typeface="微软雅黑" panose="020B0503020204020204" pitchFamily="34" charset="-122"/>
                <a:ea typeface="微软雅黑" panose="020B0503020204020204" pitchFamily="34" charset="-122"/>
              </a:rPr>
              <a:t>误</a:t>
            </a:r>
            <a:r>
              <a:rPr lang="zh-CN" altLang="zh-CN" sz="2000" dirty="0">
                <a:solidFill>
                  <a:srgbClr val="C00000"/>
                </a:solidFill>
                <a:latin typeface="微软雅黑" panose="020B0503020204020204" pitchFamily="34" charset="-122"/>
                <a:ea typeface="微软雅黑" panose="020B0503020204020204" pitchFamily="34" charset="-122"/>
              </a:rPr>
              <a:t>码</a:t>
            </a:r>
            <a:r>
              <a:rPr lang="en-US" altLang="zh-CN" sz="2000" dirty="0">
                <a:latin typeface="微软雅黑" panose="020B0503020204020204" pitchFamily="34" charset="-122"/>
                <a:ea typeface="微软雅黑" panose="020B0503020204020204" pitchFamily="34" charset="-122"/>
              </a:rPr>
              <a:t>(Error)</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指信号在传输过程中码元发生的差错，即接收与发送数字信号的单个数字之间的差异</a:t>
            </a:r>
            <a:endParaRPr lang="en-US" altLang="zh-CN" sz="2000" dirty="0">
              <a:latin typeface="微软雅黑" panose="020B0503020204020204" pitchFamily="34" charset="-122"/>
              <a:ea typeface="微软雅黑" panose="020B0503020204020204" pitchFamily="34" charset="-122"/>
            </a:endParaRPr>
          </a:p>
          <a:p>
            <a:pPr lvl="1"/>
            <a:r>
              <a:rPr lang="zh-CN" altLang="zh-CN" sz="2000" dirty="0">
                <a:solidFill>
                  <a:srgbClr val="C00000"/>
                </a:solidFill>
                <a:latin typeface="微软雅黑" panose="020B0503020204020204" pitchFamily="34" charset="-122"/>
                <a:ea typeface="微软雅黑" panose="020B0503020204020204" pitchFamily="34" charset="-122"/>
              </a:rPr>
              <a:t>抖动</a:t>
            </a:r>
            <a:r>
              <a:rPr lang="en-US" altLang="zh-CN" sz="2000" dirty="0">
                <a:latin typeface="微软雅黑" panose="020B0503020204020204" pitchFamily="34" charset="-122"/>
                <a:ea typeface="微软雅黑" panose="020B0503020204020204" pitchFamily="34" charset="-122"/>
              </a:rPr>
              <a:t>(Jitter)</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指码元出现的时刻随时间频繁地变化，也就是各有效瞬间相对于理想时间位置的短时间偏移</a:t>
            </a:r>
          </a:p>
          <a:p>
            <a:pPr lvl="1"/>
            <a:r>
              <a:rPr lang="zh-CN" altLang="zh-CN" sz="2000" dirty="0">
                <a:solidFill>
                  <a:srgbClr val="C00000"/>
                </a:solidFill>
                <a:latin typeface="微软雅黑" panose="020B0503020204020204" pitchFamily="34" charset="-122"/>
                <a:ea typeface="微软雅黑" panose="020B0503020204020204" pitchFamily="34" charset="-122"/>
              </a:rPr>
              <a:t>漂移</a:t>
            </a:r>
            <a:r>
              <a:rPr lang="en-US" altLang="zh-CN" sz="2000" dirty="0">
                <a:latin typeface="微软雅黑" panose="020B0503020204020204" pitchFamily="34" charset="-122"/>
                <a:ea typeface="微软雅黑" panose="020B0503020204020204" pitchFamily="34" charset="-122"/>
              </a:rPr>
              <a:t>(Wander)</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指码元各有效瞬间相对于理想时间位置的长期缓慢偏移</a:t>
            </a:r>
            <a:endParaRPr lang="en-US" altLang="zh-CN" sz="2000" dirty="0">
              <a:latin typeface="微软雅黑" panose="020B0503020204020204" pitchFamily="34" charset="-122"/>
              <a:ea typeface="微软雅黑" panose="020B0503020204020204" pitchFamily="34" charset="-122"/>
            </a:endParaRPr>
          </a:p>
          <a:p>
            <a:pPr lvl="1">
              <a:defRPr/>
            </a:pPr>
            <a:r>
              <a:rPr lang="zh-CN" altLang="zh-CN" sz="2000" dirty="0">
                <a:solidFill>
                  <a:srgbClr val="C00000"/>
                </a:solidFill>
                <a:latin typeface="微软雅黑" panose="020B0503020204020204" pitchFamily="34" charset="-122"/>
                <a:ea typeface="微软雅黑" panose="020B0503020204020204" pitchFamily="34" charset="-122"/>
              </a:rPr>
              <a:t>滑动</a:t>
            </a:r>
            <a:r>
              <a:rPr lang="en-US" altLang="zh-CN" sz="2000" dirty="0">
                <a:latin typeface="微软雅黑" panose="020B0503020204020204" pitchFamily="34" charset="-122"/>
                <a:ea typeface="微软雅黑" panose="020B0503020204020204" pitchFamily="34" charset="-122"/>
              </a:rPr>
              <a:t>(Slip)</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指一个信号序列在传输过程中，不可恢复地丢失或增加若干码元</a:t>
            </a:r>
          </a:p>
          <a:p>
            <a:pPr lvl="1">
              <a:defRPr/>
            </a:pPr>
            <a:r>
              <a:rPr lang="zh-CN" altLang="zh-CN" sz="2000" dirty="0">
                <a:solidFill>
                  <a:srgbClr val="C00000"/>
                </a:solidFill>
                <a:latin typeface="微软雅黑" panose="020B0503020204020204" pitchFamily="34" charset="-122"/>
                <a:ea typeface="微软雅黑" panose="020B0503020204020204" pitchFamily="34" charset="-122"/>
              </a:rPr>
              <a:t>时延</a:t>
            </a:r>
            <a:r>
              <a:rPr lang="en-US" altLang="zh-CN" sz="2000" dirty="0">
                <a:latin typeface="微软雅黑" panose="020B0503020204020204" pitchFamily="34" charset="-122"/>
                <a:ea typeface="微软雅黑" panose="020B0503020204020204" pitchFamily="34" charset="-122"/>
              </a:rPr>
              <a:t>(Delay)</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指信号的各有效瞬间相对于理想时间位置的滞后或推迟</a:t>
            </a:r>
          </a:p>
          <a:p>
            <a:endParaRPr lang="zh-CN"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pic>
        <p:nvPicPr>
          <p:cNvPr id="10" name="Picture 4" descr="B16"/>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933063" y="1492891"/>
            <a:ext cx="5064005" cy="455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7941065" y="6107431"/>
            <a:ext cx="3048000" cy="369332"/>
          </a:xfrm>
          <a:prstGeom prst="rect">
            <a:avLst/>
          </a:prstGeom>
          <a:noFill/>
        </p:spPr>
        <p:txBody>
          <a:bodyPr wrap="square">
            <a:spAutoFit/>
          </a:bodyPr>
          <a:lstStyle/>
          <a:p>
            <a:pPr eaLnBrk="1" hangingPunct="1">
              <a:buFont typeface="Wingdings" panose="05000000000000000000" pitchFamily="2" charset="2"/>
              <a:buNone/>
            </a:pPr>
            <a:r>
              <a:rPr lang="zh-CN" altLang="en-US" dirty="0">
                <a:solidFill>
                  <a:schemeClr val="accent2"/>
                </a:solidFill>
                <a:latin typeface="Arial" panose="020B0604020202020204" pitchFamily="34" charset="0"/>
                <a:ea typeface="黑体" panose="02010609060101010101" pitchFamily="49" charset="-122"/>
              </a:rPr>
              <a:t>噪声对数据信号传输的影响</a:t>
            </a:r>
            <a:endParaRPr lang="zh-CN" altLang="en-US" dirty="0"/>
          </a:p>
        </p:txBody>
      </p:sp>
      <p:sp>
        <p:nvSpPr>
          <p:cNvPr id="9" name="文本框 8"/>
          <p:cNvSpPr txBox="1"/>
          <p:nvPr/>
        </p:nvSpPr>
        <p:spPr>
          <a:xfrm>
            <a:off x="0" y="6523806"/>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44</a:t>
            </a:fld>
            <a:endParaRPr kumimoji="1" lang="zh-CN" altLang="en-US" dirty="0"/>
          </a:p>
        </p:txBody>
      </p:sp>
      <p:sp>
        <p:nvSpPr>
          <p:cNvPr id="7" name="文本框 6"/>
          <p:cNvSpPr txBox="1"/>
          <p:nvPr/>
        </p:nvSpPr>
        <p:spPr>
          <a:xfrm>
            <a:off x="397955" y="1160786"/>
            <a:ext cx="6096000" cy="597921"/>
          </a:xfrm>
          <a:prstGeom prst="rect">
            <a:avLst/>
          </a:prstGeom>
        </p:spPr>
        <p:txBody>
          <a:bodyPr vert="horz" lIns="91440" tIns="45720" rIns="91440" bIns="45720" rtlCol="0">
            <a:normAutofit/>
          </a:bodyPr>
          <a:lstStyle>
            <a:lvl1pPr marL="228600" indent="-228600">
              <a:lnSpc>
                <a:spcPct val="130000"/>
              </a:lnSpc>
              <a:spcBef>
                <a:spcPts val="600"/>
              </a:spcBef>
              <a:buFont typeface="Wingdings" panose="05000000000000000000" pitchFamily="2" charset="2"/>
              <a:buChar char="Ø"/>
              <a:defRPr kumimoji="1" sz="2800" b="1">
                <a:latin typeface="微软雅黑" panose="020B0503020204020204" pitchFamily="34" charset="-122"/>
                <a:ea typeface="微软雅黑"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lnSpc>
                <a:spcPct val="100000"/>
              </a:lnSpc>
              <a:spcBef>
                <a:spcPts val="600"/>
              </a:spcBef>
              <a:buFont typeface="Arial" panose="020B0604020202020204" pitchFamily="34" charset="0"/>
              <a:buChar char="•"/>
              <a:defRPr>
                <a:latin typeface="微软雅黑" panose="020B0503020204020204" pitchFamily="34" charset="-122"/>
                <a:ea typeface="微软雅黑" panose="020B0503020204020204" pitchFamily="34" charset="-122"/>
              </a:defRPr>
            </a:lvl4pPr>
            <a:lvl5pPr marL="2057400" indent="-228600">
              <a:lnSpc>
                <a:spcPct val="100000"/>
              </a:lnSpc>
              <a:spcBef>
                <a:spcPts val="600"/>
              </a:spcBef>
              <a:buFont typeface="Arial" panose="020B0604020202020204" pitchFamily="34" charset="0"/>
              <a:buChar char="•"/>
              <a:defRPr>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endParaRPr lang="zh-CN" altLang="en-US" dirty="0"/>
          </a:p>
        </p:txBody>
      </p:sp>
      <p:sp>
        <p:nvSpPr>
          <p:cNvPr id="8" name="内容占位符 2"/>
          <p:cNvSpPr>
            <a:spLocks noGrp="1"/>
          </p:cNvSpPr>
          <p:nvPr>
            <p:ph idx="1"/>
          </p:nvPr>
        </p:nvSpPr>
        <p:spPr>
          <a:xfrm>
            <a:off x="496233" y="1413973"/>
            <a:ext cx="7891941" cy="561975"/>
          </a:xfrm>
        </p:spPr>
        <p:txBody>
          <a:bodyPr>
            <a:normAutofit/>
          </a:bodyPr>
          <a:lstStyle/>
          <a:p>
            <a:pPr>
              <a:buFont typeface="Wingdings" panose="05000000000000000000" pitchFamily="2" charset="2"/>
              <a:buNone/>
              <a:defRPr/>
            </a:pPr>
            <a:r>
              <a:rPr lang="zh-CN" altLang="en-US" sz="2400" dirty="0">
                <a:latin typeface="微软雅黑" panose="020B0503020204020204" pitchFamily="34" charset="-122"/>
                <a:ea typeface="微软雅黑" panose="020B0503020204020204" pitchFamily="34" charset="-122"/>
              </a:rPr>
              <a:t>数字信号通过实际信道的情况</a:t>
            </a:r>
            <a:endParaRPr lang="en-US" altLang="zh-CN" sz="2400" dirty="0">
              <a:latin typeface="微软雅黑" panose="020B0503020204020204" pitchFamily="34" charset="-122"/>
              <a:ea typeface="微软雅黑" panose="020B0503020204020204" pitchFamily="34" charset="-122"/>
            </a:endParaRPr>
          </a:p>
          <a:p>
            <a:pPr>
              <a:defRPr/>
            </a:pPr>
            <a:endParaRPr lang="zh-CN" altLang="en-US" sz="2400" dirty="0">
              <a:latin typeface="Arial" panose="020B0604020202020204" pitchFamily="34" charset="0"/>
              <a:ea typeface="黑体" panose="02010609060101010101" pitchFamily="49" charset="-122"/>
              <a:cs typeface="+mj-cs"/>
            </a:endParaRPr>
          </a:p>
        </p:txBody>
      </p:sp>
      <p:sp>
        <p:nvSpPr>
          <p:cNvPr id="9" name="Rectangle 3"/>
          <p:cNvSpPr txBox="1">
            <a:spLocks noChangeArrowheads="1"/>
          </p:cNvSpPr>
          <p:nvPr/>
        </p:nvSpPr>
        <p:spPr bwMode="auto">
          <a:xfrm>
            <a:off x="501523" y="2417540"/>
            <a:ext cx="7801320" cy="2099203"/>
          </a:xfrm>
          <a:prstGeom prst="rect">
            <a:avLst/>
          </a:prstGeom>
          <a:noFill/>
          <a:ln w="9525">
            <a:noFill/>
            <a:miter lim="800000"/>
          </a:ln>
        </p:spPr>
        <p:txBody>
          <a:bodyPr/>
          <a:lstStyle/>
          <a:p>
            <a:pPr marL="342900" indent="-342900">
              <a:lnSpc>
                <a:spcPct val="110000"/>
              </a:lnSpc>
              <a:buClr>
                <a:schemeClr val="accent2"/>
              </a:buClr>
              <a:buFont typeface="Wingdings" panose="05000000000000000000" pitchFamily="2" charset="2"/>
              <a:buChar char="q"/>
              <a:defRPr/>
            </a:pPr>
            <a:r>
              <a:rPr lang="zh-CN" altLang="en-US" sz="2400" dirty="0">
                <a:latin typeface="微软雅黑" panose="020B0503020204020204" pitchFamily="34" charset="-122"/>
                <a:ea typeface="微软雅黑" panose="020B0503020204020204" pitchFamily="34" charset="-122"/>
              </a:rPr>
              <a:t>有失真，但可识别</a:t>
            </a:r>
            <a:endParaRPr lang="en-US" altLang="zh-CN" sz="2400" dirty="0">
              <a:latin typeface="微软雅黑" panose="020B0503020204020204" pitchFamily="34" charset="-122"/>
              <a:ea typeface="微软雅黑" panose="020B0503020204020204" pitchFamily="34" charset="-122"/>
            </a:endParaRPr>
          </a:p>
          <a:p>
            <a:pPr marL="342900" indent="-342900">
              <a:lnSpc>
                <a:spcPct val="110000"/>
              </a:lnSpc>
              <a:buClr>
                <a:schemeClr val="accent2"/>
              </a:buClr>
              <a:buFont typeface="Wingdings" panose="05000000000000000000" pitchFamily="2" charset="2"/>
              <a:buChar char="q"/>
              <a:defRPr/>
            </a:pPr>
            <a:endParaRPr lang="zh-CN" altLang="en-US" sz="2400" kern="0" dirty="0">
              <a:latin typeface="黑体" panose="02010609060101010101" pitchFamily="49" charset="-122"/>
              <a:ea typeface="黑体" panose="02010609060101010101" pitchFamily="49" charset="-122"/>
            </a:endParaRPr>
          </a:p>
          <a:p>
            <a:pPr marL="342900" indent="-342900">
              <a:lnSpc>
                <a:spcPct val="110000"/>
              </a:lnSpc>
              <a:buClr>
                <a:schemeClr val="accent2"/>
              </a:buClr>
              <a:buFont typeface="Wingdings" panose="05000000000000000000" pitchFamily="2" charset="2"/>
              <a:buChar char="q"/>
              <a:defRPr/>
            </a:pPr>
            <a:endParaRPr lang="zh-CN" altLang="en-US" sz="2400" kern="0" dirty="0">
              <a:latin typeface="黑体" panose="02010609060101010101" pitchFamily="49" charset="-122"/>
              <a:ea typeface="黑体" panose="02010609060101010101" pitchFamily="49" charset="-122"/>
            </a:endParaRPr>
          </a:p>
          <a:p>
            <a:pPr marL="342900" indent="-342900">
              <a:lnSpc>
                <a:spcPct val="110000"/>
              </a:lnSpc>
              <a:buClr>
                <a:schemeClr val="accent2"/>
              </a:buClr>
              <a:buFont typeface="Wingdings" panose="05000000000000000000" pitchFamily="2" charset="2"/>
              <a:buChar char="q"/>
              <a:defRPr/>
            </a:pPr>
            <a:endParaRPr lang="zh-CN" altLang="en-US" sz="2400" kern="0" dirty="0">
              <a:latin typeface="黑体" panose="02010609060101010101" pitchFamily="49" charset="-122"/>
              <a:ea typeface="黑体" panose="02010609060101010101" pitchFamily="49" charset="-122"/>
            </a:endParaRPr>
          </a:p>
          <a:p>
            <a:pPr marL="342900" indent="-342900">
              <a:lnSpc>
                <a:spcPct val="110000"/>
              </a:lnSpc>
              <a:buClr>
                <a:schemeClr val="accent2"/>
              </a:buClr>
              <a:buFont typeface="Wingdings" panose="05000000000000000000" pitchFamily="2" charset="2"/>
              <a:buChar char="q"/>
              <a:defRPr/>
            </a:pPr>
            <a:r>
              <a:rPr lang="zh-CN" altLang="en-US" sz="2400" dirty="0">
                <a:latin typeface="微软雅黑" panose="020B0503020204020204" pitchFamily="34" charset="-122"/>
                <a:ea typeface="微软雅黑" panose="020B0503020204020204" pitchFamily="34" charset="-122"/>
              </a:rPr>
              <a:t>失真大，无法识别 </a:t>
            </a:r>
          </a:p>
        </p:txBody>
      </p:sp>
      <p:grpSp>
        <p:nvGrpSpPr>
          <p:cNvPr id="10" name="组合 5"/>
          <p:cNvGrpSpPr/>
          <p:nvPr/>
        </p:nvGrpSpPr>
        <p:grpSpPr bwMode="auto">
          <a:xfrm>
            <a:off x="3292475" y="2422674"/>
            <a:ext cx="7772400" cy="1059867"/>
            <a:chOff x="539750" y="2466975"/>
            <a:chExt cx="7848600" cy="1441549"/>
          </a:xfrm>
        </p:grpSpPr>
        <p:sp>
          <p:nvSpPr>
            <p:cNvPr id="11" name="AutoShape 4"/>
            <p:cNvSpPr>
              <a:spLocks noChangeArrowheads="1"/>
            </p:cNvSpPr>
            <p:nvPr/>
          </p:nvSpPr>
          <p:spPr bwMode="auto">
            <a:xfrm rot="-5400000">
              <a:off x="4185444" y="1381919"/>
              <a:ext cx="395287" cy="4060825"/>
            </a:xfrm>
            <a:prstGeom prst="can">
              <a:avLst>
                <a:gd name="adj" fmla="val 66775"/>
              </a:avLst>
            </a:prstGeom>
            <a:gradFill rotWithShape="1">
              <a:gsLst>
                <a:gs pos="0">
                  <a:srgbClr val="6C6C6C"/>
                </a:gs>
                <a:gs pos="50000">
                  <a:srgbClr val="EAEAEA"/>
                </a:gs>
                <a:gs pos="100000">
                  <a:srgbClr val="6C6C6C"/>
                </a:gs>
              </a:gsLst>
              <a:lin ang="0" scaled="1"/>
            </a:gradFill>
            <a:ln w="9525">
              <a:solidFill>
                <a:srgbClr val="000000"/>
              </a:solidFill>
              <a:rou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1600"/>
            </a:p>
          </p:txBody>
        </p:sp>
        <p:sp>
          <p:nvSpPr>
            <p:cNvPr id="12" name="Freeform 5"/>
            <p:cNvSpPr/>
            <p:nvPr/>
          </p:nvSpPr>
          <p:spPr bwMode="auto">
            <a:xfrm>
              <a:off x="601663" y="2620963"/>
              <a:ext cx="1539875" cy="658812"/>
            </a:xfrm>
            <a:custGeom>
              <a:avLst/>
              <a:gdLst>
                <a:gd name="T0" fmla="*/ 0 w 1056"/>
                <a:gd name="T1" fmla="*/ 2147483646 h 480"/>
                <a:gd name="T2" fmla="*/ 2147483646 w 1056"/>
                <a:gd name="T3" fmla="*/ 2147483646 h 480"/>
                <a:gd name="T4" fmla="*/ 2147483646 w 1056"/>
                <a:gd name="T5" fmla="*/ 0 h 480"/>
                <a:gd name="T6" fmla="*/ 2147483646 w 1056"/>
                <a:gd name="T7" fmla="*/ 0 h 480"/>
                <a:gd name="T8" fmla="*/ 2147483646 w 1056"/>
                <a:gd name="T9" fmla="*/ 2147483646 h 480"/>
                <a:gd name="T10" fmla="*/ 2147483646 w 1056"/>
                <a:gd name="T11" fmla="*/ 2147483646 h 480"/>
                <a:gd name="T12" fmla="*/ 2147483646 w 1056"/>
                <a:gd name="T13" fmla="*/ 0 h 480"/>
                <a:gd name="T14" fmla="*/ 2147483646 w 1056"/>
                <a:gd name="T15" fmla="*/ 0 h 480"/>
                <a:gd name="T16" fmla="*/ 2147483646 w 1056"/>
                <a:gd name="T17" fmla="*/ 2147483646 h 480"/>
                <a:gd name="T18" fmla="*/ 2147483646 w 1056"/>
                <a:gd name="T19" fmla="*/ 2147483646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13" name="Line 6"/>
            <p:cNvSpPr>
              <a:spLocks noChangeShapeType="1"/>
            </p:cNvSpPr>
            <p:nvPr/>
          </p:nvSpPr>
          <p:spPr bwMode="auto">
            <a:xfrm>
              <a:off x="601663" y="3411538"/>
              <a:ext cx="1960562" cy="0"/>
            </a:xfrm>
            <a:prstGeom prst="line">
              <a:avLst/>
            </a:prstGeom>
            <a:noFill/>
            <a:ln w="28575">
              <a:solidFill>
                <a:srgbClr val="333399"/>
              </a:solidFill>
              <a:round/>
              <a:tailEnd type="triangle" w="med" len="lg"/>
            </a:ln>
            <a:extLst>
              <a:ext uri="{909E8E84-426E-40DD-AFC4-6F175D3DCCD1}">
                <a14:hiddenFill xmlns:a14="http://schemas.microsoft.com/office/drawing/2010/main">
                  <a:noFill/>
                </a14:hiddenFill>
              </a:ext>
            </a:extLst>
          </p:spPr>
          <p:txBody>
            <a:bodyPr wrap="none"/>
            <a:lstStyle/>
            <a:p>
              <a:endParaRPr lang="zh-CN" altLang="en-US" sz="1600"/>
            </a:p>
          </p:txBody>
        </p:sp>
        <p:sp>
          <p:nvSpPr>
            <p:cNvPr id="14" name="Freeform 7"/>
            <p:cNvSpPr/>
            <p:nvPr/>
          </p:nvSpPr>
          <p:spPr bwMode="auto">
            <a:xfrm>
              <a:off x="6692900" y="2620963"/>
              <a:ext cx="1541463" cy="658812"/>
            </a:xfrm>
            <a:custGeom>
              <a:avLst/>
              <a:gdLst>
                <a:gd name="T0" fmla="*/ 0 w 1056"/>
                <a:gd name="T1" fmla="*/ 2147483646 h 480"/>
                <a:gd name="T2" fmla="*/ 2147483646 w 1056"/>
                <a:gd name="T3" fmla="*/ 2147483646 h 480"/>
                <a:gd name="T4" fmla="*/ 2147483646 w 1056"/>
                <a:gd name="T5" fmla="*/ 0 h 480"/>
                <a:gd name="T6" fmla="*/ 2147483646 w 1056"/>
                <a:gd name="T7" fmla="*/ 0 h 480"/>
                <a:gd name="T8" fmla="*/ 2147483646 w 1056"/>
                <a:gd name="T9" fmla="*/ 2147483646 h 480"/>
                <a:gd name="T10" fmla="*/ 2147483646 w 1056"/>
                <a:gd name="T11" fmla="*/ 2147483646 h 480"/>
                <a:gd name="T12" fmla="*/ 2147483646 w 1056"/>
                <a:gd name="T13" fmla="*/ 0 h 480"/>
                <a:gd name="T14" fmla="*/ 2147483646 w 1056"/>
                <a:gd name="T15" fmla="*/ 0 h 480"/>
                <a:gd name="T16" fmla="*/ 2147483646 w 1056"/>
                <a:gd name="T17" fmla="*/ 2147483646 h 480"/>
                <a:gd name="T18" fmla="*/ 2147483646 w 1056"/>
                <a:gd name="T19" fmla="*/ 2147483646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15" name="Line 8"/>
            <p:cNvSpPr>
              <a:spLocks noChangeShapeType="1"/>
            </p:cNvSpPr>
            <p:nvPr/>
          </p:nvSpPr>
          <p:spPr bwMode="auto">
            <a:xfrm>
              <a:off x="6413500" y="3411538"/>
              <a:ext cx="1960563" cy="0"/>
            </a:xfrm>
            <a:prstGeom prst="line">
              <a:avLst/>
            </a:prstGeom>
            <a:noFill/>
            <a:ln w="28575">
              <a:solidFill>
                <a:srgbClr val="333399"/>
              </a:solidFill>
              <a:round/>
              <a:tailEnd type="triangle" w="med" len="lg"/>
            </a:ln>
            <a:extLst>
              <a:ext uri="{909E8E84-426E-40DD-AFC4-6F175D3DCCD1}">
                <a14:hiddenFill xmlns:a14="http://schemas.microsoft.com/office/drawing/2010/main">
                  <a:noFill/>
                </a14:hiddenFill>
              </a:ext>
            </a:extLst>
          </p:spPr>
          <p:txBody>
            <a:bodyPr wrap="none"/>
            <a:lstStyle/>
            <a:p>
              <a:endParaRPr lang="zh-CN" altLang="en-US" sz="1600"/>
            </a:p>
          </p:txBody>
        </p:sp>
        <p:sp>
          <p:nvSpPr>
            <p:cNvPr id="16" name="Freeform 9"/>
            <p:cNvSpPr/>
            <p:nvPr/>
          </p:nvSpPr>
          <p:spPr bwMode="auto">
            <a:xfrm>
              <a:off x="6707188" y="2657475"/>
              <a:ext cx="1495425" cy="633413"/>
            </a:xfrm>
            <a:custGeom>
              <a:avLst/>
              <a:gdLst>
                <a:gd name="T0" fmla="*/ 0 w 1026"/>
                <a:gd name="T1" fmla="*/ 2147483646 h 461"/>
                <a:gd name="T2" fmla="*/ 2147483646 w 1026"/>
                <a:gd name="T3" fmla="*/ 2147483646 h 461"/>
                <a:gd name="T4" fmla="*/ 2147483646 w 1026"/>
                <a:gd name="T5" fmla="*/ 2147483646 h 461"/>
                <a:gd name="T6" fmla="*/ 2147483646 w 1026"/>
                <a:gd name="T7" fmla="*/ 2147483646 h 461"/>
                <a:gd name="T8" fmla="*/ 2147483646 w 1026"/>
                <a:gd name="T9" fmla="*/ 2147483646 h 461"/>
                <a:gd name="T10" fmla="*/ 2147483646 w 1026"/>
                <a:gd name="T11" fmla="*/ 2147483646 h 461"/>
                <a:gd name="T12" fmla="*/ 2147483646 w 1026"/>
                <a:gd name="T13" fmla="*/ 2147483646 h 461"/>
                <a:gd name="T14" fmla="*/ 2147483646 w 1026"/>
                <a:gd name="T15" fmla="*/ 2147483646 h 461"/>
                <a:gd name="T16" fmla="*/ 2147483646 w 1026"/>
                <a:gd name="T17" fmla="*/ 2147483646 h 461"/>
                <a:gd name="T18" fmla="*/ 2147483646 w 1026"/>
                <a:gd name="T19" fmla="*/ 2147483646 h 461"/>
                <a:gd name="T20" fmla="*/ 2147483646 w 1026"/>
                <a:gd name="T21" fmla="*/ 2147483646 h 461"/>
                <a:gd name="T22" fmla="*/ 2147483646 w 1026"/>
                <a:gd name="T23" fmla="*/ 2147483646 h 461"/>
                <a:gd name="T24" fmla="*/ 2147483646 w 1026"/>
                <a:gd name="T25" fmla="*/ 2147483646 h 461"/>
                <a:gd name="T26" fmla="*/ 2147483646 w 1026"/>
                <a:gd name="T27" fmla="*/ 0 h 461"/>
                <a:gd name="T28" fmla="*/ 2147483646 w 1026"/>
                <a:gd name="T29" fmla="*/ 2147483646 h 461"/>
                <a:gd name="T30" fmla="*/ 2147483646 w 1026"/>
                <a:gd name="T31" fmla="*/ 2147483646 h 461"/>
                <a:gd name="T32" fmla="*/ 2147483646 w 1026"/>
                <a:gd name="T33" fmla="*/ 2147483646 h 461"/>
                <a:gd name="T34" fmla="*/ 2147483646 w 1026"/>
                <a:gd name="T35" fmla="*/ 2147483646 h 461"/>
                <a:gd name="T36" fmla="*/ 2147483646 w 1026"/>
                <a:gd name="T37" fmla="*/ 2147483646 h 461"/>
                <a:gd name="T38" fmla="*/ 2147483646 w 1026"/>
                <a:gd name="T39" fmla="*/ 2147483646 h 461"/>
                <a:gd name="T40" fmla="*/ 2147483646 w 1026"/>
                <a:gd name="T41" fmla="*/ 2147483646 h 461"/>
                <a:gd name="T42" fmla="*/ 2147483646 w 1026"/>
                <a:gd name="T43" fmla="*/ 2147483646 h 461"/>
                <a:gd name="T44" fmla="*/ 2147483646 w 1026"/>
                <a:gd name="T45" fmla="*/ 2147483646 h 461"/>
                <a:gd name="T46" fmla="*/ 2147483646 w 1026"/>
                <a:gd name="T47" fmla="*/ 2147483646 h 461"/>
                <a:gd name="T48" fmla="*/ 2147483646 w 1026"/>
                <a:gd name="T49" fmla="*/ 2147483646 h 461"/>
                <a:gd name="T50" fmla="*/ 2147483646 w 1026"/>
                <a:gd name="T51" fmla="*/ 2147483646 h 461"/>
                <a:gd name="T52" fmla="*/ 2147483646 w 1026"/>
                <a:gd name="T53" fmla="*/ 2147483646 h 461"/>
                <a:gd name="T54" fmla="*/ 2147483646 w 1026"/>
                <a:gd name="T55" fmla="*/ 2147483646 h 461"/>
                <a:gd name="T56" fmla="*/ 2147483646 w 1026"/>
                <a:gd name="T57" fmla="*/ 2147483646 h 461"/>
                <a:gd name="T58" fmla="*/ 2147483646 w 1026"/>
                <a:gd name="T59" fmla="*/ 2147483646 h 461"/>
                <a:gd name="T60" fmla="*/ 2147483646 w 1026"/>
                <a:gd name="T61" fmla="*/ 2147483646 h 461"/>
                <a:gd name="T62" fmla="*/ 2147483646 w 1026"/>
                <a:gd name="T63" fmla="*/ 2147483646 h 461"/>
                <a:gd name="T64" fmla="*/ 2147483646 w 1026"/>
                <a:gd name="T65" fmla="*/ 2147483646 h 461"/>
                <a:gd name="T66" fmla="*/ 2147483646 w 1026"/>
                <a:gd name="T67" fmla="*/ 2147483646 h 461"/>
                <a:gd name="T68" fmla="*/ 2147483646 w 1026"/>
                <a:gd name="T69" fmla="*/ 2147483646 h 461"/>
                <a:gd name="T70" fmla="*/ 2147483646 w 1026"/>
                <a:gd name="T71" fmla="*/ 2147483646 h 461"/>
                <a:gd name="T72" fmla="*/ 2147483646 w 1026"/>
                <a:gd name="T73" fmla="*/ 2147483646 h 461"/>
                <a:gd name="T74" fmla="*/ 2147483646 w 1026"/>
                <a:gd name="T75" fmla="*/ 2147483646 h 461"/>
                <a:gd name="T76" fmla="*/ 2147483646 w 1026"/>
                <a:gd name="T77" fmla="*/ 2147483646 h 461"/>
                <a:gd name="T78" fmla="*/ 2147483646 w 1026"/>
                <a:gd name="T79" fmla="*/ 2147483646 h 4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6"/>
                <a:gd name="T121" fmla="*/ 0 h 461"/>
                <a:gd name="T122" fmla="*/ 1026 w 1026"/>
                <a:gd name="T123" fmla="*/ 461 h 4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17" name="Text Box 10"/>
            <p:cNvSpPr txBox="1">
              <a:spLocks noChangeArrowheads="1"/>
            </p:cNvSpPr>
            <p:nvPr/>
          </p:nvSpPr>
          <p:spPr bwMode="auto">
            <a:xfrm>
              <a:off x="2406274" y="2466975"/>
              <a:ext cx="3826629" cy="79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dirty="0">
                  <a:solidFill>
                    <a:srgbClr val="333399"/>
                  </a:solidFill>
                  <a:ea typeface="黑体" panose="02010609060101010101" pitchFamily="49" charset="-122"/>
                </a:rPr>
                <a:t>实际的信道</a:t>
              </a:r>
            </a:p>
            <a:p>
              <a:pPr algn="ctr" eaLnBrk="1" hangingPunct="1">
                <a:spcBef>
                  <a:spcPct val="0"/>
                </a:spcBef>
                <a:buClrTx/>
                <a:buFontTx/>
                <a:buNone/>
              </a:pPr>
              <a:r>
                <a:rPr lang="zh-CN" altLang="en-US" sz="1600" dirty="0">
                  <a:solidFill>
                    <a:srgbClr val="333399"/>
                  </a:solidFill>
                  <a:ea typeface="黑体" panose="02010609060101010101" pitchFamily="49" charset="-122"/>
                </a:rPr>
                <a:t>（带宽受限、有噪声、干扰和失真）</a:t>
              </a:r>
            </a:p>
          </p:txBody>
        </p:sp>
        <p:sp>
          <p:nvSpPr>
            <p:cNvPr id="18" name="Text Box 11"/>
            <p:cNvSpPr txBox="1">
              <a:spLocks noChangeArrowheads="1"/>
            </p:cNvSpPr>
            <p:nvPr/>
          </p:nvSpPr>
          <p:spPr bwMode="auto">
            <a:xfrm>
              <a:off x="539750" y="3433764"/>
              <a:ext cx="1562351" cy="4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dirty="0">
                  <a:solidFill>
                    <a:srgbClr val="333399"/>
                  </a:solidFill>
                  <a:latin typeface="黑体" panose="02010609060101010101" pitchFamily="49" charset="-122"/>
                  <a:ea typeface="黑体" panose="02010609060101010101" pitchFamily="49" charset="-122"/>
                </a:rPr>
                <a:t>发送信号波形</a:t>
              </a:r>
            </a:p>
          </p:txBody>
        </p:sp>
        <p:sp>
          <p:nvSpPr>
            <p:cNvPr id="19" name="Text Box 12"/>
            <p:cNvSpPr txBox="1">
              <a:spLocks noChangeArrowheads="1"/>
            </p:cNvSpPr>
            <p:nvPr/>
          </p:nvSpPr>
          <p:spPr bwMode="auto">
            <a:xfrm>
              <a:off x="6464300" y="3448049"/>
              <a:ext cx="1924050" cy="4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solidFill>
                    <a:srgbClr val="333399"/>
                  </a:solidFill>
                  <a:latin typeface="黑体" panose="02010609060101010101" pitchFamily="49" charset="-122"/>
                  <a:ea typeface="黑体" panose="02010609060101010101" pitchFamily="49" charset="-122"/>
                </a:rPr>
                <a:t>接收信号波形</a:t>
              </a:r>
            </a:p>
          </p:txBody>
        </p:sp>
      </p:grpSp>
      <p:grpSp>
        <p:nvGrpSpPr>
          <p:cNvPr id="20" name="Group 24"/>
          <p:cNvGrpSpPr/>
          <p:nvPr/>
        </p:nvGrpSpPr>
        <p:grpSpPr bwMode="auto">
          <a:xfrm>
            <a:off x="3509963" y="3887167"/>
            <a:ext cx="7531076" cy="1093642"/>
            <a:chOff x="304" y="2886"/>
            <a:chExt cx="4935" cy="937"/>
          </a:xfrm>
        </p:grpSpPr>
        <p:sp>
          <p:nvSpPr>
            <p:cNvPr id="21" name="AutoShape 13"/>
            <p:cNvSpPr>
              <a:spLocks noChangeArrowheads="1"/>
            </p:cNvSpPr>
            <p:nvPr/>
          </p:nvSpPr>
          <p:spPr bwMode="auto">
            <a:xfrm rot="-5400000">
              <a:off x="2600" y="2210"/>
              <a:ext cx="250" cy="2558"/>
            </a:xfrm>
            <a:prstGeom prst="can">
              <a:avLst>
                <a:gd name="adj" fmla="val 66508"/>
              </a:avLst>
            </a:prstGeom>
            <a:gradFill rotWithShape="1">
              <a:gsLst>
                <a:gs pos="0">
                  <a:srgbClr val="6C6C6C"/>
                </a:gs>
                <a:gs pos="50000">
                  <a:srgbClr val="EAEAEA"/>
                </a:gs>
                <a:gs pos="100000">
                  <a:srgbClr val="6C6C6C"/>
                </a:gs>
              </a:gsLst>
              <a:lin ang="0" scaled="1"/>
            </a:gradFill>
            <a:ln w="9525">
              <a:solidFill>
                <a:srgbClr val="000000"/>
              </a:solidFill>
              <a:round/>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1600"/>
            </a:p>
          </p:txBody>
        </p:sp>
        <p:sp>
          <p:nvSpPr>
            <p:cNvPr id="22" name="Freeform 14"/>
            <p:cNvSpPr/>
            <p:nvPr/>
          </p:nvSpPr>
          <p:spPr bwMode="auto">
            <a:xfrm>
              <a:off x="343" y="2991"/>
              <a:ext cx="970" cy="415"/>
            </a:xfrm>
            <a:custGeom>
              <a:avLst/>
              <a:gdLst>
                <a:gd name="T0" fmla="*/ 0 w 1056"/>
                <a:gd name="T1" fmla="*/ 54 h 480"/>
                <a:gd name="T2" fmla="*/ 40 w 1056"/>
                <a:gd name="T3" fmla="*/ 54 h 480"/>
                <a:gd name="T4" fmla="*/ 40 w 1056"/>
                <a:gd name="T5" fmla="*/ 0 h 480"/>
                <a:gd name="T6" fmla="*/ 108 w 1056"/>
                <a:gd name="T7" fmla="*/ 0 h 480"/>
                <a:gd name="T8" fmla="*/ 108 w 1056"/>
                <a:gd name="T9" fmla="*/ 54 h 480"/>
                <a:gd name="T10" fmla="*/ 174 w 1056"/>
                <a:gd name="T11" fmla="*/ 54 h 480"/>
                <a:gd name="T12" fmla="*/ 174 w 1056"/>
                <a:gd name="T13" fmla="*/ 0 h 480"/>
                <a:gd name="T14" fmla="*/ 242 w 1056"/>
                <a:gd name="T15" fmla="*/ 0 h 480"/>
                <a:gd name="T16" fmla="*/ 242 w 1056"/>
                <a:gd name="T17" fmla="*/ 54 h 480"/>
                <a:gd name="T18" fmla="*/ 295 w 1056"/>
                <a:gd name="T19" fmla="*/ 54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23" name="Line 15"/>
            <p:cNvSpPr>
              <a:spLocks noChangeShapeType="1"/>
            </p:cNvSpPr>
            <p:nvPr/>
          </p:nvSpPr>
          <p:spPr bwMode="auto">
            <a:xfrm>
              <a:off x="343" y="3489"/>
              <a:ext cx="1235" cy="0"/>
            </a:xfrm>
            <a:prstGeom prst="line">
              <a:avLst/>
            </a:prstGeom>
            <a:noFill/>
            <a:ln w="28575">
              <a:solidFill>
                <a:srgbClr val="333399"/>
              </a:solidFill>
              <a:round/>
              <a:tailEnd type="triangle" w="med" len="lg"/>
            </a:ln>
            <a:extLst>
              <a:ext uri="{909E8E84-426E-40DD-AFC4-6F175D3DCCD1}">
                <a14:hiddenFill xmlns:a14="http://schemas.microsoft.com/office/drawing/2010/main">
                  <a:noFill/>
                </a14:hiddenFill>
              </a:ext>
            </a:extLst>
          </p:spPr>
          <p:txBody>
            <a:bodyPr wrap="none"/>
            <a:lstStyle/>
            <a:p>
              <a:endParaRPr lang="zh-CN" altLang="en-US" sz="1600"/>
            </a:p>
          </p:txBody>
        </p:sp>
        <p:sp>
          <p:nvSpPr>
            <p:cNvPr id="24" name="Freeform 16"/>
            <p:cNvSpPr/>
            <p:nvPr/>
          </p:nvSpPr>
          <p:spPr bwMode="auto">
            <a:xfrm>
              <a:off x="4180" y="2991"/>
              <a:ext cx="971" cy="415"/>
            </a:xfrm>
            <a:custGeom>
              <a:avLst/>
              <a:gdLst>
                <a:gd name="T0" fmla="*/ 0 w 1056"/>
                <a:gd name="T1" fmla="*/ 54 h 480"/>
                <a:gd name="T2" fmla="*/ 40 w 1056"/>
                <a:gd name="T3" fmla="*/ 54 h 480"/>
                <a:gd name="T4" fmla="*/ 40 w 1056"/>
                <a:gd name="T5" fmla="*/ 0 h 480"/>
                <a:gd name="T6" fmla="*/ 110 w 1056"/>
                <a:gd name="T7" fmla="*/ 0 h 480"/>
                <a:gd name="T8" fmla="*/ 110 w 1056"/>
                <a:gd name="T9" fmla="*/ 54 h 480"/>
                <a:gd name="T10" fmla="*/ 177 w 1056"/>
                <a:gd name="T11" fmla="*/ 54 h 480"/>
                <a:gd name="T12" fmla="*/ 177 w 1056"/>
                <a:gd name="T13" fmla="*/ 0 h 480"/>
                <a:gd name="T14" fmla="*/ 245 w 1056"/>
                <a:gd name="T15" fmla="*/ 0 h 480"/>
                <a:gd name="T16" fmla="*/ 245 w 1056"/>
                <a:gd name="T17" fmla="*/ 54 h 480"/>
                <a:gd name="T18" fmla="*/ 300 w 1056"/>
                <a:gd name="T19" fmla="*/ 54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25" name="Line 17"/>
            <p:cNvSpPr>
              <a:spLocks noChangeShapeType="1"/>
            </p:cNvSpPr>
            <p:nvPr/>
          </p:nvSpPr>
          <p:spPr bwMode="auto">
            <a:xfrm>
              <a:off x="4004" y="3489"/>
              <a:ext cx="1235" cy="0"/>
            </a:xfrm>
            <a:prstGeom prst="line">
              <a:avLst/>
            </a:prstGeom>
            <a:noFill/>
            <a:ln w="28575">
              <a:solidFill>
                <a:srgbClr val="333399"/>
              </a:solidFill>
              <a:round/>
              <a:tailEnd type="triangle" w="med" len="lg"/>
            </a:ln>
            <a:extLst>
              <a:ext uri="{909E8E84-426E-40DD-AFC4-6F175D3DCCD1}">
                <a14:hiddenFill xmlns:a14="http://schemas.microsoft.com/office/drawing/2010/main">
                  <a:noFill/>
                </a14:hiddenFill>
              </a:ext>
            </a:extLst>
          </p:spPr>
          <p:txBody>
            <a:bodyPr wrap="none"/>
            <a:lstStyle/>
            <a:p>
              <a:endParaRPr lang="zh-CN" altLang="en-US" sz="1600"/>
            </a:p>
          </p:txBody>
        </p:sp>
        <p:sp>
          <p:nvSpPr>
            <p:cNvPr id="26" name="Freeform 18"/>
            <p:cNvSpPr/>
            <p:nvPr/>
          </p:nvSpPr>
          <p:spPr bwMode="auto">
            <a:xfrm>
              <a:off x="4186" y="3270"/>
              <a:ext cx="934" cy="124"/>
            </a:xfrm>
            <a:custGeom>
              <a:avLst/>
              <a:gdLst>
                <a:gd name="T0" fmla="*/ 0 w 1017"/>
                <a:gd name="T1" fmla="*/ 13 h 143"/>
                <a:gd name="T2" fmla="*/ 16 w 1017"/>
                <a:gd name="T3" fmla="*/ 15 h 143"/>
                <a:gd name="T4" fmla="*/ 24 w 1017"/>
                <a:gd name="T5" fmla="*/ 15 h 143"/>
                <a:gd name="T6" fmla="*/ 31 w 1017"/>
                <a:gd name="T7" fmla="*/ 10 h 143"/>
                <a:gd name="T8" fmla="*/ 46 w 1017"/>
                <a:gd name="T9" fmla="*/ 3 h 143"/>
                <a:gd name="T10" fmla="*/ 51 w 1017"/>
                <a:gd name="T11" fmla="*/ 7 h 143"/>
                <a:gd name="T12" fmla="*/ 52 w 1017"/>
                <a:gd name="T13" fmla="*/ 13 h 143"/>
                <a:gd name="T14" fmla="*/ 56 w 1017"/>
                <a:gd name="T15" fmla="*/ 9 h 143"/>
                <a:gd name="T16" fmla="*/ 61 w 1017"/>
                <a:gd name="T17" fmla="*/ 10 h 143"/>
                <a:gd name="T18" fmla="*/ 71 w 1017"/>
                <a:gd name="T19" fmla="*/ 9 h 143"/>
                <a:gd name="T20" fmla="*/ 91 w 1017"/>
                <a:gd name="T21" fmla="*/ 11 h 143"/>
                <a:gd name="T22" fmla="*/ 98 w 1017"/>
                <a:gd name="T23" fmla="*/ 14 h 143"/>
                <a:gd name="T24" fmla="*/ 114 w 1017"/>
                <a:gd name="T25" fmla="*/ 9 h 143"/>
                <a:gd name="T26" fmla="*/ 129 w 1017"/>
                <a:gd name="T27" fmla="*/ 12 h 143"/>
                <a:gd name="T28" fmla="*/ 141 w 1017"/>
                <a:gd name="T29" fmla="*/ 14 h 143"/>
                <a:gd name="T30" fmla="*/ 157 w 1017"/>
                <a:gd name="T31" fmla="*/ 14 h 143"/>
                <a:gd name="T32" fmla="*/ 172 w 1017"/>
                <a:gd name="T33" fmla="*/ 10 h 143"/>
                <a:gd name="T34" fmla="*/ 179 w 1017"/>
                <a:gd name="T35" fmla="*/ 9 h 143"/>
                <a:gd name="T36" fmla="*/ 183 w 1017"/>
                <a:gd name="T37" fmla="*/ 13 h 143"/>
                <a:gd name="T38" fmla="*/ 187 w 1017"/>
                <a:gd name="T39" fmla="*/ 6 h 143"/>
                <a:gd name="T40" fmla="*/ 195 w 1017"/>
                <a:gd name="T41" fmla="*/ 5 h 143"/>
                <a:gd name="T42" fmla="*/ 211 w 1017"/>
                <a:gd name="T43" fmla="*/ 8 h 143"/>
                <a:gd name="T44" fmla="*/ 222 w 1017"/>
                <a:gd name="T45" fmla="*/ 8 h 143"/>
                <a:gd name="T46" fmla="*/ 232 w 1017"/>
                <a:gd name="T47" fmla="*/ 11 h 143"/>
                <a:gd name="T48" fmla="*/ 243 w 1017"/>
                <a:gd name="T49" fmla="*/ 13 h 143"/>
                <a:gd name="T50" fmla="*/ 249 w 1017"/>
                <a:gd name="T51" fmla="*/ 10 h 143"/>
                <a:gd name="T52" fmla="*/ 253 w 1017"/>
                <a:gd name="T53" fmla="*/ 12 h 143"/>
                <a:gd name="T54" fmla="*/ 259 w 1017"/>
                <a:gd name="T55" fmla="*/ 8 h 143"/>
                <a:gd name="T56" fmla="*/ 271 w 1017"/>
                <a:gd name="T57" fmla="*/ 13 h 143"/>
                <a:gd name="T58" fmla="*/ 284 w 1017"/>
                <a:gd name="T59" fmla="*/ 14 h 1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17"/>
                <a:gd name="T91" fmla="*/ 0 h 143"/>
                <a:gd name="T92" fmla="*/ 1017 w 1017"/>
                <a:gd name="T93" fmla="*/ 143 h 1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sz="1600"/>
            </a:p>
          </p:txBody>
        </p:sp>
        <p:sp>
          <p:nvSpPr>
            <p:cNvPr id="27" name="Text Box 19"/>
            <p:cNvSpPr txBox="1">
              <a:spLocks noChangeArrowheads="1"/>
            </p:cNvSpPr>
            <p:nvPr/>
          </p:nvSpPr>
          <p:spPr bwMode="auto">
            <a:xfrm>
              <a:off x="304" y="3503"/>
              <a:ext cx="98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1600">
                  <a:solidFill>
                    <a:srgbClr val="333399"/>
                  </a:solidFill>
                  <a:latin typeface="黑体" panose="02010609060101010101" pitchFamily="49" charset="-122"/>
                  <a:ea typeface="黑体" panose="02010609060101010101" pitchFamily="49" charset="-122"/>
                </a:rPr>
                <a:t>发送信号波形</a:t>
              </a:r>
            </a:p>
          </p:txBody>
        </p:sp>
        <p:sp>
          <p:nvSpPr>
            <p:cNvPr id="28" name="Text Box 22"/>
            <p:cNvSpPr txBox="1">
              <a:spLocks noChangeArrowheads="1"/>
            </p:cNvSpPr>
            <p:nvPr/>
          </p:nvSpPr>
          <p:spPr bwMode="auto">
            <a:xfrm>
              <a:off x="1494" y="2886"/>
              <a:ext cx="2410"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solidFill>
                    <a:srgbClr val="333399"/>
                  </a:solidFill>
                  <a:ea typeface="黑体" panose="02010609060101010101" pitchFamily="49" charset="-122"/>
                </a:rPr>
                <a:t>实际的信道</a:t>
              </a:r>
            </a:p>
            <a:p>
              <a:pPr algn="ctr" eaLnBrk="1" hangingPunct="1">
                <a:spcBef>
                  <a:spcPct val="0"/>
                </a:spcBef>
                <a:buClrTx/>
                <a:buFontTx/>
                <a:buNone/>
              </a:pPr>
              <a:r>
                <a:rPr lang="zh-CN" altLang="en-US" sz="1600">
                  <a:solidFill>
                    <a:srgbClr val="333399"/>
                  </a:solidFill>
                  <a:ea typeface="黑体" panose="02010609060101010101" pitchFamily="49" charset="-122"/>
                </a:rPr>
                <a:t>（带宽受限、有噪声、干扰和失真）</a:t>
              </a:r>
            </a:p>
          </p:txBody>
        </p:sp>
        <p:sp>
          <p:nvSpPr>
            <p:cNvPr id="29" name="Text Box 23"/>
            <p:cNvSpPr txBox="1">
              <a:spLocks noChangeArrowheads="1"/>
            </p:cNvSpPr>
            <p:nvPr/>
          </p:nvSpPr>
          <p:spPr bwMode="auto">
            <a:xfrm>
              <a:off x="3991" y="3533"/>
              <a:ext cx="116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solidFill>
                    <a:srgbClr val="333399"/>
                  </a:solidFill>
                  <a:latin typeface="黑体" panose="02010609060101010101" pitchFamily="49" charset="-122"/>
                  <a:ea typeface="黑体" panose="02010609060101010101" pitchFamily="49" charset="-122"/>
                </a:rPr>
                <a:t>接收信号波形</a:t>
              </a:r>
            </a:p>
          </p:txBody>
        </p:sp>
      </p:grpSp>
      <p:sp>
        <p:nvSpPr>
          <p:cNvPr id="30" name="内容占位符 2"/>
          <p:cNvSpPr txBox="1"/>
          <p:nvPr/>
        </p:nvSpPr>
        <p:spPr>
          <a:xfrm>
            <a:off x="496233" y="4748469"/>
            <a:ext cx="11595687" cy="157286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C00000"/>
                </a:solidFill>
                <a:latin typeface="微软雅黑" panose="020B0503020204020204" pitchFamily="34" charset="-122"/>
                <a:ea typeface="微软雅黑" panose="020B0503020204020204" pitchFamily="34" charset="-122"/>
              </a:rPr>
              <a:t>干扰</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环境干扰</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指</a:t>
            </a:r>
            <a:r>
              <a:rPr lang="zh-CN" altLang="zh-CN" sz="2000" dirty="0">
                <a:latin typeface="微软雅黑" panose="020B0503020204020204" pitchFamily="34" charset="-122"/>
                <a:ea typeface="微软雅黑" panose="020B0503020204020204" pitchFamily="34" charset="-122"/>
              </a:rPr>
              <a:t>大气干扰</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如雷电、电离层闪烁等</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、城区人为干扰</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如工业干扰</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汽车干扰等</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和非恶意的邻道干扰等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人为恶意干扰  </a:t>
            </a:r>
            <a:r>
              <a:rPr lang="zh-CN" altLang="zh-CN" sz="2000" dirty="0">
                <a:latin typeface="微软雅黑" panose="020B0503020204020204" pitchFamily="34" charset="-122"/>
                <a:ea typeface="微软雅黑" panose="020B0503020204020204" pitchFamily="34" charset="-122"/>
              </a:rPr>
              <a:t>指带有恶意或敌意的人为干扰</a:t>
            </a:r>
            <a:endParaRPr lang="zh-CN" altLang="en-US" sz="2000" dirty="0">
              <a:latin typeface="微软雅黑" panose="020B0503020204020204" pitchFamily="34" charset="-122"/>
              <a:ea typeface="微软雅黑" panose="020B0503020204020204" pitchFamily="34" charset="-122"/>
            </a:endParaRPr>
          </a:p>
        </p:txBody>
      </p:sp>
      <p:sp>
        <p:nvSpPr>
          <p:cNvPr id="32" name="标题 1"/>
          <p:cNvSpPr>
            <a:spLocks noGrp="1"/>
          </p:cNvSpPr>
          <p:nvPr>
            <p:ph type="title"/>
          </p:nvPr>
        </p:nvSpPr>
        <p:spPr>
          <a:xfrm>
            <a:off x="1307508" y="365126"/>
            <a:ext cx="8220812" cy="879086"/>
          </a:xfrm>
        </p:spPr>
        <p:txBody>
          <a:bodyPr vert="horz" lIns="91440" tIns="45720" rIns="91440" bIns="45720" rtlCol="0">
            <a:normAutofit/>
          </a:bodyPr>
          <a:lstStyle/>
          <a:p>
            <a:pPr marL="0" indent="0">
              <a:buNone/>
            </a:pPr>
            <a:r>
              <a:rPr lang="zh-CN" altLang="en-US" dirty="0"/>
              <a:t>传输损伤</a:t>
            </a:r>
          </a:p>
        </p:txBody>
      </p:sp>
      <p:sp>
        <p:nvSpPr>
          <p:cNvPr id="33" name="文本框 32"/>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ormAutofit/>
          </a:bodyPr>
          <a:lstStyle/>
          <a:p>
            <a:pPr>
              <a:lnSpc>
                <a:spcPct val="130000"/>
              </a:lnSpc>
              <a:spcBef>
                <a:spcPts val="600"/>
              </a:spcBef>
              <a:buFont typeface="Wingdings" panose="05000000000000000000" pitchFamily="2" charset="2"/>
            </a:pPr>
            <a:r>
              <a:rPr kumimoji="1" lang="zh-CN" altLang="en-US" dirty="0">
                <a:cs typeface="+mn-cs"/>
              </a:rPr>
              <a:t>性能度量</a:t>
            </a:r>
            <a:endParaRPr kumimoji="1" lang="en-US" altLang="zh-CN" dirty="0">
              <a:cs typeface="+mn-cs"/>
            </a:endParaRPr>
          </a:p>
        </p:txBody>
      </p:sp>
      <p:sp>
        <p:nvSpPr>
          <p:cNvPr id="3" name="内容占位符 2"/>
          <p:cNvSpPr>
            <a:spLocks noGrp="1"/>
          </p:cNvSpPr>
          <p:nvPr>
            <p:ph idx="1"/>
          </p:nvPr>
        </p:nvSpPr>
        <p:spPr>
          <a:xfrm>
            <a:off x="553060" y="1263185"/>
            <a:ext cx="10140682" cy="879086"/>
          </a:xfrm>
        </p:spPr>
        <p:txBody>
          <a:bodyPr>
            <a:normAutofit/>
          </a:bodyPr>
          <a:lstStyle/>
          <a:p>
            <a:pPr marL="0" indent="0">
              <a:lnSpc>
                <a:spcPct val="130000"/>
              </a:lnSpc>
              <a:buNone/>
            </a:pPr>
            <a:r>
              <a:rPr lang="zh-CN" altLang="en-US" dirty="0">
                <a:solidFill>
                  <a:srgbClr val="C00000"/>
                </a:solidFill>
                <a:latin typeface="微软雅黑" panose="020B0503020204020204" pitchFamily="34" charset="-122"/>
                <a:ea typeface="微软雅黑" panose="020B0503020204020204" pitchFamily="34" charset="-122"/>
              </a:rPr>
              <a:t>传输速率</a:t>
            </a:r>
          </a:p>
        </p:txBody>
      </p:sp>
      <p:sp>
        <p:nvSpPr>
          <p:cNvPr id="6" name="Rectangle 3"/>
          <p:cNvSpPr txBox="1">
            <a:spLocks noChangeArrowheads="1"/>
          </p:cNvSpPr>
          <p:nvPr/>
        </p:nvSpPr>
        <p:spPr>
          <a:xfrm>
            <a:off x="553058" y="1920432"/>
            <a:ext cx="11074835" cy="386715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C00000"/>
                </a:solidFill>
                <a:latin typeface="微软雅黑" panose="020B0503020204020204" pitchFamily="34" charset="-122"/>
                <a:ea typeface="微软雅黑" panose="020B0503020204020204" pitchFamily="34" charset="-122"/>
              </a:rPr>
              <a:t>传输速率    </a:t>
            </a:r>
            <a:r>
              <a:rPr lang="zh-CN" altLang="en-US" sz="2400" dirty="0">
                <a:latin typeface="微软雅黑" panose="020B0503020204020204" pitchFamily="34" charset="-122"/>
                <a:ea typeface="微软雅黑" panose="020B0503020204020204" pitchFamily="34" charset="-122"/>
              </a:rPr>
              <a:t>指单位时间内传送的信息量，是衡量数据通信系统传输能力的一个重要指标。常用的传输速率有两种：</a:t>
            </a:r>
          </a:p>
          <a:p>
            <a:pPr lvl="1"/>
            <a:r>
              <a:rPr lang="zh-CN" altLang="en-US" sz="2200" dirty="0">
                <a:solidFill>
                  <a:srgbClr val="C00000"/>
                </a:solidFill>
                <a:latin typeface="微软雅黑" panose="020B0503020204020204" pitchFamily="34" charset="-122"/>
                <a:ea typeface="微软雅黑" panose="020B0503020204020204" pitchFamily="34" charset="-122"/>
              </a:rPr>
              <a:t>调制速率</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或波特率、码元速率</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指单位时间内调制信号波形的变换次数，其单位是波特：</a:t>
            </a:r>
          </a:p>
          <a:p>
            <a:pPr lvl="1">
              <a:buNone/>
            </a:pPr>
            <a:endParaRPr lang="en-US" altLang="zh-CN" sz="2200" dirty="0">
              <a:latin typeface="微软雅黑" panose="020B0503020204020204" pitchFamily="34" charset="-122"/>
              <a:ea typeface="微软雅黑" panose="020B0503020204020204" pitchFamily="34" charset="-122"/>
            </a:endParaRPr>
          </a:p>
          <a:p>
            <a:pPr lvl="1"/>
            <a:r>
              <a:rPr lang="zh-CN" altLang="en-US" sz="2200" dirty="0">
                <a:solidFill>
                  <a:srgbClr val="C00000"/>
                </a:solidFill>
                <a:latin typeface="微软雅黑" panose="020B0503020204020204" pitchFamily="34" charset="-122"/>
                <a:ea typeface="微软雅黑" panose="020B0503020204020204" pitchFamily="34" charset="-122"/>
              </a:rPr>
              <a:t>数据信号速率</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或传信率、比特率</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指单位时间内通过信道的信息量，其单位是比特</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秒：</a:t>
            </a:r>
          </a:p>
          <a:p>
            <a:pPr>
              <a:buFont typeface="Wingdings" panose="05000000000000000000" pitchFamily="2" charset="2"/>
              <a:buNone/>
            </a:pPr>
            <a:endParaRPr lang="en-US" altLang="zh-CN" sz="2400"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181180" y="4657082"/>
            <a:ext cx="3650715" cy="1005017"/>
            <a:chOff x="2890218" y="4448707"/>
            <a:chExt cx="3723039" cy="854428"/>
          </a:xfrm>
        </p:grpSpPr>
        <p:graphicFrame>
          <p:nvGraphicFramePr>
            <p:cNvPr id="9" name="Object 7"/>
            <p:cNvGraphicFramePr>
              <a:graphicFrameLocks noChangeAspect="1"/>
            </p:cNvGraphicFramePr>
            <p:nvPr/>
          </p:nvGraphicFramePr>
          <p:xfrm>
            <a:off x="2890218" y="4448707"/>
            <a:ext cx="2505075" cy="854428"/>
          </p:xfrm>
          <a:graphic>
            <a:graphicData uri="http://schemas.openxmlformats.org/presentationml/2006/ole">
              <mc:AlternateContent xmlns:mc="http://schemas.openxmlformats.org/markup-compatibility/2006">
                <mc:Choice xmlns:v="urn:schemas-microsoft-com:vml" Requires="v">
                  <p:oleObj name="Equation" r:id="rId3" imgW="23164800" imgH="9144000" progId="Equation.DSMT4">
                    <p:embed/>
                  </p:oleObj>
                </mc:Choice>
                <mc:Fallback>
                  <p:oleObj name="Equation" r:id="rId3" imgW="23164800" imgH="9144000" progId="Equation.DSMT4">
                    <p:embed/>
                    <p:pic>
                      <p:nvPicPr>
                        <p:cNvPr id="0" name="Object 7"/>
                        <p:cNvPicPr>
                          <a:picLocks noChangeAspect="1" noChangeArrowheads="1"/>
                        </p:cNvPicPr>
                        <p:nvPr/>
                      </p:nvPicPr>
                      <p:blipFill>
                        <a:blip r:embed="rId4"/>
                        <a:srcRect/>
                        <a:stretch>
                          <a:fillRect/>
                        </a:stretch>
                      </p:blipFill>
                      <p:spPr bwMode="auto">
                        <a:xfrm>
                          <a:off x="2890218" y="4448707"/>
                          <a:ext cx="2505075" cy="85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8"/>
            <p:cNvSpPr txBox="1">
              <a:spLocks noChangeArrowheads="1"/>
            </p:cNvSpPr>
            <p:nvPr/>
          </p:nvSpPr>
          <p:spPr bwMode="auto">
            <a:xfrm>
              <a:off x="5605199" y="4625632"/>
              <a:ext cx="100805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400" dirty="0"/>
                <a:t>(b/s)</a:t>
              </a:r>
            </a:p>
          </p:txBody>
        </p:sp>
      </p:grpSp>
      <p:grpSp>
        <p:nvGrpSpPr>
          <p:cNvPr id="5" name="组合 4"/>
          <p:cNvGrpSpPr/>
          <p:nvPr/>
        </p:nvGrpSpPr>
        <p:grpSpPr>
          <a:xfrm>
            <a:off x="4477865" y="3268044"/>
            <a:ext cx="2643450" cy="585963"/>
            <a:chOff x="3393273" y="3117862"/>
            <a:chExt cx="2528387" cy="549275"/>
          </a:xfrm>
        </p:grpSpPr>
        <p:graphicFrame>
          <p:nvGraphicFramePr>
            <p:cNvPr id="8" name="Object 4"/>
            <p:cNvGraphicFramePr>
              <a:graphicFrameLocks noChangeAspect="1"/>
            </p:cNvGraphicFramePr>
            <p:nvPr/>
          </p:nvGraphicFramePr>
          <p:xfrm>
            <a:off x="3393273" y="3117862"/>
            <a:ext cx="1341431" cy="450850"/>
          </p:xfrm>
          <a:graphic>
            <a:graphicData uri="http://schemas.openxmlformats.org/presentationml/2006/ole">
              <mc:AlternateContent xmlns:mc="http://schemas.openxmlformats.org/markup-compatibility/2006">
                <mc:Choice xmlns:v="urn:schemas-microsoft-com:vml" Requires="v">
                  <p:oleObj name="公式" r:id="rId5" imgW="774065" imgH="215900" progId="Equation.3">
                    <p:embed/>
                  </p:oleObj>
                </mc:Choice>
                <mc:Fallback>
                  <p:oleObj name="公式" r:id="rId5" imgW="774065" imgH="215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3273" y="3117862"/>
                          <a:ext cx="134143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9"/>
            <p:cNvSpPr txBox="1">
              <a:spLocks noChangeArrowheads="1"/>
            </p:cNvSpPr>
            <p:nvPr/>
          </p:nvSpPr>
          <p:spPr bwMode="auto">
            <a:xfrm>
              <a:off x="4913602" y="3117862"/>
              <a:ext cx="100805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400" dirty="0"/>
                <a:t>(Bd/s)</a:t>
              </a:r>
            </a:p>
          </p:txBody>
        </p:sp>
      </p:grpSp>
      <p:sp>
        <p:nvSpPr>
          <p:cNvPr id="16" name="Rectangle 3"/>
          <p:cNvSpPr txBox="1">
            <a:spLocks noChangeArrowheads="1"/>
          </p:cNvSpPr>
          <p:nvPr/>
        </p:nvSpPr>
        <p:spPr>
          <a:xfrm>
            <a:off x="561021" y="5946847"/>
            <a:ext cx="5154222" cy="4723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C00000"/>
                </a:solidFill>
                <a:ea typeface="黑体" panose="02010609060101010101" pitchFamily="49" charset="-122"/>
              </a:rPr>
              <a:t>调制速率与数据信号速率的关系</a:t>
            </a:r>
            <a:r>
              <a:rPr lang="zh-CN" altLang="en-US" sz="2000" dirty="0">
                <a:latin typeface="Arial" panose="020B0604020202020204" pitchFamily="34" charset="0"/>
                <a:ea typeface="黑体" panose="02010609060101010101" pitchFamily="49" charset="-122"/>
              </a:rPr>
              <a:t>： </a:t>
            </a:r>
          </a:p>
        </p:txBody>
      </p:sp>
      <p:graphicFrame>
        <p:nvGraphicFramePr>
          <p:cNvPr id="17" name="Object 4"/>
          <p:cNvGraphicFramePr>
            <a:graphicFrameLocks noChangeAspect="1"/>
          </p:cNvGraphicFramePr>
          <p:nvPr/>
        </p:nvGraphicFramePr>
        <p:xfrm>
          <a:off x="5524579" y="5924976"/>
          <a:ext cx="2456412" cy="546192"/>
        </p:xfrm>
        <a:graphic>
          <a:graphicData uri="http://schemas.openxmlformats.org/presentationml/2006/ole">
            <mc:AlternateContent xmlns:mc="http://schemas.openxmlformats.org/markup-compatibility/2006">
              <mc:Choice xmlns:v="urn:schemas-microsoft-com:vml" Requires="v">
                <p:oleObj name="公式" r:id="rId7" imgW="1016000" imgH="228600" progId="Equation.3">
                  <p:embed/>
                </p:oleObj>
              </mc:Choice>
              <mc:Fallback>
                <p:oleObj name="公式" r:id="rId7" imgW="10160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4579" y="5924976"/>
                        <a:ext cx="2456412" cy="546192"/>
                      </a:xfrm>
                      <a:prstGeom prst="rect">
                        <a:avLst/>
                      </a:prstGeom>
                      <a:noFill/>
                      <a:ln>
                        <a:noFill/>
                      </a:ln>
                    </p:spPr>
                  </p:pic>
                </p:oleObj>
              </mc:Fallback>
            </mc:AlternateContent>
          </a:graphicData>
        </a:graphic>
      </p:graphicFrame>
      <p:grpSp>
        <p:nvGrpSpPr>
          <p:cNvPr id="13" name="组合 12"/>
          <p:cNvGrpSpPr/>
          <p:nvPr/>
        </p:nvGrpSpPr>
        <p:grpSpPr>
          <a:xfrm>
            <a:off x="7848712" y="1263185"/>
            <a:ext cx="3886087" cy="5481759"/>
            <a:chOff x="7848712" y="1263185"/>
            <a:chExt cx="3886087" cy="5481759"/>
          </a:xfrm>
        </p:grpSpPr>
        <p:pic>
          <p:nvPicPr>
            <p:cNvPr id="7" name="图片 6"/>
            <p:cNvPicPr>
              <a:picLocks noChangeAspect="1"/>
            </p:cNvPicPr>
            <p:nvPr/>
          </p:nvPicPr>
          <p:blipFill>
            <a:blip r:embed="rId9"/>
            <a:stretch>
              <a:fillRect/>
            </a:stretch>
          </p:blipFill>
          <p:spPr>
            <a:xfrm>
              <a:off x="7983628" y="6403112"/>
              <a:ext cx="2706824" cy="341832"/>
            </a:xfrm>
            <a:prstGeom prst="rect">
              <a:avLst/>
            </a:prstGeom>
          </p:spPr>
        </p:pic>
        <p:pic>
          <p:nvPicPr>
            <p:cNvPr id="20" name="图片 19"/>
            <p:cNvPicPr>
              <a:picLocks noChangeAspect="1"/>
            </p:cNvPicPr>
            <p:nvPr/>
          </p:nvPicPr>
          <p:blipFill>
            <a:blip r:embed="rId9"/>
            <a:stretch>
              <a:fillRect/>
            </a:stretch>
          </p:blipFill>
          <p:spPr>
            <a:xfrm>
              <a:off x="7848712" y="1263185"/>
              <a:ext cx="3886087" cy="291405"/>
            </a:xfrm>
            <a:prstGeom prst="rect">
              <a:avLst/>
            </a:prstGeom>
          </p:spPr>
        </p:pic>
      </p:grpSp>
      <p:sp>
        <p:nvSpPr>
          <p:cNvPr id="4" name="对话气泡: 圆角矩形 3"/>
          <p:cNvSpPr/>
          <p:nvPr/>
        </p:nvSpPr>
        <p:spPr>
          <a:xfrm>
            <a:off x="9321421" y="5390866"/>
            <a:ext cx="1452942" cy="741250"/>
          </a:xfrm>
          <a:prstGeom prst="wedgeRoundRectCallout">
            <a:avLst>
              <a:gd name="adj1" fmla="val -152566"/>
              <a:gd name="adj2" fmla="val 58196"/>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对话气泡: 圆角矩形 20"/>
          <p:cNvSpPr/>
          <p:nvPr/>
        </p:nvSpPr>
        <p:spPr>
          <a:xfrm>
            <a:off x="9321420" y="5379493"/>
            <a:ext cx="1897039" cy="741250"/>
          </a:xfrm>
          <a:prstGeom prst="wedgeRoundRectCallout">
            <a:avLst>
              <a:gd name="adj1" fmla="val -207707"/>
              <a:gd name="adj2" fmla="val -6822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000" dirty="0"/>
              <a:t>M</a:t>
            </a:r>
            <a:r>
              <a:rPr lang="zh-CN" altLang="en-US" sz="2000" dirty="0"/>
              <a:t>代表进制数</a:t>
            </a:r>
          </a:p>
        </p:txBody>
      </p:sp>
      <p:sp>
        <p:nvSpPr>
          <p:cNvPr id="19" name="文本框 18"/>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D4D1E41-7A09-AB4A-A4E1-09765ADA2698}" type="slidenum">
              <a:rPr kumimoji="1" lang="zh-CN" altLang="en-US" sz="1200" b="0" i="0" u="none" strike="noStrike" kern="1200" cap="none" spc="0" normalizeH="0" baseline="0" noProof="0" smtClean="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t>46</a:t>
            </a:fld>
            <a:endParaRPr kumimoji="1" lang="zh-CN" altLang="en-US" sz="1200" b="0" i="0" u="none" strike="noStrike" kern="1200" cap="none" spc="0" normalizeH="0" baseline="0" noProof="0" dirty="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413657" y="1944275"/>
            <a:ext cx="11495314" cy="523220"/>
          </a:xfrm>
          <a:prstGeom prst="rect">
            <a:avLst/>
          </a:prstGeom>
          <a:noFill/>
        </p:spPr>
        <p:txBody>
          <a:bodyPr wrap="square">
            <a:spAutoFit/>
          </a:bodyPr>
          <a:lstStyle/>
          <a:p>
            <a:pPr marL="533400" marR="0" lvl="0" indent="-53340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9" name="内容占位符 2"/>
          <p:cNvSpPr>
            <a:spLocks noGrp="1"/>
          </p:cNvSpPr>
          <p:nvPr>
            <p:ph idx="1"/>
          </p:nvPr>
        </p:nvSpPr>
        <p:spPr>
          <a:xfrm>
            <a:off x="671593" y="1385581"/>
            <a:ext cx="10515600" cy="5247781"/>
          </a:xfrm>
        </p:spPr>
        <p:txBody>
          <a:bodyPr>
            <a:normAutofit/>
          </a:bodyPr>
          <a:lstStyle/>
          <a:p>
            <a:pPr>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带宽</a:t>
            </a:r>
            <a:r>
              <a:rPr lang="en-US" altLang="zh-CN" sz="2400" dirty="0">
                <a:solidFill>
                  <a:srgbClr val="C00000"/>
                </a:solidFill>
                <a:latin typeface="微软雅黑" panose="020B0503020204020204" pitchFamily="34" charset="-122"/>
                <a:ea typeface="微软雅黑" panose="020B0503020204020204" pitchFamily="34" charset="-122"/>
              </a:rPr>
              <a:t>(bandwidth)</a:t>
            </a:r>
            <a:r>
              <a:rPr lang="zh-CN" altLang="en-US" sz="2400" dirty="0">
                <a:solidFill>
                  <a:srgbClr val="C0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带宽有两种不同的意义</a:t>
            </a:r>
          </a:p>
          <a:p>
            <a:pPr lvl="1">
              <a:lnSpc>
                <a:spcPct val="110000"/>
              </a:lnSpc>
              <a:defRPr/>
            </a:pPr>
            <a:r>
              <a:rPr lang="zh-CN" altLang="en-US" sz="2200" dirty="0">
                <a:latin typeface="微软雅黑" panose="020B0503020204020204" pitchFamily="34" charset="-122"/>
                <a:ea typeface="微软雅黑" panose="020B0503020204020204" pitchFamily="34" charset="-122"/>
              </a:rPr>
              <a:t>在通信领域（模拟传输），带宽指某个信号具有的频带宽度。单位是赫</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或千赫、兆赫、吉赫、太赫等</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。如话音信号的带宽是</a:t>
            </a:r>
            <a:r>
              <a:rPr lang="en-US" altLang="zh-CN" sz="2200" dirty="0">
                <a:latin typeface="微软雅黑" panose="020B0503020204020204" pitchFamily="34" charset="-122"/>
                <a:ea typeface="微软雅黑" panose="020B0503020204020204" pitchFamily="34" charset="-122"/>
              </a:rPr>
              <a:t>3.1kHz (300Hz</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3400Hz)</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lvl="1">
              <a:lnSpc>
                <a:spcPct val="110000"/>
              </a:lnSpc>
              <a:defRPr/>
            </a:pPr>
            <a:r>
              <a:rPr lang="zh-CN" altLang="en-US" sz="2200" dirty="0">
                <a:latin typeface="微软雅黑" panose="020B0503020204020204" pitchFamily="34" charset="-122"/>
                <a:ea typeface="微软雅黑" panose="020B0503020204020204" pitchFamily="34" charset="-122"/>
              </a:rPr>
              <a:t>在计算机领域（数字传输），带宽指计算机网络的通信线路所能传送数据的能力，即在单位时间内从网络中的某一点到另一点所能达到的“最高数据速率”。单位是</a:t>
            </a:r>
            <a:r>
              <a:rPr lang="en-US" altLang="zh-CN" sz="2200" dirty="0">
                <a:latin typeface="微软雅黑" panose="020B0503020204020204" pitchFamily="34" charset="-122"/>
                <a:ea typeface="微软雅黑" panose="020B0503020204020204" pitchFamily="34" charset="-122"/>
              </a:rPr>
              <a:t>b/s (bit/s) </a:t>
            </a:r>
          </a:p>
          <a:p>
            <a:pPr>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数字通信与模拟通信相比较</a:t>
            </a:r>
          </a:p>
          <a:p>
            <a:pPr lvl="1">
              <a:lnSpc>
                <a:spcPct val="110000"/>
              </a:lnSpc>
            </a:pPr>
            <a:r>
              <a:rPr lang="zh-CN" altLang="en-US" sz="2200" dirty="0">
                <a:latin typeface="微软雅黑" panose="020B0503020204020204" pitchFamily="34" charset="-122"/>
                <a:ea typeface="微软雅黑" panose="020B0503020204020204" pitchFamily="34" charset="-122"/>
              </a:rPr>
              <a:t>优点：抗干扰性强，保密性好，设备易于集成，便于计算机处理等。</a:t>
            </a:r>
            <a:endParaRPr lang="en-US" altLang="zh-CN" sz="2200" dirty="0">
              <a:latin typeface="微软雅黑" panose="020B0503020204020204" pitchFamily="34" charset="-122"/>
              <a:ea typeface="微软雅黑" panose="020B0503020204020204" pitchFamily="34" charset="-122"/>
            </a:endParaRPr>
          </a:p>
          <a:p>
            <a:pPr lvl="1">
              <a:lnSpc>
                <a:spcPct val="110000"/>
              </a:lnSpc>
            </a:pPr>
            <a:r>
              <a:rPr lang="zh-CN" altLang="en-US" sz="2200" dirty="0">
                <a:latin typeface="微软雅黑" panose="020B0503020204020204" pitchFamily="34" charset="-122"/>
                <a:ea typeface="微软雅黑" panose="020B0503020204020204" pitchFamily="34" charset="-122"/>
              </a:rPr>
              <a:t>缺点：占用较多的带宽，信道利用率低。</a:t>
            </a:r>
            <a:endParaRPr lang="en-US" altLang="zh-CN" sz="2200" dirty="0">
              <a:latin typeface="微软雅黑" panose="020B0503020204020204" pitchFamily="34" charset="-122"/>
              <a:ea typeface="微软雅黑" panose="020B0503020204020204" pitchFamily="34" charset="-122"/>
            </a:endParaRPr>
          </a:p>
          <a:p>
            <a:pPr marL="533400" indent="-533400">
              <a:defRPr/>
            </a:pPr>
            <a:endParaRPr lang="zh-CN" altLang="en-US" sz="2200" dirty="0"/>
          </a:p>
          <a:p>
            <a:pPr marL="0" indent="0">
              <a:lnSpc>
                <a:spcPct val="130000"/>
              </a:lnSpc>
              <a:buNone/>
            </a:pPr>
            <a:endParaRPr lang="zh-CN" altLang="en-US"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856870" y="25395"/>
            <a:ext cx="233512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数据通信基础</a:t>
            </a:r>
          </a:p>
        </p:txBody>
      </p:sp>
      <p:sp>
        <p:nvSpPr>
          <p:cNvPr id="10" name="标题 1"/>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anose="05000000000000000000" pitchFamily="2" charset="2"/>
            </a:pPr>
            <a:r>
              <a:rPr kumimoji="1" lang="zh-CN" altLang="en-US" dirty="0">
                <a:cs typeface="+mn-cs"/>
              </a:rPr>
              <a:t>性能度量</a:t>
            </a:r>
            <a:endParaRPr kumimoji="1" lang="en-US" altLang="zh-CN" dirty="0">
              <a:cs typeface="+mn-cs"/>
            </a:endParaRPr>
          </a:p>
        </p:txBody>
      </p:sp>
      <p:sp>
        <p:nvSpPr>
          <p:cNvPr id="11" name="Rectangle 3"/>
          <p:cNvSpPr txBox="1">
            <a:spLocks noChangeArrowheads="1"/>
          </p:cNvSpPr>
          <p:nvPr/>
        </p:nvSpPr>
        <p:spPr>
          <a:xfrm>
            <a:off x="426130" y="4893422"/>
            <a:ext cx="12310155" cy="34178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Ø"/>
              <a:defRPr/>
            </a:pPr>
            <a:endPar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28600" marR="0" lvl="0" indent="-228600" algn="l" defTabSz="914400" rtl="0" eaLnBrk="1" fontAlgn="auto" latinLnBrk="0" hangingPunct="1">
              <a:lnSpc>
                <a:spcPct val="90000"/>
              </a:lnSpc>
              <a:spcBef>
                <a:spcPts val="600"/>
              </a:spcBef>
              <a:spcAft>
                <a:spcPts val="0"/>
              </a:spcAft>
              <a:buClrTx/>
              <a:buSzTx/>
              <a:buFont typeface="Wingdings" panose="05000000000000000000" pitchFamily="2" charset="2"/>
              <a:buChar char="Ø"/>
              <a:defRPr/>
            </a:pPr>
            <a:endPar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28600" marR="0" lvl="0" indent="-228600" algn="l" defTabSz="914400" rtl="0" eaLnBrk="1" fontAlgn="auto" latinLnBrk="0" hangingPunct="1">
              <a:lnSpc>
                <a:spcPct val="100000"/>
              </a:lnSpc>
              <a:spcBef>
                <a:spcPts val="600"/>
              </a:spcBef>
              <a:spcAft>
                <a:spcPts val="0"/>
              </a:spcAft>
              <a:buClrTx/>
              <a:buSzTx/>
              <a:buFont typeface="Wingdings" panose="05000000000000000000" pitchFamily="2" charset="2"/>
              <a:buChar char="n"/>
              <a:defRPr/>
            </a:pPr>
            <a:endPar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圆角 2"/>
          <p:cNvSpPr/>
          <p:nvPr/>
        </p:nvSpPr>
        <p:spPr>
          <a:xfrm>
            <a:off x="667015" y="5774708"/>
            <a:ext cx="11143676" cy="66523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42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7F8ABB97-8E9C-473F-8C9B-DB3CF5F513E4}" type="slidenum">
              <a:rPr lang="zh-CN" altLang="en-US" sz="1800"/>
              <a:t>47</a:t>
            </a:fld>
            <a:endParaRPr lang="en-US" altLang="zh-CN" sz="1800"/>
          </a:p>
        </p:txBody>
      </p:sp>
      <p:sp>
        <p:nvSpPr>
          <p:cNvPr id="54276" name="Rectangle 3"/>
          <p:cNvSpPr>
            <a:spLocks noGrp="1" noChangeArrowheads="1"/>
          </p:cNvSpPr>
          <p:nvPr>
            <p:ph type="body" idx="1"/>
          </p:nvPr>
        </p:nvSpPr>
        <p:spPr>
          <a:xfrm>
            <a:off x="620327" y="1997082"/>
            <a:ext cx="11270524" cy="2214563"/>
          </a:xfrm>
        </p:spPr>
        <p:txBody>
          <a:bodyPr>
            <a:normAutofit/>
          </a:bodyPr>
          <a:lstStyle/>
          <a:p>
            <a:pPr eaLnBrk="1" hangingPunct="1">
              <a:lnSpc>
                <a:spcPts val="3200"/>
              </a:lnSpc>
            </a:pPr>
            <a:r>
              <a:rPr lang="zh-CN" altLang="en-US" sz="2400" dirty="0">
                <a:latin typeface="微软雅黑" panose="020B0503020204020204" pitchFamily="34" charset="-122"/>
                <a:ea typeface="微软雅黑" panose="020B0503020204020204" pitchFamily="34" charset="-122"/>
              </a:rPr>
              <a:t>香农定律指出：在信号平均功率受限的高斯白噪声信道中，计算信道容量的理论公式为</a:t>
            </a:r>
          </a:p>
        </p:txBody>
      </p:sp>
      <p:graphicFrame>
        <p:nvGraphicFramePr>
          <p:cNvPr id="54283" name="Object 6"/>
          <p:cNvGraphicFramePr>
            <a:graphicFrameLocks noChangeAspect="1"/>
          </p:cNvGraphicFramePr>
          <p:nvPr/>
        </p:nvGraphicFramePr>
        <p:xfrm>
          <a:off x="4611687" y="2775857"/>
          <a:ext cx="3090557" cy="915081"/>
        </p:xfrm>
        <a:graphic>
          <a:graphicData uri="http://schemas.openxmlformats.org/presentationml/2006/ole">
            <mc:AlternateContent xmlns:mc="http://schemas.openxmlformats.org/markup-compatibility/2006">
              <mc:Choice xmlns:v="urn:schemas-microsoft-com:vml" Requires="v">
                <p:oleObj name="Equation" r:id="rId2" imgW="24384000" imgH="8839200" progId="Equation.DSMT4">
                  <p:embed/>
                </p:oleObj>
              </mc:Choice>
              <mc:Fallback>
                <p:oleObj name="Equation" r:id="rId2" imgW="24384000" imgH="8839200" progId="Equation.DSMT4">
                  <p:embed/>
                  <p:pic>
                    <p:nvPicPr>
                      <p:cNvPr id="0" name="Object 6"/>
                      <p:cNvPicPr>
                        <a:picLocks noChangeAspect="1" noChangeArrowheads="1"/>
                      </p:cNvPicPr>
                      <p:nvPr/>
                    </p:nvPicPr>
                    <p:blipFill>
                      <a:blip r:embed="rId3"/>
                      <a:srcRect/>
                      <a:stretch>
                        <a:fillRect/>
                      </a:stretch>
                    </p:blipFill>
                    <p:spPr bwMode="auto">
                      <a:xfrm>
                        <a:off x="4611687" y="2775857"/>
                        <a:ext cx="3090557" cy="915081"/>
                      </a:xfrm>
                      <a:prstGeom prst="rect">
                        <a:avLst/>
                      </a:prstGeom>
                      <a:noFill/>
                      <a:ln>
                        <a:noFill/>
                      </a:ln>
                    </p:spPr>
                  </p:pic>
                </p:oleObj>
              </mc:Fallback>
            </mc:AlternateContent>
          </a:graphicData>
        </a:graphic>
      </p:graphicFrame>
      <p:sp>
        <p:nvSpPr>
          <p:cNvPr id="54278" name="Rectangle 11"/>
          <p:cNvSpPr>
            <a:spLocks noChangeArrowheads="1"/>
          </p:cNvSpPr>
          <p:nvPr/>
        </p:nvSpPr>
        <p:spPr bwMode="auto">
          <a:xfrm>
            <a:off x="6003635" y="31076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54279" name="Rectangle 13"/>
          <p:cNvSpPr>
            <a:spLocks noChangeArrowheads="1"/>
          </p:cNvSpPr>
          <p:nvPr/>
        </p:nvSpPr>
        <p:spPr bwMode="auto">
          <a:xfrm>
            <a:off x="6003635" y="31029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54280" name="Rectangle 15"/>
          <p:cNvSpPr>
            <a:spLocks noChangeArrowheads="1"/>
          </p:cNvSpPr>
          <p:nvPr/>
        </p:nvSpPr>
        <p:spPr bwMode="auto">
          <a:xfrm>
            <a:off x="6003635" y="31029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54281" name="Rectangle 17"/>
          <p:cNvSpPr>
            <a:spLocks noChangeArrowheads="1"/>
          </p:cNvSpPr>
          <p:nvPr/>
        </p:nvSpPr>
        <p:spPr bwMode="auto">
          <a:xfrm>
            <a:off x="6003635" y="31029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9" name="Rectangle 3"/>
          <p:cNvSpPr txBox="1">
            <a:spLocks noChangeArrowheads="1"/>
          </p:cNvSpPr>
          <p:nvPr/>
        </p:nvSpPr>
        <p:spPr bwMode="auto">
          <a:xfrm>
            <a:off x="603591" y="3815902"/>
            <a:ext cx="11270524" cy="3000375"/>
          </a:xfrm>
          <a:prstGeom prst="rect">
            <a:avLst/>
          </a:prstGeom>
          <a:noFill/>
          <a:ln w="9525">
            <a:noFill/>
            <a:miter lim="800000"/>
          </a:ln>
        </p:spPr>
        <p:txBody>
          <a:bodyPr/>
          <a:lstStyle/>
          <a:p>
            <a:pPr marL="342900" indent="-342900" algn="just">
              <a:lnSpc>
                <a:spcPts val="3400"/>
              </a:lnSpc>
              <a:spcBef>
                <a:spcPct val="20000"/>
              </a:spcBef>
              <a:buClr>
                <a:schemeClr val="accent2"/>
              </a:buClr>
              <a:buFont typeface="Wingdings" panose="05000000000000000000" pitchFamily="2" charset="2"/>
              <a:buChar char="q"/>
              <a:defRPr/>
            </a:pPr>
            <a:r>
              <a:rPr lang="zh-CN" altLang="en-US" sz="2400" dirty="0">
                <a:latin typeface="微软雅黑" panose="020B0503020204020204" pitchFamily="34" charset="-122"/>
                <a:ea typeface="微软雅黑" panose="020B0503020204020204" pitchFamily="34" charset="-122"/>
              </a:rPr>
              <a:t>式中</a:t>
            </a:r>
            <a:r>
              <a:rPr lang="en-US" altLang="zh-CN" sz="2400" i="1"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是信道带宽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单位为</a:t>
            </a:r>
            <a:r>
              <a:rPr lang="en-US" altLang="zh-CN" sz="2400" dirty="0">
                <a:latin typeface="微软雅黑" panose="020B0503020204020204" pitchFamily="34" charset="-122"/>
                <a:ea typeface="微软雅黑" panose="020B0503020204020204" pitchFamily="34" charset="-122"/>
              </a:rPr>
              <a:t>Hz)</a:t>
            </a:r>
            <a:r>
              <a:rPr lang="zh-CN" altLang="en-US"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S</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是平均信号噪声功率比</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为接收信号功率，</a:t>
            </a:r>
            <a:r>
              <a:rPr lang="en-US" altLang="zh-CN" sz="2400" i="1"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为噪声功率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指正态分布的加性高斯白噪声</a:t>
            </a:r>
            <a:r>
              <a:rPr lang="en-US" altLang="zh-CN" sz="2400" dirty="0">
                <a:latin typeface="微软雅黑" panose="020B0503020204020204" pitchFamily="34" charset="-122"/>
                <a:ea typeface="微软雅黑" panose="020B0503020204020204" pitchFamily="34" charset="-122"/>
              </a:rPr>
              <a:t>)</a:t>
            </a:r>
          </a:p>
          <a:p>
            <a:pPr marL="342900" indent="-342900" algn="just">
              <a:lnSpc>
                <a:spcPts val="3400"/>
              </a:lnSpc>
              <a:spcBef>
                <a:spcPct val="20000"/>
              </a:spcBef>
              <a:buClr>
                <a:schemeClr val="accent2"/>
              </a:buClr>
              <a:buFont typeface="Wingdings" panose="05000000000000000000" pitchFamily="2" charset="2"/>
              <a:buChar char="q"/>
              <a:defRPr/>
            </a:pPr>
            <a:r>
              <a:rPr lang="zh-CN" altLang="en-US" sz="2400" dirty="0">
                <a:latin typeface="微软雅黑" panose="020B0503020204020204" pitchFamily="34" charset="-122"/>
                <a:ea typeface="微软雅黑" panose="020B0503020204020204" pitchFamily="34" charset="-122"/>
              </a:rPr>
              <a:t>高斯白噪声在整个频域具有均匀分布的功率谱密度及噪声的概率密度函数服从高斯分布</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正态分布</a:t>
            </a:r>
            <a:r>
              <a:rPr lang="en-US" altLang="zh-CN" sz="2400" dirty="0">
                <a:latin typeface="微软雅黑" panose="020B0503020204020204" pitchFamily="34" charset="-122"/>
                <a:ea typeface="微软雅黑" panose="020B0503020204020204" pitchFamily="34" charset="-122"/>
              </a:rPr>
              <a:t>)</a:t>
            </a:r>
          </a:p>
        </p:txBody>
      </p:sp>
      <p:sp>
        <p:nvSpPr>
          <p:cNvPr id="17" name="标题 1"/>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anose="05000000000000000000" pitchFamily="2" charset="2"/>
            </a:pPr>
            <a:r>
              <a:rPr kumimoji="1" lang="zh-CN" altLang="en-US" dirty="0">
                <a:cs typeface="+mn-cs"/>
              </a:rPr>
              <a:t>性能度量</a:t>
            </a:r>
            <a:endParaRPr kumimoji="1" lang="en-US" altLang="zh-CN" dirty="0">
              <a:cs typeface="+mn-cs"/>
            </a:endParaRPr>
          </a:p>
        </p:txBody>
      </p:sp>
      <p:sp>
        <p:nvSpPr>
          <p:cNvPr id="20" name="文本框 19"/>
          <p:cNvSpPr txBox="1"/>
          <p:nvPr/>
        </p:nvSpPr>
        <p:spPr>
          <a:xfrm>
            <a:off x="555008" y="1348898"/>
            <a:ext cx="6096000" cy="523220"/>
          </a:xfrm>
          <a:prstGeom prst="rect">
            <a:avLst/>
          </a:prstGeom>
          <a:noFill/>
        </p:spPr>
        <p:txBody>
          <a:bodyPr wrap="square">
            <a:spAutoFit/>
          </a:bodyPr>
          <a:lstStyle/>
          <a:p>
            <a:pPr eaLnBrk="1" hangingPunct="1">
              <a:buFont typeface="Wingdings" panose="05000000000000000000" pitchFamily="2" charset="2"/>
              <a:buNone/>
            </a:pPr>
            <a:r>
              <a:rPr lang="zh-CN" altLang="en-US" sz="2800" dirty="0">
                <a:solidFill>
                  <a:srgbClr val="C00000"/>
                </a:solidFill>
                <a:latin typeface="微软雅黑" panose="020B0503020204020204" pitchFamily="34" charset="-122"/>
                <a:ea typeface="微软雅黑" panose="020B0503020204020204" pitchFamily="34" charset="-122"/>
              </a:rPr>
              <a:t>模拟信道的容量</a:t>
            </a:r>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663928" y="5870657"/>
            <a:ext cx="10954027" cy="473335"/>
          </a:xfrm>
          <a:prstGeom prst="rect">
            <a:avLst/>
          </a:prstGeom>
          <a:noFill/>
        </p:spPr>
        <p:txBody>
          <a:bodyPr wrap="square">
            <a:spAutoFit/>
          </a:bodyPr>
          <a:lstStyle/>
          <a:p>
            <a:pPr marL="285750" indent="-285750">
              <a:lnSpc>
                <a:spcPts val="3200"/>
              </a:lnSpc>
              <a:spcBef>
                <a:spcPts val="600"/>
              </a:spcBef>
              <a:buClr>
                <a:schemeClr val="accent2"/>
              </a:buClr>
              <a:buFont typeface="Wingdings" panose="05000000000000000000" pitchFamily="2" charset="2"/>
              <a:buChar char="Ø"/>
              <a:defRPr/>
            </a:pPr>
            <a:r>
              <a:rPr lang="zh-CN" altLang="en-US" sz="2400" dirty="0">
                <a:latin typeface="微软雅黑" panose="020B0503020204020204" pitchFamily="34" charset="-122"/>
                <a:ea typeface="微软雅黑" panose="020B0503020204020204" pitchFamily="34" charset="-122"/>
              </a:rPr>
              <a:t>提升模拟信道容量方式：</a:t>
            </a:r>
            <a:r>
              <a:rPr lang="zh-CN" altLang="en-US" sz="2400" b="1" dirty="0">
                <a:solidFill>
                  <a:srgbClr val="002060"/>
                </a:solidFill>
                <a:latin typeface="微软雅黑" panose="020B0503020204020204" pitchFamily="34" charset="-122"/>
                <a:ea typeface="微软雅黑" panose="020B0503020204020204" pitchFamily="34" charset="-122"/>
              </a:rPr>
              <a:t>增加系统带宽</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提升源端信号发射功率</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rPr>
              <a:t>降低噪声</a:t>
            </a:r>
            <a:r>
              <a:rPr lang="zh-CN" altLang="en-US" sz="2400" dirty="0">
                <a:latin typeface="微软雅黑" panose="020B0503020204020204" pitchFamily="34" charset="-122"/>
                <a:ea typeface="微软雅黑" panose="020B0503020204020204" pitchFamily="34" charset="-122"/>
              </a:rPr>
              <a:t>等</a:t>
            </a:r>
          </a:p>
        </p:txBody>
      </p:sp>
      <p:cxnSp>
        <p:nvCxnSpPr>
          <p:cNvPr id="8" name="直接箭头连接符 7"/>
          <p:cNvCxnSpPr/>
          <p:nvPr/>
        </p:nvCxnSpPr>
        <p:spPr>
          <a:xfrm flipV="1">
            <a:off x="1801504" y="3429000"/>
            <a:ext cx="3603009" cy="386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5813946" y="3569347"/>
            <a:ext cx="1119117" cy="246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682387" y="4126170"/>
            <a:ext cx="11117808" cy="2428875"/>
          </a:xfrm>
          <a:prstGeom prst="rect">
            <a:avLst/>
          </a:prstGeom>
          <a:noFill/>
          <a:ln w="9525">
            <a:noFill/>
            <a:miter lim="800000"/>
          </a:ln>
        </p:spPr>
        <p:txBody>
          <a:bodyPr/>
          <a:lstStyle/>
          <a:p>
            <a:pPr marL="342900" indent="-342900">
              <a:lnSpc>
                <a:spcPts val="3600"/>
              </a:lnSpc>
              <a:spcBef>
                <a:spcPct val="20000"/>
              </a:spcBef>
              <a:buClr>
                <a:schemeClr val="accent2"/>
              </a:buClr>
              <a:buFont typeface="Wingdings" panose="05000000000000000000" pitchFamily="2" charset="2"/>
              <a:buChar char="q"/>
              <a:defRPr/>
            </a:pPr>
            <a:r>
              <a:rPr lang="zh-CN" altLang="en-US" sz="2400" dirty="0">
                <a:latin typeface="微软雅黑" panose="020B0503020204020204" pitchFamily="34" charset="-122"/>
                <a:ea typeface="微软雅黑" panose="020B0503020204020204" pitchFamily="34" charset="-122"/>
              </a:rPr>
              <a:t>此式表明，任意信号通过一个带宽为</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的低通滤波器，则每秒采样</a:t>
            </a:r>
            <a:r>
              <a:rPr lang="en-US" altLang="zh-CN" sz="2400" dirty="0">
                <a:latin typeface="微软雅黑" panose="020B0503020204020204" pitchFamily="34" charset="-122"/>
                <a:ea typeface="微软雅黑" panose="020B0503020204020204" pitchFamily="34" charset="-122"/>
              </a:rPr>
              <a:t>2B</a:t>
            </a:r>
            <a:r>
              <a:rPr lang="zh-CN" altLang="en-US" sz="2400" dirty="0">
                <a:latin typeface="微软雅黑" panose="020B0503020204020204" pitchFamily="34" charset="-122"/>
                <a:ea typeface="微软雅黑" panose="020B0503020204020204" pitchFamily="34" charset="-122"/>
              </a:rPr>
              <a:t>次就能完整地重现该信号，信号电平分为</a:t>
            </a:r>
            <a:r>
              <a:rPr lang="en-US" altLang="zh-CN" sz="2400"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级</a:t>
            </a:r>
          </a:p>
          <a:p>
            <a:pPr marL="342900" indent="-342900">
              <a:lnSpc>
                <a:spcPts val="3600"/>
              </a:lnSpc>
              <a:spcBef>
                <a:spcPct val="20000"/>
              </a:spcBef>
              <a:buClr>
                <a:schemeClr val="accent2"/>
              </a:buClr>
              <a:buFont typeface="Wingdings" panose="05000000000000000000" pitchFamily="2" charset="2"/>
              <a:buChar char="q"/>
              <a:defRPr/>
            </a:pPr>
            <a:r>
              <a:rPr lang="zh-CN" altLang="en-US" sz="2400" dirty="0">
                <a:latin typeface="微软雅黑" panose="020B0503020204020204" pitchFamily="34" charset="-122"/>
                <a:ea typeface="微软雅黑" panose="020B0503020204020204" pitchFamily="34" charset="-122"/>
              </a:rPr>
              <a:t>对于给定的带宽可以通过增加信号取值的状态数来提高信道容量。但这将会加重接收器的负担。意即在每个信号码元时间内，必须从</a:t>
            </a:r>
            <a:r>
              <a:rPr lang="en-US" altLang="zh-CN" sz="2400" i="1"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个可能的状态中区分出一个来。同时，传输线上的噪声和其他损伤也将会限制</a:t>
            </a:r>
            <a:r>
              <a:rPr lang="en-US" altLang="zh-CN" sz="2400" i="1" dirty="0">
                <a:latin typeface="微软雅黑" panose="020B0503020204020204" pitchFamily="34" charset="-122"/>
                <a:ea typeface="微软雅黑" panose="020B0503020204020204" pitchFamily="34" charset="-122"/>
              </a:rPr>
              <a:t>M</a:t>
            </a:r>
            <a:r>
              <a:rPr lang="zh-CN" altLang="en-US" sz="2400" dirty="0">
                <a:latin typeface="微软雅黑" panose="020B0503020204020204" pitchFamily="34" charset="-122"/>
                <a:ea typeface="微软雅黑" panose="020B0503020204020204" pitchFamily="34" charset="-122"/>
              </a:rPr>
              <a:t>的实际取值</a:t>
            </a:r>
            <a:endParaRPr lang="zh-CN" altLang="en-US" sz="2400" kern="0" dirty="0">
              <a:latin typeface="微软雅黑" panose="020B0503020204020204" pitchFamily="34" charset="-122"/>
              <a:ea typeface="微软雅黑" panose="020B0503020204020204" pitchFamily="34" charset="-122"/>
            </a:endParaRPr>
          </a:p>
        </p:txBody>
      </p:sp>
      <p:sp>
        <p:nvSpPr>
          <p:cNvPr id="56324" name="Rectangle 3"/>
          <p:cNvSpPr>
            <a:spLocks noGrp="1" noChangeArrowheads="1"/>
          </p:cNvSpPr>
          <p:nvPr>
            <p:ph type="body" idx="1"/>
          </p:nvPr>
        </p:nvSpPr>
        <p:spPr>
          <a:xfrm>
            <a:off x="682387" y="1350998"/>
            <a:ext cx="11117807" cy="2214563"/>
          </a:xfrm>
        </p:spPr>
        <p:txBody>
          <a:bodyPr>
            <a:normAutofit/>
          </a:bodyPr>
          <a:lstStyle/>
          <a:p>
            <a:pPr eaLnBrk="1" hangingPunct="1">
              <a:buFont typeface="Wingdings" panose="05000000000000000000" pitchFamily="2" charset="2"/>
              <a:buNone/>
            </a:pPr>
            <a:r>
              <a:rPr lang="zh-CN" altLang="en-US" dirty="0">
                <a:solidFill>
                  <a:srgbClr val="C00000"/>
                </a:solidFill>
                <a:latin typeface="微软雅黑" panose="020B0503020204020204" pitchFamily="34" charset="-122"/>
                <a:ea typeface="微软雅黑" panose="020B0503020204020204" pitchFamily="34" charset="-122"/>
              </a:rPr>
              <a:t>数字信道的容量</a:t>
            </a:r>
            <a:endParaRPr lang="en-US" altLang="zh-CN" dirty="0">
              <a:solidFill>
                <a:srgbClr val="C00000"/>
              </a:solidFill>
              <a:latin typeface="微软雅黑" panose="020B0503020204020204" pitchFamily="34" charset="-122"/>
              <a:ea typeface="微软雅黑" panose="020B0503020204020204" pitchFamily="34" charset="-122"/>
            </a:endParaRPr>
          </a:p>
          <a:p>
            <a:pPr>
              <a:lnSpc>
                <a:spcPts val="3600"/>
              </a:lnSpc>
            </a:pPr>
            <a:r>
              <a:rPr lang="zh-CN" altLang="en-US" sz="2400" dirty="0">
                <a:latin typeface="微软雅黑" panose="020B0503020204020204" pitchFamily="34" charset="-122"/>
                <a:ea typeface="微软雅黑" panose="020B0503020204020204" pitchFamily="34" charset="-122"/>
              </a:rPr>
              <a:t>奈奎斯特认为，即使是理想信道</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无噪声、无码间干扰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，它的传输能力也是有限的。对于一条有限带宽、无噪声的理想信道容量的计算公式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简称奈奎斯特公式（</a:t>
            </a:r>
            <a:r>
              <a:rPr lang="en-US" altLang="zh-CN" sz="2400" dirty="0">
                <a:latin typeface="微软雅黑" panose="020B0503020204020204" pitchFamily="34" charset="-122"/>
                <a:ea typeface="微软雅黑" panose="020B0503020204020204" pitchFamily="34" charset="-122"/>
              </a:rPr>
              <a:t>1924</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pSp>
        <p:nvGrpSpPr>
          <p:cNvPr id="56326" name="组合 11"/>
          <p:cNvGrpSpPr/>
          <p:nvPr/>
        </p:nvGrpSpPr>
        <p:grpSpPr bwMode="auto">
          <a:xfrm>
            <a:off x="4673600" y="3458011"/>
            <a:ext cx="2985154" cy="463159"/>
            <a:chOff x="3514729" y="3403989"/>
            <a:chExt cx="2985175" cy="463159"/>
          </a:xfrm>
        </p:grpSpPr>
        <p:graphicFrame>
          <p:nvGraphicFramePr>
            <p:cNvPr id="56327" name="Object 2"/>
            <p:cNvGraphicFramePr>
              <a:graphicFrameLocks noChangeAspect="1"/>
            </p:cNvGraphicFramePr>
            <p:nvPr/>
          </p:nvGraphicFramePr>
          <p:xfrm>
            <a:off x="3514729" y="3417886"/>
            <a:ext cx="1822463" cy="449262"/>
          </p:xfrm>
          <a:graphic>
            <a:graphicData uri="http://schemas.openxmlformats.org/presentationml/2006/ole">
              <mc:AlternateContent xmlns:mc="http://schemas.openxmlformats.org/markup-compatibility/2006">
                <mc:Choice xmlns:v="urn:schemas-microsoft-com:vml" Requires="v">
                  <p:oleObj name="Equation" r:id="rId3" imgW="19202400" imgH="4572000" progId="Equation.DSMT4">
                    <p:embed/>
                  </p:oleObj>
                </mc:Choice>
                <mc:Fallback>
                  <p:oleObj name="Equation" r:id="rId3" imgW="19202400" imgH="4572000" progId="Equation.DSMT4">
                    <p:embed/>
                    <p:pic>
                      <p:nvPicPr>
                        <p:cNvPr id="0" name="Object 2"/>
                        <p:cNvPicPr>
                          <a:picLocks noChangeAspect="1" noChangeArrowheads="1"/>
                        </p:cNvPicPr>
                        <p:nvPr/>
                      </p:nvPicPr>
                      <p:blipFill>
                        <a:blip r:embed="rId4"/>
                        <a:srcRect/>
                        <a:stretch>
                          <a:fillRect/>
                        </a:stretch>
                      </p:blipFill>
                      <p:spPr bwMode="auto">
                        <a:xfrm>
                          <a:off x="3514729" y="3417886"/>
                          <a:ext cx="18224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9" name="Text Box 6"/>
            <p:cNvSpPr txBox="1">
              <a:spLocks noChangeArrowheads="1"/>
            </p:cNvSpPr>
            <p:nvPr/>
          </p:nvSpPr>
          <p:spPr bwMode="auto">
            <a:xfrm>
              <a:off x="5528327" y="3403989"/>
              <a:ext cx="971577" cy="320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dirty="0"/>
                <a:t>(b/s)</a:t>
              </a:r>
            </a:p>
          </p:txBody>
        </p:sp>
      </p:grpSp>
      <p:sp>
        <p:nvSpPr>
          <p:cNvPr id="13" name="标题 1"/>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anose="05000000000000000000" pitchFamily="2" charset="2"/>
            </a:pPr>
            <a:r>
              <a:rPr kumimoji="1" lang="zh-CN" altLang="en-US" dirty="0">
                <a:cs typeface="+mn-cs"/>
              </a:rPr>
              <a:t>性能度量</a:t>
            </a:r>
            <a:endParaRPr kumimoji="1" lang="en-US" altLang="zh-CN" dirty="0">
              <a:cs typeface="+mn-cs"/>
            </a:endParaRPr>
          </a:p>
        </p:txBody>
      </p:sp>
      <p:cxnSp>
        <p:nvCxnSpPr>
          <p:cNvPr id="3" name="直接箭头连接符 2"/>
          <p:cNvCxnSpPr/>
          <p:nvPr/>
        </p:nvCxnSpPr>
        <p:spPr>
          <a:xfrm flipV="1">
            <a:off x="6496051" y="3114842"/>
            <a:ext cx="382269" cy="396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878320" y="2877585"/>
            <a:ext cx="1516264" cy="400110"/>
          </a:xfrm>
          <a:prstGeom prst="rect">
            <a:avLst/>
          </a:prstGeom>
          <a:noFill/>
        </p:spPr>
        <p:txBody>
          <a:bodyPr wrap="square">
            <a:spAutoFit/>
          </a:bodyPr>
          <a:lstStyle/>
          <a:p>
            <a:r>
              <a:rPr lang="zh-CN" altLang="en-US" sz="2000" dirty="0">
                <a:solidFill>
                  <a:srgbClr val="5B307E"/>
                </a:solidFill>
                <a:latin typeface="微软雅黑" panose="020B0503020204020204" pitchFamily="34" charset="-122"/>
                <a:ea typeface="微软雅黑" panose="020B0503020204020204" pitchFamily="34" charset="-122"/>
              </a:rPr>
              <a:t>调制进制数</a:t>
            </a:r>
            <a:endParaRPr lang="zh-CN" altLang="en-US" sz="2000" dirty="0">
              <a:solidFill>
                <a:srgbClr val="5B307E"/>
              </a:solidFill>
            </a:endParaRPr>
          </a:p>
        </p:txBody>
      </p:sp>
      <p:sp>
        <p:nvSpPr>
          <p:cNvPr id="16" name="文本框 15"/>
          <p:cNvSpPr txBox="1"/>
          <p:nvPr/>
        </p:nvSpPr>
        <p:spPr>
          <a:xfrm>
            <a:off x="2248745" y="3229323"/>
            <a:ext cx="1340372"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信道容量 </a:t>
            </a:r>
          </a:p>
        </p:txBody>
      </p:sp>
      <p:cxnSp>
        <p:nvCxnSpPr>
          <p:cNvPr id="6" name="直接箭头连接符 5"/>
          <p:cNvCxnSpPr>
            <a:endCxn id="16" idx="3"/>
          </p:cNvCxnSpPr>
          <p:nvPr/>
        </p:nvCxnSpPr>
        <p:spPr>
          <a:xfrm flipH="1" flipV="1">
            <a:off x="3589117" y="3429378"/>
            <a:ext cx="1084482" cy="145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589117" y="3870709"/>
            <a:ext cx="1991906"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系统带宽</a:t>
            </a:r>
          </a:p>
        </p:txBody>
      </p:sp>
      <p:cxnSp>
        <p:nvCxnSpPr>
          <p:cNvPr id="9" name="直接箭头连接符 8"/>
          <p:cNvCxnSpPr/>
          <p:nvPr/>
        </p:nvCxnSpPr>
        <p:spPr>
          <a:xfrm flipH="1">
            <a:off x="4744825" y="3844587"/>
            <a:ext cx="673090" cy="19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灯片编号占位符 5"/>
          <p:cNvSpPr>
            <a:spLocks noGrp="1"/>
          </p:cNvSpPr>
          <p:nvPr>
            <p:ph type="sldNum" sz="quarter" idx="12"/>
          </p:nvPr>
        </p:nvSpPr>
        <p:spPr>
          <a:xfrm>
            <a:off x="86106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7F8ABB97-8E9C-473F-8C9B-DB3CF5F513E4}" type="slidenum">
              <a:rPr lang="zh-CN" altLang="en-US" sz="1800"/>
              <a:t>48</a:t>
            </a:fld>
            <a:endParaRPr lang="en-US" altLang="zh-CN" sz="1800"/>
          </a:p>
        </p:txBody>
      </p:sp>
      <p:sp>
        <p:nvSpPr>
          <p:cNvPr id="17" name="文本框 16"/>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1177" y="1248271"/>
            <a:ext cx="10515600" cy="879086"/>
          </a:xfrm>
        </p:spPr>
        <p:txBody>
          <a:bodyPr>
            <a:normAutofit/>
          </a:bodyPr>
          <a:lstStyle/>
          <a:p>
            <a:pPr marL="0" indent="0">
              <a:lnSpc>
                <a:spcPct val="130000"/>
              </a:lnSpc>
              <a:buNone/>
            </a:pPr>
            <a:r>
              <a:rPr lang="zh-CN" altLang="en-US" dirty="0">
                <a:solidFill>
                  <a:srgbClr val="C00000"/>
                </a:solidFill>
                <a:latin typeface="微软雅黑" panose="020B0503020204020204" pitchFamily="34" charset="-122"/>
                <a:ea typeface="微软雅黑" panose="020B0503020204020204" pitchFamily="34" charset="-122"/>
              </a:rPr>
              <a:t>频带利用率 </a:t>
            </a:r>
          </a:p>
        </p:txBody>
      </p:sp>
      <p:sp>
        <p:nvSpPr>
          <p:cNvPr id="14" name="Rectangle 3"/>
          <p:cNvSpPr txBox="1">
            <a:spLocks noChangeArrowheads="1"/>
          </p:cNvSpPr>
          <p:nvPr/>
        </p:nvSpPr>
        <p:spPr>
          <a:xfrm>
            <a:off x="604342" y="1992564"/>
            <a:ext cx="8132763" cy="9810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微软雅黑" panose="020B0503020204020204" pitchFamily="34" charset="-122"/>
                <a:ea typeface="微软雅黑" panose="020B0503020204020204" pitchFamily="34" charset="-122"/>
              </a:rPr>
              <a:t>指单位传输带宽所能实现的传输速率。</a:t>
            </a:r>
          </a:p>
        </p:txBody>
      </p:sp>
      <p:sp>
        <p:nvSpPr>
          <p:cNvPr id="18" name="Rectangle 17"/>
          <p:cNvSpPr>
            <a:spLocks noChangeArrowheads="1"/>
          </p:cNvSpPr>
          <p:nvPr/>
        </p:nvSpPr>
        <p:spPr bwMode="auto">
          <a:xfrm>
            <a:off x="641177" y="3866085"/>
            <a:ext cx="10909646" cy="2857500"/>
          </a:xfrm>
          <a:prstGeom prst="rect">
            <a:avLst/>
          </a:prstGeom>
        </p:spPr>
        <p:txBody>
          <a:bodyPr vert="horz" lIns="91440" tIns="45720" rIns="91440" bIns="45720" rtlCol="0">
            <a:normAutofit/>
          </a:bodyPr>
          <a:lstStyle/>
          <a:p>
            <a:pPr marL="228600" indent="-228600">
              <a:lnSpc>
                <a:spcPts val="3500"/>
              </a:lnSpc>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频带利用率是描述数据传输速率与带宽之间关系的一个指标</a:t>
            </a:r>
            <a:endParaRPr lang="en-US" altLang="zh-CN" sz="2400" dirty="0">
              <a:latin typeface="微软雅黑" panose="020B0503020204020204" pitchFamily="34" charset="-122"/>
              <a:ea typeface="微软雅黑" panose="020B0503020204020204" pitchFamily="34" charset="-122"/>
            </a:endParaRPr>
          </a:p>
          <a:p>
            <a:pPr marL="228600" indent="-228600">
              <a:lnSpc>
                <a:spcPts val="3500"/>
              </a:lnSpc>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在衡量数据通信系统的效率时，既要考虑到传输速率，又要考虑到传输信号所占用频带宽度</a:t>
            </a:r>
            <a:endParaRPr lang="en-US" altLang="zh-CN" sz="2400" dirty="0">
              <a:latin typeface="微软雅黑" panose="020B0503020204020204" pitchFamily="34" charset="-122"/>
              <a:ea typeface="微软雅黑" panose="020B0503020204020204" pitchFamily="34" charset="-122"/>
            </a:endParaRPr>
          </a:p>
          <a:p>
            <a:pPr marL="228600" indent="-228600">
              <a:lnSpc>
                <a:spcPts val="3500"/>
              </a:lnSpc>
              <a:spcBef>
                <a:spcPts val="600"/>
              </a:spcBef>
              <a:buFont typeface="Wingdings" panose="05000000000000000000" pitchFamily="2" charset="2"/>
              <a:buChar char="Ø"/>
            </a:pPr>
            <a:r>
              <a:rPr lang="zh-CN" altLang="zh-CN" sz="2400" dirty="0">
                <a:latin typeface="微软雅黑" panose="020B0503020204020204" pitchFamily="34" charset="-122"/>
                <a:ea typeface="微软雅黑" panose="020B0503020204020204" pitchFamily="34" charset="-122"/>
              </a:rPr>
              <a:t>真正衡量数据传输系统信息传输效率的是频带利用率</a:t>
            </a:r>
            <a:endParaRPr lang="en-US" altLang="zh-CN" sz="2400" dirty="0">
              <a:latin typeface="微软雅黑" panose="020B0503020204020204" pitchFamily="34" charset="-122"/>
              <a:ea typeface="微软雅黑" panose="020B0503020204020204" pitchFamily="34" charset="-122"/>
            </a:endParaRPr>
          </a:p>
          <a:p>
            <a:pPr marL="228600" indent="-228600">
              <a:lnSpc>
                <a:spcPts val="3500"/>
              </a:lnSpc>
              <a:spcBef>
                <a:spcPts val="600"/>
              </a:spcBef>
              <a:buFont typeface="Wingdings" panose="05000000000000000000" pitchFamily="2" charset="2"/>
              <a:buChar char="Ø"/>
            </a:pPr>
            <a:r>
              <a:rPr lang="zh-CN" altLang="zh-CN" sz="2400" dirty="0">
                <a:latin typeface="微软雅黑" panose="020B0503020204020204" pitchFamily="34" charset="-122"/>
                <a:ea typeface="微软雅黑" panose="020B0503020204020204" pitchFamily="34" charset="-122"/>
              </a:rPr>
              <a:t>频带利用率通常与采用的调制及编码方式有关</a:t>
            </a:r>
            <a:endParaRPr lang="zh-CN" altLang="en-US" sz="2400" dirty="0">
              <a:latin typeface="微软雅黑" panose="020B0503020204020204" pitchFamily="34" charset="-122"/>
              <a:ea typeface="微软雅黑" panose="020B0503020204020204" pitchFamily="34" charset="-122"/>
            </a:endParaRPr>
          </a:p>
        </p:txBody>
      </p:sp>
      <p:grpSp>
        <p:nvGrpSpPr>
          <p:cNvPr id="20" name="组合 12"/>
          <p:cNvGrpSpPr/>
          <p:nvPr/>
        </p:nvGrpSpPr>
        <p:grpSpPr bwMode="auto">
          <a:xfrm>
            <a:off x="2497418" y="2590467"/>
            <a:ext cx="6515953" cy="981075"/>
            <a:chOff x="2027238" y="2349500"/>
            <a:chExt cx="5149860" cy="768351"/>
          </a:xfrm>
        </p:grpSpPr>
        <p:graphicFrame>
          <p:nvGraphicFramePr>
            <p:cNvPr id="21" name="Object 10"/>
            <p:cNvGraphicFramePr>
              <a:graphicFrameLocks noChangeAspect="1"/>
            </p:cNvGraphicFramePr>
            <p:nvPr/>
          </p:nvGraphicFramePr>
          <p:xfrm>
            <a:off x="2027238" y="2359025"/>
            <a:ext cx="1119188" cy="720725"/>
          </p:xfrm>
          <a:graphic>
            <a:graphicData uri="http://schemas.openxmlformats.org/presentationml/2006/ole">
              <mc:AlternateContent xmlns:mc="http://schemas.openxmlformats.org/markup-compatibility/2006">
                <mc:Choice xmlns:v="urn:schemas-microsoft-com:vml" Requires="v">
                  <p:oleObj name="公式" r:id="rId3" imgW="482600" imgH="393700" progId="Equation.3">
                    <p:embed/>
                  </p:oleObj>
                </mc:Choice>
                <mc:Fallback>
                  <p:oleObj name="公式" r:id="rId3" imgW="482600" imgH="3937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238" y="2359025"/>
                          <a:ext cx="11191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Text Box 11"/>
            <p:cNvSpPr txBox="1">
              <a:spLocks noChangeArrowheads="1"/>
            </p:cNvSpPr>
            <p:nvPr/>
          </p:nvSpPr>
          <p:spPr bwMode="auto">
            <a:xfrm>
              <a:off x="3214678" y="2514600"/>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Bd/Hz</a:t>
              </a:r>
              <a:r>
                <a:rPr lang="en-US" altLang="zh-CN" sz="2400" dirty="0">
                  <a:latin typeface="微软雅黑" panose="020B0503020204020204" pitchFamily="34" charset="-122"/>
                  <a:ea typeface="微软雅黑" panose="020B0503020204020204" pitchFamily="34" charset="-122"/>
                </a:rPr>
                <a:t>)</a:t>
              </a:r>
            </a:p>
          </p:txBody>
        </p:sp>
        <p:graphicFrame>
          <p:nvGraphicFramePr>
            <p:cNvPr id="23" name="Object 13"/>
            <p:cNvGraphicFramePr>
              <a:graphicFrameLocks noChangeAspect="1"/>
            </p:cNvGraphicFramePr>
            <p:nvPr/>
          </p:nvGraphicFramePr>
          <p:xfrm>
            <a:off x="5072066" y="2349500"/>
            <a:ext cx="781050" cy="717550"/>
          </p:xfrm>
          <a:graphic>
            <a:graphicData uri="http://schemas.openxmlformats.org/presentationml/2006/ole">
              <mc:AlternateContent xmlns:mc="http://schemas.openxmlformats.org/markup-compatibility/2006">
                <mc:Choice xmlns:v="urn:schemas-microsoft-com:vml" Requires="v">
                  <p:oleObj name="公式" r:id="rId5" imgW="469900" imgH="393700" progId="Equation.3">
                    <p:embed/>
                  </p:oleObj>
                </mc:Choice>
                <mc:Fallback>
                  <p:oleObj name="公式" r:id="rId5" imgW="469900" imgH="3937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6" y="2349500"/>
                          <a:ext cx="7810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Text Box 14"/>
            <p:cNvSpPr txBox="1">
              <a:spLocks noChangeArrowheads="1"/>
            </p:cNvSpPr>
            <p:nvPr/>
          </p:nvSpPr>
          <p:spPr bwMode="auto">
            <a:xfrm>
              <a:off x="6000760" y="2525713"/>
              <a:ext cx="1176338"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400">
                  <a:latin typeface="微软雅黑" panose="020B0503020204020204" pitchFamily="34" charset="-122"/>
                  <a:ea typeface="微软雅黑" panose="020B0503020204020204" pitchFamily="34" charset="-122"/>
                </a:rPr>
                <a:t>(bps</a:t>
              </a:r>
              <a:r>
                <a:rPr lang="en-US" altLang="zh-CN" sz="2400">
                  <a:solidFill>
                    <a:srgbClr val="000000"/>
                  </a:solidFill>
                  <a:latin typeface="微软雅黑" panose="020B0503020204020204" pitchFamily="34" charset="-122"/>
                  <a:ea typeface="微软雅黑" panose="020B0503020204020204" pitchFamily="34" charset="-122"/>
                </a:rPr>
                <a:t>/Hz</a:t>
              </a:r>
              <a:r>
                <a:rPr lang="en-US" altLang="zh-CN" sz="2400">
                  <a:latin typeface="微软雅黑" panose="020B0503020204020204" pitchFamily="34" charset="-122"/>
                  <a:ea typeface="微软雅黑" panose="020B0503020204020204" pitchFamily="34" charset="-122"/>
                </a:rPr>
                <a:t>)</a:t>
              </a:r>
            </a:p>
          </p:txBody>
        </p:sp>
        <p:sp>
          <p:nvSpPr>
            <p:cNvPr id="25" name="Text Box 15"/>
            <p:cNvSpPr txBox="1">
              <a:spLocks noChangeArrowheads="1"/>
            </p:cNvSpPr>
            <p:nvPr/>
          </p:nvSpPr>
          <p:spPr bwMode="auto">
            <a:xfrm>
              <a:off x="4357686" y="2503489"/>
              <a:ext cx="661988" cy="49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400">
                  <a:latin typeface="微软雅黑" panose="020B0503020204020204" pitchFamily="34" charset="-122"/>
                  <a:ea typeface="微软雅黑" panose="020B0503020204020204" pitchFamily="34" charset="-122"/>
                </a:rPr>
                <a:t>或</a:t>
              </a:r>
            </a:p>
          </p:txBody>
        </p:sp>
      </p:grpSp>
      <p:sp>
        <p:nvSpPr>
          <p:cNvPr id="16" name="标题 1"/>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anose="05000000000000000000" pitchFamily="2" charset="2"/>
            </a:pPr>
            <a:r>
              <a:rPr kumimoji="1" lang="zh-CN" altLang="en-US" dirty="0">
                <a:cs typeface="+mn-cs"/>
              </a:rPr>
              <a:t>性能度量</a:t>
            </a:r>
            <a:endParaRPr kumimoji="1" lang="en-US" altLang="zh-CN" dirty="0">
              <a:cs typeface="+mn-cs"/>
            </a:endParaRPr>
          </a:p>
        </p:txBody>
      </p:sp>
      <p:cxnSp>
        <p:nvCxnSpPr>
          <p:cNvPr id="4" name="直接箭头连接符 3"/>
          <p:cNvCxnSpPr/>
          <p:nvPr/>
        </p:nvCxnSpPr>
        <p:spPr>
          <a:xfrm flipV="1">
            <a:off x="3684896" y="2590467"/>
            <a:ext cx="423080" cy="196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077542" y="2361586"/>
            <a:ext cx="1340372"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波特率 </a:t>
            </a:r>
          </a:p>
        </p:txBody>
      </p:sp>
      <p:cxnSp>
        <p:nvCxnSpPr>
          <p:cNvPr id="6" name="直接箭头连接符 5"/>
          <p:cNvCxnSpPr/>
          <p:nvPr/>
        </p:nvCxnSpPr>
        <p:spPr>
          <a:xfrm flipV="1">
            <a:off x="7338179" y="2561641"/>
            <a:ext cx="359158" cy="225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697201" y="2297870"/>
            <a:ext cx="1340372"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比特率 </a:t>
            </a:r>
          </a:p>
        </p:txBody>
      </p:sp>
      <p:cxnSp>
        <p:nvCxnSpPr>
          <p:cNvPr id="19" name="直接箭头连接符 18"/>
          <p:cNvCxnSpPr>
            <a:endCxn id="27" idx="1"/>
          </p:cNvCxnSpPr>
          <p:nvPr/>
        </p:nvCxnSpPr>
        <p:spPr>
          <a:xfrm>
            <a:off x="3726884" y="3363168"/>
            <a:ext cx="1020844" cy="254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5417914" y="3396778"/>
            <a:ext cx="1426149" cy="211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747728" y="3417961"/>
            <a:ext cx="1340372" cy="400110"/>
          </a:xfrm>
          <a:prstGeom prst="rect">
            <a:avLst/>
          </a:prstGeom>
          <a:noFill/>
        </p:spPr>
        <p:txBody>
          <a:bodyPr wrap="square">
            <a:spAutoFit/>
          </a:bodyPr>
          <a:lstStyle>
            <a:defPPr>
              <a:defRPr lang="zh-CN"/>
            </a:defPPr>
            <a:lvl1pPr>
              <a:defRPr sz="2000">
                <a:solidFill>
                  <a:srgbClr val="5B307E"/>
                </a:solidFill>
                <a:latin typeface="微软雅黑" panose="020B0503020204020204" pitchFamily="34" charset="-122"/>
                <a:ea typeface="微软雅黑" panose="020B0503020204020204" pitchFamily="34" charset="-122"/>
              </a:defRPr>
            </a:lvl1pPr>
          </a:lstStyle>
          <a:p>
            <a:r>
              <a:rPr lang="zh-CN" altLang="en-US" dirty="0"/>
              <a:t>带宽 </a:t>
            </a:r>
          </a:p>
        </p:txBody>
      </p:sp>
      <p:sp>
        <p:nvSpPr>
          <p:cNvPr id="28" name="文本框 27"/>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物理层接口特性</a:t>
            </a:r>
            <a:endParaRPr lang="zh-CN" altLang="en-US" dirty="0"/>
          </a:p>
        </p:txBody>
      </p:sp>
      <p:sp>
        <p:nvSpPr>
          <p:cNvPr id="3" name="内容占位符 2"/>
          <p:cNvSpPr>
            <a:spLocks noGrp="1"/>
          </p:cNvSpPr>
          <p:nvPr>
            <p:ph idx="1"/>
          </p:nvPr>
        </p:nvSpPr>
        <p:spPr>
          <a:xfrm>
            <a:off x="625825" y="1341783"/>
            <a:ext cx="10515600" cy="5151091"/>
          </a:xfrm>
        </p:spPr>
        <p:txBody>
          <a:bodyPr>
            <a:normAutofit/>
          </a:bodyPr>
          <a:lstStyle/>
          <a:p>
            <a:pPr>
              <a:lnSpc>
                <a:spcPts val="3000"/>
              </a:lnSpc>
            </a:pPr>
            <a:r>
              <a:rPr lang="zh-CN" altLang="en-US" b="1" dirty="0">
                <a:solidFill>
                  <a:srgbClr val="5B307E"/>
                </a:solidFill>
              </a:rPr>
              <a:t>数据终端设备</a:t>
            </a:r>
            <a:r>
              <a:rPr lang="en-US" altLang="zh-CN" b="1" dirty="0">
                <a:solidFill>
                  <a:srgbClr val="5B307E"/>
                </a:solidFill>
              </a:rPr>
              <a:t>(DTE)</a:t>
            </a:r>
          </a:p>
          <a:p>
            <a:pPr lvl="1">
              <a:lnSpc>
                <a:spcPts val="3000"/>
              </a:lnSpc>
            </a:pPr>
            <a:r>
              <a:rPr lang="zh-CN" altLang="en-US" dirty="0"/>
              <a:t>一种具有一定的数据处理和转发能力的设备</a:t>
            </a:r>
            <a:endParaRPr lang="en-US" altLang="zh-CN" dirty="0"/>
          </a:p>
          <a:p>
            <a:pPr lvl="1">
              <a:lnSpc>
                <a:spcPts val="3000"/>
              </a:lnSpc>
            </a:pPr>
            <a:r>
              <a:rPr lang="zh-CN" altLang="en-US" dirty="0"/>
              <a:t>可以是数据的源点或终点</a:t>
            </a:r>
            <a:endParaRPr lang="en-US" altLang="zh-CN" dirty="0"/>
          </a:p>
          <a:p>
            <a:pPr>
              <a:lnSpc>
                <a:spcPts val="3000"/>
              </a:lnSpc>
            </a:pPr>
            <a:r>
              <a:rPr lang="zh-CN" altLang="en-US" b="1" dirty="0">
                <a:solidFill>
                  <a:srgbClr val="5B307E"/>
                </a:solidFill>
              </a:rPr>
              <a:t>数据电路终结设备</a:t>
            </a:r>
            <a:r>
              <a:rPr lang="en-US" altLang="zh-CN" b="1" dirty="0">
                <a:solidFill>
                  <a:srgbClr val="5B307E"/>
                </a:solidFill>
              </a:rPr>
              <a:t>(DCE)</a:t>
            </a:r>
          </a:p>
          <a:p>
            <a:pPr lvl="1">
              <a:lnSpc>
                <a:spcPts val="3000"/>
              </a:lnSpc>
            </a:pPr>
            <a:r>
              <a:rPr lang="zh-CN" altLang="en-US" dirty="0"/>
              <a:t>在</a:t>
            </a:r>
            <a:r>
              <a:rPr lang="en-US" altLang="zh-CN" dirty="0"/>
              <a:t>DTE</a:t>
            </a:r>
            <a:r>
              <a:rPr lang="zh-CN" altLang="en-US" dirty="0"/>
              <a:t>和传输线路之间提供信号</a:t>
            </a:r>
            <a:endParaRPr lang="en-US" altLang="zh-CN" dirty="0"/>
          </a:p>
          <a:p>
            <a:pPr lvl="1">
              <a:lnSpc>
                <a:spcPts val="3000"/>
              </a:lnSpc>
              <a:buNone/>
            </a:pPr>
            <a:r>
              <a:rPr lang="en-US" altLang="zh-CN" dirty="0"/>
              <a:t>   </a:t>
            </a:r>
            <a:r>
              <a:rPr lang="zh-CN" altLang="en-US" dirty="0"/>
              <a:t>变换和编码的功能</a:t>
            </a:r>
            <a:endParaRPr lang="en-US" altLang="zh-CN" dirty="0"/>
          </a:p>
          <a:p>
            <a:pPr lvl="1">
              <a:lnSpc>
                <a:spcPts val="3000"/>
              </a:lnSpc>
            </a:pPr>
            <a:r>
              <a:rPr lang="zh-CN" altLang="en-US" dirty="0"/>
              <a:t>负责建立、保持和释放数据链路</a:t>
            </a:r>
            <a:endParaRPr lang="en-US" altLang="zh-CN" dirty="0"/>
          </a:p>
          <a:p>
            <a:pPr>
              <a:lnSpc>
                <a:spcPts val="3000"/>
              </a:lnSpc>
            </a:pPr>
            <a:r>
              <a:rPr lang="zh-CN" altLang="en-US" dirty="0"/>
              <a:t>标准化的</a:t>
            </a:r>
            <a:r>
              <a:rPr lang="en-US" altLang="zh-CN" dirty="0"/>
              <a:t>DTE/DCE</a:t>
            </a:r>
            <a:r>
              <a:rPr lang="zh-CN" altLang="en-US" dirty="0"/>
              <a:t>接口具有</a:t>
            </a:r>
            <a:endParaRPr lang="en-US" altLang="zh-CN" dirty="0"/>
          </a:p>
          <a:p>
            <a:pPr lvl="1">
              <a:lnSpc>
                <a:spcPts val="3000"/>
              </a:lnSpc>
            </a:pPr>
            <a:r>
              <a:rPr lang="zh-CN" altLang="en-US" dirty="0">
                <a:solidFill>
                  <a:srgbClr val="C00000"/>
                </a:solidFill>
                <a:highlight>
                  <a:srgbClr val="FFFF00"/>
                </a:highlight>
              </a:rPr>
              <a:t>机械特性（接口）、电气特性（电频）</a:t>
            </a:r>
            <a:endParaRPr lang="en-US" altLang="zh-CN" dirty="0">
              <a:solidFill>
                <a:srgbClr val="C00000"/>
              </a:solidFill>
              <a:highlight>
                <a:srgbClr val="FFFF00"/>
              </a:highlight>
            </a:endParaRPr>
          </a:p>
          <a:p>
            <a:pPr lvl="1">
              <a:lnSpc>
                <a:spcPts val="3000"/>
              </a:lnSpc>
            </a:pPr>
            <a:r>
              <a:rPr lang="zh-CN" altLang="en-US" dirty="0">
                <a:solidFill>
                  <a:srgbClr val="C00000"/>
                </a:solidFill>
                <a:highlight>
                  <a:srgbClr val="FFFF00"/>
                </a:highlight>
              </a:rPr>
              <a:t>功能特性、过程特性</a:t>
            </a:r>
          </a:p>
          <a:p>
            <a:pPr marL="228600" lvl="1">
              <a:lnSpc>
                <a:spcPts val="3000"/>
              </a:lnSpc>
              <a:buFont typeface="Wingdings" panose="05000000000000000000" pitchFamily="2" charset="2"/>
              <a:buChar char="Ø"/>
            </a:pPr>
            <a:r>
              <a:rPr lang="zh-CN" altLang="en-US" sz="2800" dirty="0"/>
              <a:t>物理层协议是</a:t>
            </a:r>
            <a:r>
              <a:rPr lang="en-US" altLang="zh-CN" sz="2800" dirty="0"/>
              <a:t>DTE</a:t>
            </a:r>
            <a:r>
              <a:rPr lang="zh-CN" altLang="en-US" sz="2800" dirty="0"/>
              <a:t>和</a:t>
            </a:r>
            <a:r>
              <a:rPr lang="en-US" altLang="zh-CN" sz="2800" dirty="0"/>
              <a:t>DCE</a:t>
            </a:r>
            <a:r>
              <a:rPr lang="zh-CN" altLang="en-US" sz="2800" dirty="0"/>
              <a:t>间的约定，规定了两者之间的接口特性</a:t>
            </a:r>
            <a:endParaRPr lang="en-US" altLang="zh-CN" sz="2800" dirty="0"/>
          </a:p>
          <a:p>
            <a:pPr marL="457200" lvl="1" indent="0">
              <a:lnSpc>
                <a:spcPts val="2600"/>
              </a:lnSpc>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a:t>
            </a:fld>
            <a:endParaRPr kumimoji="1" lang="zh-CN" altLang="en-US" dirty="0"/>
          </a:p>
        </p:txBody>
      </p:sp>
      <p:sp>
        <p:nvSpPr>
          <p:cNvPr id="11" name="TextBox 10"/>
          <p:cNvSpPr txBox="1"/>
          <p:nvPr/>
        </p:nvSpPr>
        <p:spPr>
          <a:xfrm>
            <a:off x="7193896" y="5537304"/>
            <a:ext cx="313898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数据通信系统组成</a:t>
            </a:r>
          </a:p>
        </p:txBody>
      </p:sp>
      <p:sp>
        <p:nvSpPr>
          <p:cNvPr id="21" name="内容占位符 2"/>
          <p:cNvSpPr txBox="1"/>
          <p:nvPr/>
        </p:nvSpPr>
        <p:spPr>
          <a:xfrm>
            <a:off x="257329" y="5934661"/>
            <a:ext cx="10515600" cy="5242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pPr>
            <a:endParaRPr lang="en-US" altLang="zh-CN" dirty="0"/>
          </a:p>
        </p:txBody>
      </p:sp>
      <p:sp>
        <p:nvSpPr>
          <p:cNvPr id="22" name="文本框 21"/>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364626" y="2210937"/>
            <a:ext cx="4590815" cy="2138641"/>
            <a:chOff x="5273748" y="2727756"/>
            <a:chExt cx="6988767" cy="3057096"/>
          </a:xfrm>
        </p:grpSpPr>
        <p:grpSp>
          <p:nvGrpSpPr>
            <p:cNvPr id="5" name="组合 4"/>
            <p:cNvGrpSpPr/>
            <p:nvPr/>
          </p:nvGrpSpPr>
          <p:grpSpPr>
            <a:xfrm>
              <a:off x="5337705" y="2727756"/>
              <a:ext cx="6924810" cy="3057096"/>
              <a:chOff x="5401523" y="2825089"/>
              <a:chExt cx="6797035" cy="3057096"/>
            </a:xfrm>
          </p:grpSpPr>
          <p:sp>
            <p:nvSpPr>
              <p:cNvPr id="10" name="矩形: 圆角 78"/>
              <p:cNvSpPr/>
              <p:nvPr/>
            </p:nvSpPr>
            <p:spPr>
              <a:xfrm>
                <a:off x="5436587" y="2825089"/>
                <a:ext cx="6675508" cy="3057096"/>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1027" name="Picture 3"/>
              <p:cNvPicPr>
                <a:picLocks noChangeAspect="1" noChangeArrowheads="1"/>
              </p:cNvPicPr>
              <p:nvPr/>
            </p:nvPicPr>
            <p:blipFill>
              <a:blip r:embed="rId3"/>
              <a:srcRect/>
              <a:stretch>
                <a:fillRect/>
              </a:stretch>
            </p:blipFill>
            <p:spPr bwMode="auto">
              <a:xfrm>
                <a:off x="5576887" y="3271824"/>
                <a:ext cx="6067425" cy="2305050"/>
              </a:xfrm>
              <a:prstGeom prst="rect">
                <a:avLst/>
              </a:prstGeom>
              <a:noFill/>
              <a:ln w="9525">
                <a:noFill/>
                <a:miter lim="800000"/>
                <a:headEnd/>
                <a:tailEnd/>
              </a:ln>
            </p:spPr>
          </p:pic>
          <p:sp>
            <p:nvSpPr>
              <p:cNvPr id="13" name="TextBox 12"/>
              <p:cNvSpPr txBox="1"/>
              <p:nvPr/>
            </p:nvSpPr>
            <p:spPr>
              <a:xfrm>
                <a:off x="10959977" y="2932856"/>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用户环境</a:t>
                </a:r>
              </a:p>
            </p:txBody>
          </p:sp>
          <p:sp>
            <p:nvSpPr>
              <p:cNvPr id="14" name="TextBox 13"/>
              <p:cNvSpPr txBox="1"/>
              <p:nvPr/>
            </p:nvSpPr>
            <p:spPr>
              <a:xfrm>
                <a:off x="5401523" y="5392208"/>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用户设施</a:t>
                </a:r>
              </a:p>
            </p:txBody>
          </p:sp>
          <p:sp>
            <p:nvSpPr>
              <p:cNvPr id="15" name="TextBox 14"/>
              <p:cNvSpPr txBox="1"/>
              <p:nvPr/>
            </p:nvSpPr>
            <p:spPr>
              <a:xfrm>
                <a:off x="10740112" y="5392208"/>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用户设施</a:t>
                </a:r>
              </a:p>
            </p:txBody>
          </p:sp>
          <p:sp>
            <p:nvSpPr>
              <p:cNvPr id="16" name="TextBox 15"/>
              <p:cNvSpPr txBox="1"/>
              <p:nvPr/>
            </p:nvSpPr>
            <p:spPr>
              <a:xfrm>
                <a:off x="7991309" y="4768366"/>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通信设施</a:t>
                </a:r>
              </a:p>
            </p:txBody>
          </p:sp>
          <p:sp>
            <p:nvSpPr>
              <p:cNvPr id="17" name="TextBox 16"/>
              <p:cNvSpPr txBox="1"/>
              <p:nvPr/>
            </p:nvSpPr>
            <p:spPr>
              <a:xfrm>
                <a:off x="8078991" y="5150224"/>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通信环境</a:t>
                </a:r>
              </a:p>
            </p:txBody>
          </p:sp>
          <p:sp>
            <p:nvSpPr>
              <p:cNvPr id="18" name="TextBox 17"/>
              <p:cNvSpPr txBox="1"/>
              <p:nvPr/>
            </p:nvSpPr>
            <p:spPr>
              <a:xfrm>
                <a:off x="6308801" y="2932856"/>
                <a:ext cx="1770190"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信号线和控制线</a:t>
                </a:r>
              </a:p>
            </p:txBody>
          </p:sp>
          <p:sp>
            <p:nvSpPr>
              <p:cNvPr id="19" name="TextBox 18"/>
              <p:cNvSpPr txBox="1"/>
              <p:nvPr/>
            </p:nvSpPr>
            <p:spPr>
              <a:xfrm>
                <a:off x="9330098" y="2932856"/>
                <a:ext cx="1770190"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信号线和控制线</a:t>
                </a:r>
              </a:p>
            </p:txBody>
          </p:sp>
          <p:sp>
            <p:nvSpPr>
              <p:cNvPr id="20" name="TextBox 19"/>
              <p:cNvSpPr txBox="1"/>
              <p:nvPr/>
            </p:nvSpPr>
            <p:spPr>
              <a:xfrm>
                <a:off x="7758130" y="3870191"/>
                <a:ext cx="1770190"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串行比特传输</a:t>
                </a:r>
              </a:p>
            </p:txBody>
          </p:sp>
        </p:grpSp>
        <p:sp>
          <p:nvSpPr>
            <p:cNvPr id="12" name="TextBox 11"/>
            <p:cNvSpPr txBox="1"/>
            <p:nvPr/>
          </p:nvSpPr>
          <p:spPr>
            <a:xfrm>
              <a:off x="5273748" y="2891912"/>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用户环境</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kumimoji="1" lang="zh-CN" altLang="en-US" dirty="0">
                <a:cs typeface="+mn-cs"/>
              </a:rPr>
              <a:t>传输质量</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50</a:t>
            </a:fld>
            <a:endParaRPr kumimoji="1" lang="zh-CN" altLang="en-US" dirty="0"/>
          </a:p>
        </p:txBody>
      </p:sp>
      <p:sp>
        <p:nvSpPr>
          <p:cNvPr id="7" name="文本框 6"/>
          <p:cNvSpPr txBox="1"/>
          <p:nvPr/>
        </p:nvSpPr>
        <p:spPr>
          <a:xfrm>
            <a:off x="461963" y="1204710"/>
            <a:ext cx="6096000" cy="597921"/>
          </a:xfrm>
          <a:prstGeom prst="rect">
            <a:avLst/>
          </a:prstGeom>
        </p:spPr>
        <p:txBody>
          <a:bodyPr vert="horz" lIns="91440" tIns="45720" rIns="91440" bIns="45720" rtlCol="0">
            <a:normAutofit/>
          </a:bodyPr>
          <a:lstStyle>
            <a:lvl1pPr marL="228600" indent="-228600">
              <a:lnSpc>
                <a:spcPct val="130000"/>
              </a:lnSpc>
              <a:spcBef>
                <a:spcPts val="600"/>
              </a:spcBef>
              <a:buFont typeface="Wingdings" panose="05000000000000000000" pitchFamily="2" charset="2"/>
              <a:buChar char="Ø"/>
              <a:defRPr kumimoji="1" sz="2800" b="1">
                <a:latin typeface="微软雅黑" panose="020B0503020204020204" pitchFamily="34" charset="-122"/>
                <a:ea typeface="微软雅黑" panose="020B0503020204020204" pitchFamily="34" charset="-122"/>
              </a:defRPr>
            </a:lvl1pPr>
            <a:lvl2pPr marL="685800" indent="-228600">
              <a:lnSpc>
                <a:spcPct val="100000"/>
              </a:lnSpc>
              <a:spcBef>
                <a:spcPts val="6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a:lnSpc>
                <a:spcPct val="100000"/>
              </a:lnSpc>
              <a:spcBef>
                <a:spcPts val="6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3pPr>
            <a:lvl4pPr marL="1600200" indent="-228600">
              <a:lnSpc>
                <a:spcPct val="100000"/>
              </a:lnSpc>
              <a:spcBef>
                <a:spcPts val="600"/>
              </a:spcBef>
              <a:buFont typeface="Arial" panose="020B0604020202020204" pitchFamily="34" charset="0"/>
              <a:buChar char="•"/>
              <a:defRPr>
                <a:latin typeface="微软雅黑" panose="020B0503020204020204" pitchFamily="34" charset="-122"/>
                <a:ea typeface="微软雅黑" panose="020B0503020204020204" pitchFamily="34" charset="-122"/>
              </a:defRPr>
            </a:lvl4pPr>
            <a:lvl5pPr marL="2057400" indent="-228600">
              <a:lnSpc>
                <a:spcPct val="100000"/>
              </a:lnSpc>
              <a:spcBef>
                <a:spcPts val="600"/>
              </a:spcBef>
              <a:buFont typeface="Arial" panose="020B0604020202020204" pitchFamily="34" charset="0"/>
              <a:buChar char="•"/>
              <a:defRPr>
                <a:latin typeface="微软雅黑" panose="020B0503020204020204" pitchFamily="34" charset="-122"/>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endParaRPr lang="zh-CN" altLang="en-US" dirty="0"/>
          </a:p>
        </p:txBody>
      </p:sp>
      <p:sp>
        <p:nvSpPr>
          <p:cNvPr id="8" name="Rectangle 3"/>
          <p:cNvSpPr txBox="1">
            <a:spLocks noChangeArrowheads="1"/>
          </p:cNvSpPr>
          <p:nvPr/>
        </p:nvSpPr>
        <p:spPr>
          <a:xfrm>
            <a:off x="425847" y="1597627"/>
            <a:ext cx="11340306" cy="24288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信噪比</a:t>
            </a:r>
            <a:r>
              <a:rPr lang="en-US" altLang="zh-CN"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SNR</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指信号通路某一点上的信号功率</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与混在信号中的噪声功率</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之比值（常用对数表示）。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SNR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用来描述信号在传输过程中受到噪声影响的度量</a:t>
            </a:r>
          </a:p>
        </p:txBody>
      </p:sp>
      <p:grpSp>
        <p:nvGrpSpPr>
          <p:cNvPr id="9" name="Group 10"/>
          <p:cNvGrpSpPr/>
          <p:nvPr/>
        </p:nvGrpSpPr>
        <p:grpSpPr bwMode="auto">
          <a:xfrm>
            <a:off x="5463383" y="2638060"/>
            <a:ext cx="5260976" cy="795336"/>
            <a:chOff x="3736" y="2429"/>
            <a:chExt cx="3314" cy="501"/>
          </a:xfrm>
        </p:grpSpPr>
        <p:graphicFrame>
          <p:nvGraphicFramePr>
            <p:cNvPr id="10" name="Object 8"/>
            <p:cNvGraphicFramePr>
              <a:graphicFrameLocks noChangeAspect="1"/>
            </p:cNvGraphicFramePr>
            <p:nvPr/>
          </p:nvGraphicFramePr>
          <p:xfrm>
            <a:off x="3736" y="2429"/>
            <a:ext cx="1235" cy="501"/>
          </p:xfrm>
          <a:graphic>
            <a:graphicData uri="http://schemas.openxmlformats.org/presentationml/2006/ole">
              <mc:AlternateContent xmlns:mc="http://schemas.openxmlformats.org/markup-compatibility/2006">
                <mc:Choice xmlns:v="urn:schemas-microsoft-com:vml" Requires="v">
                  <p:oleObj name="公式" r:id="rId2" imgW="965200" imgH="431800" progId="Equation.3">
                    <p:embed/>
                  </p:oleObj>
                </mc:Choice>
                <mc:Fallback>
                  <p:oleObj name="公式" r:id="rId2" imgW="965200" imgH="431800"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 y="2429"/>
                          <a:ext cx="1235" cy="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9"/>
            <p:cNvSpPr txBox="1">
              <a:spLocks noChangeArrowheads="1"/>
            </p:cNvSpPr>
            <p:nvPr/>
          </p:nvSpPr>
          <p:spPr bwMode="auto">
            <a:xfrm>
              <a:off x="5009" y="2524"/>
              <a:ext cx="2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000" dirty="0">
                  <a:latin typeface="黑体" panose="02010609060101010101" pitchFamily="49" charset="-122"/>
                  <a:ea typeface="黑体" panose="02010609060101010101" pitchFamily="49" charset="-122"/>
                </a:rPr>
                <a:t>(dB)                       </a:t>
              </a:r>
            </a:p>
          </p:txBody>
        </p:sp>
      </p:grpSp>
      <p:sp>
        <p:nvSpPr>
          <p:cNvPr id="12" name="Rectangle 10"/>
          <p:cNvSpPr>
            <a:spLocks noChangeArrowheads="1"/>
          </p:cNvSpPr>
          <p:nvPr/>
        </p:nvSpPr>
        <p:spPr bwMode="auto">
          <a:xfrm>
            <a:off x="522287" y="3296521"/>
            <a:ext cx="8059738"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None/>
            </a:pPr>
            <a:r>
              <a:rPr lang="zh-CN" altLang="en-US" sz="2400" dirty="0">
                <a:latin typeface="微软雅黑" panose="020B0503020204020204" pitchFamily="34" charset="-122"/>
                <a:ea typeface="微软雅黑" panose="020B0503020204020204" pitchFamily="34" charset="-122"/>
              </a:rPr>
              <a:t> 信噪比一般是在接收端测量</a:t>
            </a:r>
          </a:p>
        </p:txBody>
      </p:sp>
      <p:sp>
        <p:nvSpPr>
          <p:cNvPr id="13" name="Rectangle 3"/>
          <p:cNvSpPr txBox="1">
            <a:spLocks noChangeArrowheads="1"/>
          </p:cNvSpPr>
          <p:nvPr/>
        </p:nvSpPr>
        <p:spPr>
          <a:xfrm>
            <a:off x="456406" y="3677964"/>
            <a:ext cx="10897394" cy="17145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000"/>
              </a:lnSpc>
            </a:pPr>
            <a:r>
              <a:rPr lang="zh-CN" altLang="en-US" sz="2400" dirty="0">
                <a:solidFill>
                  <a:srgbClr val="C00000"/>
                </a:solidFill>
                <a:latin typeface="微软雅黑" panose="020B0503020204020204" pitchFamily="34" charset="-122"/>
                <a:ea typeface="微软雅黑" panose="020B0503020204020204" pitchFamily="34" charset="-122"/>
              </a:rPr>
              <a:t>平均误码率    </a:t>
            </a:r>
            <a:r>
              <a:rPr lang="zh-CN" altLang="en-US" sz="2400" dirty="0">
                <a:latin typeface="微软雅黑" panose="020B0503020204020204" pitchFamily="34" charset="-122"/>
                <a:ea typeface="微软雅黑" panose="020B0503020204020204" pitchFamily="34" charset="-122"/>
              </a:rPr>
              <a:t>指单位时间内接收到的出错码元数</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i="1" baseline="-250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dirty="0">
                <a:latin typeface="微软雅黑" panose="020B0503020204020204" pitchFamily="34" charset="-122"/>
                <a:ea typeface="微软雅黑" panose="020B0503020204020204" pitchFamily="34" charset="-122"/>
              </a:rPr>
              <a:t>占总码元数</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latin typeface="微软雅黑" panose="020B0503020204020204" pitchFamily="34" charset="-122"/>
                <a:ea typeface="微软雅黑" panose="020B0503020204020204" pitchFamily="34" charset="-122"/>
              </a:rPr>
              <a:t>的比例</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4" name="Rectangle 7"/>
          <p:cNvSpPr>
            <a:spLocks noChangeArrowheads="1"/>
          </p:cNvSpPr>
          <p:nvPr/>
        </p:nvSpPr>
        <p:spPr bwMode="auto">
          <a:xfrm>
            <a:off x="425847" y="4303271"/>
            <a:ext cx="11667865" cy="2306637"/>
          </a:xfrm>
          <a:prstGeom prst="rect">
            <a:avLst/>
          </a:prstGeom>
          <a:noFill/>
          <a:ln w="9525">
            <a:noFill/>
            <a:miter lim="800000"/>
          </a:ln>
        </p:spPr>
        <p:txBody>
          <a:bodyPr/>
          <a:lstStyle/>
          <a:p>
            <a:pPr marL="800100" lvl="1" indent="-342900">
              <a:lnSpc>
                <a:spcPts val="4000"/>
              </a:lnSpc>
              <a:spcBef>
                <a:spcPct val="20000"/>
              </a:spcBef>
              <a:buClr>
                <a:schemeClr val="accent2"/>
              </a:buClr>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平均误码率与所选择的测量时间的分布和长短有关。在日常维护测试中，</a:t>
            </a:r>
            <a:r>
              <a:rPr lang="en-US" altLang="zh-CN" sz="2400" dirty="0">
                <a:latin typeface="微软雅黑" panose="020B0503020204020204" pitchFamily="34" charset="-122"/>
                <a:ea typeface="微软雅黑" panose="020B0503020204020204" pitchFamily="34" charset="-122"/>
              </a:rPr>
              <a:t>ITU</a:t>
            </a:r>
            <a:r>
              <a:rPr lang="zh-CN" altLang="en-US" sz="2400" dirty="0">
                <a:latin typeface="微软雅黑" panose="020B0503020204020204" pitchFamily="34" charset="-122"/>
                <a:ea typeface="微软雅黑" panose="020B0503020204020204" pitchFamily="34" charset="-122"/>
              </a:rPr>
              <a:t>规定测试时间为</a:t>
            </a:r>
            <a:r>
              <a:rPr lang="en-US" altLang="zh-CN" sz="2400" dirty="0">
                <a:latin typeface="微软雅黑" panose="020B0503020204020204" pitchFamily="34" charset="-122"/>
                <a:ea typeface="微软雅黑" panose="020B0503020204020204" pitchFamily="34" charset="-122"/>
              </a:rPr>
              <a:t>15min</a:t>
            </a:r>
            <a:endParaRPr lang="zh-CN" altLang="en-US" sz="2400" dirty="0">
              <a:latin typeface="微软雅黑" panose="020B0503020204020204" pitchFamily="34" charset="-122"/>
              <a:ea typeface="微软雅黑" panose="020B0503020204020204" pitchFamily="34" charset="-122"/>
            </a:endParaRPr>
          </a:p>
          <a:p>
            <a:pPr marL="800100" lvl="1" indent="-342900">
              <a:lnSpc>
                <a:spcPts val="4000"/>
              </a:lnSpc>
              <a:buClr>
                <a:schemeClr val="accent2"/>
              </a:buClr>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对于二进制传输而言，因码元与比特等价，所以误码率又称误比特率，但多进制传输时，两者不等</a:t>
            </a:r>
          </a:p>
        </p:txBody>
      </p:sp>
      <p:graphicFrame>
        <p:nvGraphicFramePr>
          <p:cNvPr id="16" name="Object 6"/>
          <p:cNvGraphicFramePr>
            <a:graphicFrameLocks noChangeAspect="1"/>
          </p:cNvGraphicFramePr>
          <p:nvPr/>
        </p:nvGraphicFramePr>
        <p:xfrm>
          <a:off x="10291246" y="3649063"/>
          <a:ext cx="1681083" cy="800660"/>
        </p:xfrm>
        <a:graphic>
          <a:graphicData uri="http://schemas.openxmlformats.org/presentationml/2006/ole">
            <mc:AlternateContent xmlns:mc="http://schemas.openxmlformats.org/markup-compatibility/2006">
              <mc:Choice xmlns:v="urn:schemas-microsoft-com:vml" Requires="v">
                <p:oleObj name="公式" r:id="rId4" imgW="495300" imgH="393700" progId="Equation.3">
                  <p:embed/>
                </p:oleObj>
              </mc:Choice>
              <mc:Fallback>
                <p:oleObj name="公式" r:id="rId4" imgW="495300" imgH="3937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1246" y="3649063"/>
                        <a:ext cx="1681083" cy="800660"/>
                      </a:xfrm>
                      <a:prstGeom prst="rect">
                        <a:avLst/>
                      </a:prstGeom>
                      <a:noFill/>
                      <a:ln>
                        <a:noFill/>
                      </a:ln>
                    </p:spPr>
                  </p:pic>
                </p:oleObj>
              </mc:Fallback>
            </mc:AlternateContent>
          </a:graphicData>
        </a:graphic>
      </p:graphicFrame>
      <p:sp>
        <p:nvSpPr>
          <p:cNvPr id="17" name="文本框 16"/>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圆角矩形 1"/>
          <p:cNvSpPr/>
          <p:nvPr/>
        </p:nvSpPr>
        <p:spPr>
          <a:xfrm>
            <a:off x="2163877" y="3429000"/>
            <a:ext cx="8177552" cy="3292475"/>
          </a:xfrm>
          <a:prstGeom prst="roundRect">
            <a:avLst>
              <a:gd name="adj" fmla="val 2019"/>
            </a:avLst>
          </a:prstGeom>
          <a:solidFill>
            <a:schemeClr val="bg1"/>
          </a:solidFill>
          <a:ln w="19050">
            <a:solidFill>
              <a:schemeClr val="accent1">
                <a:lumMod val="60000"/>
                <a:lumOff val="40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23" name="图片 22"/>
          <p:cNvPicPr>
            <a:picLocks noChangeAspect="1"/>
          </p:cNvPicPr>
          <p:nvPr/>
        </p:nvPicPr>
        <p:blipFill>
          <a:blip r:embed="rId2"/>
          <a:stretch>
            <a:fillRect/>
          </a:stretch>
        </p:blipFill>
        <p:spPr>
          <a:xfrm>
            <a:off x="6258234" y="4198040"/>
            <a:ext cx="1331136" cy="612745"/>
          </a:xfrm>
          <a:prstGeom prst="rect">
            <a:avLst/>
          </a:prstGeom>
        </p:spPr>
      </p:pic>
      <p:sp>
        <p:nvSpPr>
          <p:cNvPr id="2" name="标题 1"/>
          <p:cNvSpPr>
            <a:spLocks noGrp="1"/>
          </p:cNvSpPr>
          <p:nvPr>
            <p:ph type="title"/>
          </p:nvPr>
        </p:nvSpPr>
        <p:spPr/>
        <p:txBody>
          <a:bodyPr vert="horz" lIns="91440" tIns="45720" rIns="91440" bIns="45720" rtlCol="0" anchor="ctr">
            <a:normAutofit/>
          </a:bodyPr>
          <a:lstStyle/>
          <a:p>
            <a:pPr marL="0" indent="0">
              <a:buNone/>
            </a:pPr>
            <a:r>
              <a:rPr lang="zh-CN" altLang="en-US" dirty="0"/>
              <a:t>传输质量</a:t>
            </a:r>
          </a:p>
        </p:txBody>
      </p:sp>
      <p:sp>
        <p:nvSpPr>
          <p:cNvPr id="3" name="内容占位符 2"/>
          <p:cNvSpPr>
            <a:spLocks noGrp="1"/>
          </p:cNvSpPr>
          <p:nvPr>
            <p:ph idx="1"/>
          </p:nvPr>
        </p:nvSpPr>
        <p:spPr>
          <a:xfrm>
            <a:off x="664580" y="1418161"/>
            <a:ext cx="10515600" cy="4586694"/>
          </a:xfrm>
        </p:spPr>
        <p:txBody>
          <a:bodyPr/>
          <a:lstStyle/>
          <a:p>
            <a:pPr marL="0" indent="0">
              <a:buNone/>
            </a:pPr>
            <a:r>
              <a:rPr lang="zh-CN" altLang="en-US" dirty="0">
                <a:solidFill>
                  <a:srgbClr val="5B307E"/>
                </a:solidFill>
                <a:latin typeface="微软雅黑" panose="020B0503020204020204" pitchFamily="34" charset="-122"/>
                <a:ea typeface="微软雅黑" panose="020B0503020204020204" pitchFamily="34" charset="-122"/>
              </a:rPr>
              <a:t>举例：</a:t>
            </a:r>
            <a:r>
              <a:rPr lang="en-US" altLang="zh-CN" dirty="0">
                <a:solidFill>
                  <a:srgbClr val="5B307E"/>
                </a:solidFill>
                <a:latin typeface="微软雅黑" panose="020B0503020204020204" pitchFamily="34" charset="-122"/>
                <a:ea typeface="微软雅黑" panose="020B0503020204020204" pitchFamily="34" charset="-122"/>
              </a:rPr>
              <a:t>WIFI</a:t>
            </a:r>
            <a:r>
              <a:rPr lang="zh-CN" altLang="en-US" dirty="0">
                <a:solidFill>
                  <a:srgbClr val="5B307E"/>
                </a:solidFill>
                <a:latin typeface="微软雅黑" panose="020B0503020204020204" pitchFamily="34" charset="-122"/>
                <a:ea typeface="微软雅黑" panose="020B0503020204020204" pitchFamily="34" charset="-122"/>
              </a:rPr>
              <a:t>信号放大器</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51</a:t>
            </a:fld>
            <a:endParaRPr kumimoji="1" lang="zh-CN" altLang="en-US" dirty="0"/>
          </a:p>
        </p:txBody>
      </p:sp>
      <p:sp>
        <p:nvSpPr>
          <p:cNvPr id="8" name="文本框 7"/>
          <p:cNvSpPr txBox="1"/>
          <p:nvPr/>
        </p:nvSpPr>
        <p:spPr>
          <a:xfrm>
            <a:off x="894145" y="1971149"/>
            <a:ext cx="10946756" cy="1294072"/>
          </a:xfrm>
          <a:prstGeom prst="rect">
            <a:avLst/>
          </a:prstGeom>
          <a:noFill/>
        </p:spPr>
        <p:txBody>
          <a:bodyPr wrap="square">
            <a:spAutoFit/>
          </a:bodyPr>
          <a:lstStyle/>
          <a:p>
            <a:pPr marL="285750" indent="-285750">
              <a:lnSpc>
                <a:spcPts val="32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又称无线信号扩展器原理，和两个无线路由器之间的无线桥接类似</a:t>
            </a:r>
            <a:endParaRPr lang="en-US" altLang="zh-CN" sz="2400" dirty="0">
              <a:latin typeface="微软雅黑" panose="020B0503020204020204" pitchFamily="34" charset="-122"/>
              <a:ea typeface="微软雅黑" panose="020B0503020204020204" pitchFamily="34" charset="-122"/>
            </a:endParaRPr>
          </a:p>
          <a:p>
            <a:pPr marL="285750" indent="-285750">
              <a:lnSpc>
                <a:spcPts val="3200"/>
              </a:lnSpc>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wifi</a:t>
            </a:r>
            <a:r>
              <a:rPr lang="zh-CN" altLang="en-US" sz="2400" dirty="0">
                <a:latin typeface="微软雅黑" panose="020B0503020204020204" pitchFamily="34" charset="-122"/>
                <a:ea typeface="微软雅黑" panose="020B0503020204020204" pitchFamily="34" charset="-122"/>
              </a:rPr>
              <a:t>信号放大器会通过无线的方式，和原来无线路由器建立连接</a:t>
            </a:r>
            <a:endParaRPr lang="en-US" altLang="zh-CN" sz="2400" dirty="0">
              <a:latin typeface="微软雅黑" panose="020B0503020204020204" pitchFamily="34" charset="-122"/>
              <a:ea typeface="微软雅黑" panose="020B0503020204020204" pitchFamily="34" charset="-122"/>
            </a:endParaRPr>
          </a:p>
          <a:p>
            <a:pPr marL="285750" indent="-285750">
              <a:lnSpc>
                <a:spcPts val="3200"/>
              </a:lnSpc>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wifi</a:t>
            </a:r>
            <a:r>
              <a:rPr lang="zh-CN" altLang="en-US" sz="2400" dirty="0">
                <a:latin typeface="微软雅黑" panose="020B0503020204020204" pitchFamily="34" charset="-122"/>
                <a:ea typeface="微软雅黑" panose="020B0503020204020204" pitchFamily="34" charset="-122"/>
              </a:rPr>
              <a:t>信号放大器自身再提供一个无线信号，从而实现扩大无线信号覆盖范围的</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497" y="3592780"/>
            <a:ext cx="1091999" cy="1091999"/>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4"/>
          <a:stretch>
            <a:fillRect/>
          </a:stretch>
        </p:blipFill>
        <p:spPr>
          <a:xfrm>
            <a:off x="4781667" y="3592780"/>
            <a:ext cx="792800" cy="2374815"/>
          </a:xfrm>
          <a:prstGeom prst="rect">
            <a:avLst/>
          </a:prstGeom>
        </p:spPr>
      </p:pic>
      <p:pic>
        <p:nvPicPr>
          <p:cNvPr id="12" name="图片 11"/>
          <p:cNvPicPr>
            <a:picLocks noChangeAspect="1"/>
          </p:cNvPicPr>
          <p:nvPr/>
        </p:nvPicPr>
        <p:blipFill>
          <a:blip r:embed="rId5"/>
          <a:stretch>
            <a:fillRect/>
          </a:stretch>
        </p:blipFill>
        <p:spPr>
          <a:xfrm>
            <a:off x="6559639" y="4684779"/>
            <a:ext cx="636186" cy="788349"/>
          </a:xfrm>
          <a:prstGeom prst="rect">
            <a:avLst/>
          </a:prstGeom>
        </p:spPr>
      </p:pic>
      <p:cxnSp>
        <p:nvCxnSpPr>
          <p:cNvPr id="14" name="直接箭头连接符 13"/>
          <p:cNvCxnSpPr/>
          <p:nvPr/>
        </p:nvCxnSpPr>
        <p:spPr>
          <a:xfrm>
            <a:off x="4062714" y="3808071"/>
            <a:ext cx="718953" cy="3307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574467" y="4466338"/>
            <a:ext cx="793056" cy="313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259484" y="5967595"/>
            <a:ext cx="1836516"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墙体遮挡，</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信号强度减弱</a:t>
            </a:r>
          </a:p>
        </p:txBody>
      </p:sp>
      <p:sp>
        <p:nvSpPr>
          <p:cNvPr id="21" name="文本框 20"/>
          <p:cNvSpPr txBox="1"/>
          <p:nvPr/>
        </p:nvSpPr>
        <p:spPr>
          <a:xfrm>
            <a:off x="2729214" y="4681629"/>
            <a:ext cx="1391732"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WIFI</a:t>
            </a:r>
            <a:r>
              <a:rPr lang="zh-CN" altLang="en-US" sz="2000" dirty="0">
                <a:latin typeface="微软雅黑" panose="020B0503020204020204" pitchFamily="34" charset="-122"/>
                <a:ea typeface="微软雅黑" panose="020B0503020204020204" pitchFamily="34" charset="-122"/>
              </a:rPr>
              <a:t>设备</a:t>
            </a:r>
          </a:p>
        </p:txBody>
      </p:sp>
      <p:sp>
        <p:nvSpPr>
          <p:cNvPr id="22" name="文本框 21"/>
          <p:cNvSpPr txBox="1"/>
          <p:nvPr/>
        </p:nvSpPr>
        <p:spPr>
          <a:xfrm>
            <a:off x="6075806" y="5567166"/>
            <a:ext cx="160385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WIFI</a:t>
            </a:r>
            <a:r>
              <a:rPr lang="zh-CN" altLang="en-US" sz="2000" dirty="0">
                <a:latin typeface="微软雅黑" panose="020B0503020204020204" pitchFamily="34" charset="-122"/>
                <a:ea typeface="微软雅黑" panose="020B0503020204020204" pitchFamily="34" charset="-122"/>
              </a:rPr>
              <a:t>放大器</a:t>
            </a:r>
          </a:p>
        </p:txBody>
      </p:sp>
      <p:pic>
        <p:nvPicPr>
          <p:cNvPr id="25" name="图片 24"/>
          <p:cNvPicPr>
            <a:picLocks noChangeAspect="1"/>
          </p:cNvPicPr>
          <p:nvPr/>
        </p:nvPicPr>
        <p:blipFill>
          <a:blip r:embed="rId6"/>
          <a:stretch>
            <a:fillRect/>
          </a:stretch>
        </p:blipFill>
        <p:spPr>
          <a:xfrm>
            <a:off x="8191607" y="3900407"/>
            <a:ext cx="870212" cy="870211"/>
          </a:xfrm>
          <a:prstGeom prst="rect">
            <a:avLst/>
          </a:prstGeom>
        </p:spPr>
      </p:pic>
      <p:sp>
        <p:nvSpPr>
          <p:cNvPr id="27" name="文本框 26"/>
          <p:cNvSpPr txBox="1"/>
          <p:nvPr/>
        </p:nvSpPr>
        <p:spPr>
          <a:xfrm>
            <a:off x="8136887" y="4810785"/>
            <a:ext cx="2571017"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覆盖满格</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提升接收信噪比</a:t>
            </a:r>
          </a:p>
        </p:txBody>
      </p:sp>
      <p:sp>
        <p:nvSpPr>
          <p:cNvPr id="20" name="文本框 19"/>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52</a:t>
            </a:fld>
            <a:endParaRPr kumimoji="1" lang="zh-CN" altLang="en-US" dirty="0"/>
          </a:p>
        </p:txBody>
      </p:sp>
      <p:sp>
        <p:nvSpPr>
          <p:cNvPr id="5" name="矩形标注 4"/>
          <p:cNvSpPr/>
          <p:nvPr/>
        </p:nvSpPr>
        <p:spPr>
          <a:xfrm>
            <a:off x="5713539" y="2657479"/>
            <a:ext cx="3814781" cy="1808746"/>
          </a:xfrm>
          <a:prstGeom prst="wedgeRectCallout">
            <a:avLst>
              <a:gd name="adj1" fmla="val -96430"/>
              <a:gd name="adj2" fmla="val -583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传输介质分类</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导引性介质</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非导引性介质</a:t>
            </a: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6096001" y="2480755"/>
            <a:ext cx="5930348" cy="3206146"/>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sz="4000" dirty="0"/>
              <a:t>传输介质分类</a:t>
            </a:r>
            <a:endParaRPr lang="zh-CN" altLang="en-US" dirty="0"/>
          </a:p>
        </p:txBody>
      </p:sp>
      <p:sp>
        <p:nvSpPr>
          <p:cNvPr id="3" name="内容占位符 2"/>
          <p:cNvSpPr>
            <a:spLocks noGrp="1"/>
          </p:cNvSpPr>
          <p:nvPr>
            <p:ph idx="1"/>
          </p:nvPr>
        </p:nvSpPr>
        <p:spPr>
          <a:xfrm>
            <a:off x="592492" y="1454749"/>
            <a:ext cx="5396020" cy="4614634"/>
          </a:xfrm>
        </p:spPr>
        <p:txBody>
          <a:bodyPr>
            <a:normAutofit/>
          </a:bodyPr>
          <a:lstStyle/>
          <a:p>
            <a:pPr marL="0" indent="0" algn="just">
              <a:buClr>
                <a:schemeClr val="tx1"/>
              </a:buClr>
              <a:buNone/>
            </a:pPr>
            <a:r>
              <a:rPr lang="zh-CN" altLang="en-US" sz="2400" dirty="0">
                <a:solidFill>
                  <a:srgbClr val="C00000"/>
                </a:solidFill>
                <a:latin typeface="微软雅黑" panose="020B0503020204020204" pitchFamily="34" charset="-122"/>
                <a:ea typeface="微软雅黑" panose="020B0503020204020204" pitchFamily="34" charset="-122"/>
              </a:rPr>
              <a:t>传输介质</a:t>
            </a:r>
            <a:r>
              <a:rPr lang="zh-CN" altLang="en-US" sz="2400" dirty="0">
                <a:latin typeface="微软雅黑" panose="020B0503020204020204" pitchFamily="34" charset="-122"/>
                <a:ea typeface="微软雅黑" panose="020B0503020204020204" pitchFamily="34" charset="-122"/>
              </a:rPr>
              <a:t>是指发送器与接收器之间的物理通路可分两大类：</a:t>
            </a:r>
            <a:endParaRPr lang="en-US" altLang="zh-CN" sz="2400" dirty="0">
              <a:solidFill>
                <a:srgbClr val="C00000"/>
              </a:solidFill>
              <a:latin typeface="微软雅黑" panose="020B0503020204020204" pitchFamily="34" charset="-122"/>
              <a:ea typeface="微软雅黑" panose="020B0503020204020204" pitchFamily="34" charset="-122"/>
            </a:endParaRPr>
          </a:p>
          <a:p>
            <a:pPr marL="360045" indent="-360045" algn="just">
              <a:buClr>
                <a:schemeClr val="tx1"/>
              </a:buClr>
            </a:pPr>
            <a:r>
              <a:rPr lang="zh-CN" altLang="en-US" sz="2400" dirty="0">
                <a:solidFill>
                  <a:srgbClr val="C00000"/>
                </a:solidFill>
                <a:latin typeface="微软雅黑" panose="020B0503020204020204" pitchFamily="34" charset="-122"/>
                <a:ea typeface="微软雅黑" panose="020B0503020204020204" pitchFamily="34" charset="-122"/>
              </a:rPr>
              <a:t>导引型传输介质   </a:t>
            </a:r>
            <a:r>
              <a:rPr lang="zh-CN" altLang="en-US" sz="2400" dirty="0">
                <a:latin typeface="微软雅黑" panose="020B0503020204020204" pitchFamily="34" charset="-122"/>
                <a:ea typeface="微软雅黑" panose="020B0503020204020204" pitchFamily="34" charset="-122"/>
              </a:rPr>
              <a:t>指电磁波被导向沿着某一媒体传播，包括</a:t>
            </a:r>
            <a:endParaRPr lang="en-US" altLang="zh-CN" sz="2400" dirty="0">
              <a:latin typeface="微软雅黑" panose="020B0503020204020204" pitchFamily="34" charset="-122"/>
              <a:ea typeface="微软雅黑" panose="020B0503020204020204" pitchFamily="34" charset="-122"/>
            </a:endParaRPr>
          </a:p>
          <a:p>
            <a:pPr marL="817245" lvl="1" indent="-360045" algn="just">
              <a:buClr>
                <a:schemeClr val="tx1"/>
              </a:buClr>
            </a:pPr>
            <a:r>
              <a:rPr lang="zh-CN" altLang="en-US" sz="2000" dirty="0">
                <a:latin typeface="微软雅黑" panose="020B0503020204020204" pitchFamily="34" charset="-122"/>
                <a:ea typeface="微软雅黑" panose="020B0503020204020204" pitchFamily="34" charset="-122"/>
              </a:rPr>
              <a:t>双绞线、同轴电缆、电力线和光纤等</a:t>
            </a:r>
            <a:endParaRPr lang="en-US" altLang="zh-CN" sz="2000" dirty="0">
              <a:latin typeface="微软雅黑" panose="020B0503020204020204" pitchFamily="34" charset="-122"/>
              <a:ea typeface="微软雅黑" panose="020B0503020204020204" pitchFamily="34" charset="-122"/>
            </a:endParaRPr>
          </a:p>
          <a:p>
            <a:pPr marL="360045" indent="-360045" algn="just">
              <a:buClr>
                <a:schemeClr val="tx1"/>
              </a:buClr>
            </a:pPr>
            <a:r>
              <a:rPr lang="zh-CN" altLang="en-US" sz="2400" dirty="0">
                <a:solidFill>
                  <a:srgbClr val="C00000"/>
                </a:solidFill>
                <a:latin typeface="微软雅黑" panose="020B0503020204020204" pitchFamily="34" charset="-122"/>
                <a:ea typeface="微软雅黑" panose="020B0503020204020204" pitchFamily="34" charset="-122"/>
              </a:rPr>
              <a:t>非导引型传输介质 </a:t>
            </a:r>
            <a:r>
              <a:rPr lang="zh-CN" altLang="en-US" sz="2400" dirty="0">
                <a:latin typeface="微软雅黑" panose="020B0503020204020204" pitchFamily="34" charset="-122"/>
                <a:ea typeface="微软雅黑" panose="020B0503020204020204" pitchFamily="34" charset="-122"/>
              </a:rPr>
              <a:t>指电磁波在大气层、外层空间或海洋中进行的无线传播，包括</a:t>
            </a:r>
            <a:endParaRPr lang="en-US" altLang="zh-CN" sz="2400" dirty="0">
              <a:latin typeface="微软雅黑" panose="020B0503020204020204" pitchFamily="34" charset="-122"/>
              <a:ea typeface="微软雅黑" panose="020B0503020204020204" pitchFamily="34" charset="-122"/>
            </a:endParaRPr>
          </a:p>
          <a:p>
            <a:pPr marL="817245" lvl="1" indent="-360045" algn="just">
              <a:buClr>
                <a:schemeClr val="tx1"/>
              </a:buClr>
            </a:pPr>
            <a:r>
              <a:rPr lang="zh-CN" altLang="en-US" sz="2000" dirty="0">
                <a:latin typeface="微软雅黑" panose="020B0503020204020204" pitchFamily="34" charset="-122"/>
                <a:ea typeface="微软雅黑" panose="020B0503020204020204" pitchFamily="34" charset="-122"/>
              </a:rPr>
              <a:t>短波传输、地面微波</a:t>
            </a:r>
            <a:endParaRPr lang="en-US" altLang="zh-CN" sz="2000" dirty="0">
              <a:latin typeface="微软雅黑" panose="020B0503020204020204" pitchFamily="34" charset="-122"/>
              <a:ea typeface="微软雅黑" panose="020B0503020204020204" pitchFamily="34" charset="-122"/>
            </a:endParaRPr>
          </a:p>
          <a:p>
            <a:pPr marL="817245" lvl="1" indent="-360045" algn="just">
              <a:buClr>
                <a:schemeClr val="tx1"/>
              </a:buClr>
            </a:pPr>
            <a:r>
              <a:rPr lang="zh-CN" altLang="en-US" sz="2000" dirty="0">
                <a:latin typeface="微软雅黑" panose="020B0503020204020204" pitchFamily="34" charset="-122"/>
                <a:ea typeface="微软雅黑" panose="020B0503020204020204" pitchFamily="34" charset="-122"/>
              </a:rPr>
              <a:t>卫星微波、光波传输等</a:t>
            </a:r>
          </a:p>
          <a:p>
            <a:pPr algn="just"/>
            <a:endParaRPr lang="zh-CN" altLang="en-US" sz="24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53</a:t>
            </a:fld>
            <a:endParaRPr kumimoji="1" lang="zh-CN" altLang="en-US" dirty="0"/>
          </a:p>
        </p:txBody>
      </p:sp>
      <p:pic>
        <p:nvPicPr>
          <p:cNvPr id="7" name="图片 6"/>
          <p:cNvPicPr>
            <a:picLocks noChangeAspect="1"/>
          </p:cNvPicPr>
          <p:nvPr/>
        </p:nvPicPr>
        <p:blipFill>
          <a:blip r:embed="rId3"/>
          <a:stretch>
            <a:fillRect/>
          </a:stretch>
        </p:blipFill>
        <p:spPr>
          <a:xfrm>
            <a:off x="6367470" y="2527508"/>
            <a:ext cx="5531162" cy="1369099"/>
          </a:xfrm>
          <a:prstGeom prst="rect">
            <a:avLst/>
          </a:prstGeom>
        </p:spPr>
      </p:pic>
      <p:pic>
        <p:nvPicPr>
          <p:cNvPr id="8" name="图片 7"/>
          <p:cNvPicPr>
            <a:picLocks noChangeAspect="1"/>
          </p:cNvPicPr>
          <p:nvPr/>
        </p:nvPicPr>
        <p:blipFill>
          <a:blip r:embed="rId4"/>
          <a:stretch>
            <a:fillRect/>
          </a:stretch>
        </p:blipFill>
        <p:spPr>
          <a:xfrm>
            <a:off x="6192278" y="4096641"/>
            <a:ext cx="5706354" cy="1369099"/>
          </a:xfrm>
          <a:prstGeom prst="rect">
            <a:avLst/>
          </a:prstGeom>
        </p:spPr>
      </p:pic>
      <p:sp>
        <p:nvSpPr>
          <p:cNvPr id="9" name="内容占位符 2"/>
          <p:cNvSpPr txBox="1"/>
          <p:nvPr/>
        </p:nvSpPr>
        <p:spPr>
          <a:xfrm>
            <a:off x="527420" y="1454748"/>
            <a:ext cx="11368244" cy="11213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Clr>
                <a:schemeClr val="tx1"/>
              </a:buClr>
              <a:buFont typeface="Wingdings" panose="05000000000000000000" pitchFamily="2" charset="2"/>
              <a:buNone/>
            </a:pP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par>
                                <p:cTn id="32" presetID="1"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blinds(horizontal)">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666180" y="4311489"/>
            <a:ext cx="10280116" cy="204486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635415" y="1321899"/>
            <a:ext cx="10515600" cy="4586694"/>
          </a:xfrm>
        </p:spPr>
        <p:txBody>
          <a:bodyPr>
            <a:normAutofit/>
          </a:bodyPr>
          <a:lstStyle/>
          <a:p>
            <a:pPr marL="0" indent="0" algn="just">
              <a:buNone/>
            </a:pPr>
            <a:r>
              <a:rPr kumimoji="0" lang="zh-CN" altLang="en-US" sz="2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rPr>
              <a:t>双绞线</a:t>
            </a:r>
            <a:endParaRPr lang="en-US" altLang="zh-CN" dirty="0">
              <a:solidFill>
                <a:srgbClr val="C00000"/>
              </a:solidFill>
              <a:latin typeface="Times New Roman" panose="02020603050405020304" pitchFamily="18" charset="0"/>
              <a:ea typeface="微软雅黑" panose="020B0503020204020204" pitchFamily="34" charset="-122"/>
            </a:endParaRPr>
          </a:p>
          <a:p>
            <a:pPr algn="just"/>
            <a:r>
              <a:rPr lang="zh-CN" altLang="en-US" dirty="0">
                <a:latin typeface="Times New Roman" panose="02020603050405020304" pitchFamily="18" charset="0"/>
                <a:ea typeface="微软雅黑" panose="020B0503020204020204" pitchFamily="34" charset="-122"/>
              </a:rPr>
              <a:t>具有绝</a:t>
            </a:r>
            <a:r>
              <a:rPr lang="zh-CN" altLang="zh-CN" dirty="0">
                <a:latin typeface="Times New Roman" panose="02020603050405020304" pitchFamily="18" charset="0"/>
                <a:ea typeface="微软雅黑" panose="020B0503020204020204" pitchFamily="34" charset="-122"/>
              </a:rPr>
              <a:t>缘保护层</a:t>
            </a:r>
            <a:r>
              <a:rPr lang="zh-CN" altLang="en-US" dirty="0">
                <a:latin typeface="Times New Roman" panose="02020603050405020304" pitchFamily="18" charset="0"/>
                <a:ea typeface="微软雅黑" panose="020B0503020204020204" pitchFamily="34" charset="-122"/>
              </a:rPr>
              <a:t>的两根铜导线按一定密度绞缠在一起形成的线对</a:t>
            </a:r>
            <a:endParaRPr lang="en-US" altLang="zh-CN" dirty="0">
              <a:latin typeface="Times New Roman" panose="02020603050405020304" pitchFamily="18" charset="0"/>
              <a:ea typeface="微软雅黑" panose="020B0503020204020204" pitchFamily="34" charset="-122"/>
            </a:endParaRPr>
          </a:p>
          <a:p>
            <a:pPr lvl="1" algn="just"/>
            <a:r>
              <a:rPr lang="zh-CN" altLang="en-US" dirty="0">
                <a:latin typeface="Times New Roman" panose="02020603050405020304" pitchFamily="18" charset="0"/>
                <a:ea typeface="微软雅黑" panose="020B0503020204020204" pitchFamily="34" charset="-122"/>
              </a:rPr>
              <a:t>通常多根双绞线再绞合成电缆状</a:t>
            </a:r>
            <a:endParaRPr lang="en-US" altLang="zh-CN" dirty="0">
              <a:latin typeface="Times New Roman" panose="02020603050405020304" pitchFamily="18" charset="0"/>
              <a:ea typeface="微软雅黑" panose="020B0503020204020204" pitchFamily="34" charset="-122"/>
            </a:endParaRPr>
          </a:p>
          <a:p>
            <a:pPr algn="just"/>
            <a:r>
              <a:rPr lang="zh-CN" altLang="en-US" dirty="0">
                <a:latin typeface="Times New Roman" panose="02020603050405020304" pitchFamily="18" charset="0"/>
                <a:ea typeface="微软雅黑" panose="020B0503020204020204" pitchFamily="34" charset="-122"/>
              </a:rPr>
              <a:t>影响双绞线的特性阻抗、衰减和近端串扰的因素</a:t>
            </a:r>
            <a:endParaRPr lang="en-US" altLang="zh-CN" dirty="0">
              <a:latin typeface="Times New Roman" panose="02020603050405020304" pitchFamily="18" charset="0"/>
              <a:ea typeface="微软雅黑" panose="020B0503020204020204" pitchFamily="34" charset="-122"/>
            </a:endParaRPr>
          </a:p>
          <a:p>
            <a:pPr lvl="1" algn="just"/>
            <a:r>
              <a:rPr lang="zh-CN" altLang="en-US" dirty="0">
                <a:latin typeface="Times New Roman" panose="02020603050405020304" pitchFamily="18" charset="0"/>
                <a:ea typeface="微软雅黑" panose="020B0503020204020204" pitchFamily="34" charset="-122"/>
              </a:rPr>
              <a:t>绞合密度、扭绞方向和绝</a:t>
            </a:r>
            <a:r>
              <a:rPr lang="zh-CN" altLang="zh-CN" dirty="0">
                <a:latin typeface="Times New Roman" panose="02020603050405020304" pitchFamily="18" charset="0"/>
                <a:ea typeface="微软雅黑" panose="020B0503020204020204" pitchFamily="34" charset="-122"/>
              </a:rPr>
              <a:t>缘</a:t>
            </a:r>
            <a:r>
              <a:rPr lang="zh-CN" altLang="en-US" dirty="0">
                <a:latin typeface="Times New Roman" panose="02020603050405020304" pitchFamily="18" charset="0"/>
                <a:ea typeface="微软雅黑" panose="020B0503020204020204" pitchFamily="34" charset="-122"/>
              </a:rPr>
              <a:t>材料等</a:t>
            </a:r>
            <a:endParaRPr lang="en-US" altLang="zh-CN" dirty="0">
              <a:latin typeface="Times New Roman" panose="02020603050405020304" pitchFamily="18" charset="0"/>
              <a:ea typeface="微软雅黑" panose="020B0503020204020204" pitchFamily="34" charset="-122"/>
            </a:endParaRPr>
          </a:p>
          <a:p>
            <a:pPr algn="just"/>
            <a:r>
              <a:rPr lang="zh-CN" altLang="en-US" dirty="0">
                <a:solidFill>
                  <a:prstClr val="black"/>
                </a:solidFill>
                <a:latin typeface="Times New Roman" panose="02020603050405020304" pitchFamily="18" charset="0"/>
                <a:ea typeface="微软雅黑" panose="020B0503020204020204" pitchFamily="34" charset="-122"/>
              </a:rPr>
              <a:t>适用于模拟传输或数据传输，通信距离一般为几到几十公里</a:t>
            </a:r>
            <a:endParaRPr lang="en-US" altLang="zh-CN" dirty="0">
              <a:solidFill>
                <a:prstClr val="black"/>
              </a:solidFill>
              <a:latin typeface="Times New Roman" panose="02020603050405020304" pitchFamily="18" charset="0"/>
              <a:ea typeface="微软雅黑" panose="020B0503020204020204" pitchFamily="34" charset="-122"/>
            </a:endParaRPr>
          </a:p>
          <a:p>
            <a:pPr algn="just"/>
            <a:endParaRPr lang="en-US" altLang="zh-CN" dirty="0">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54</a:t>
            </a:fld>
            <a:endParaRPr kumimoji="1" lang="zh-CN" altLang="en-US" dirty="0"/>
          </a:p>
        </p:txBody>
      </p:sp>
      <p:pic>
        <p:nvPicPr>
          <p:cNvPr id="5" name="图片 4"/>
          <p:cNvPicPr>
            <a:picLocks noChangeAspect="1"/>
          </p:cNvPicPr>
          <p:nvPr/>
        </p:nvPicPr>
        <p:blipFill>
          <a:blip r:embed="rId3"/>
          <a:stretch>
            <a:fillRect/>
          </a:stretch>
        </p:blipFill>
        <p:spPr>
          <a:xfrm>
            <a:off x="5083308" y="4545008"/>
            <a:ext cx="2343431" cy="1546148"/>
          </a:xfrm>
          <a:prstGeom prst="rect">
            <a:avLst/>
          </a:prstGeom>
        </p:spPr>
      </p:pic>
      <p:pic>
        <p:nvPicPr>
          <p:cNvPr id="7" name="图片 6"/>
          <p:cNvPicPr>
            <a:picLocks noChangeAspect="1"/>
          </p:cNvPicPr>
          <p:nvPr/>
        </p:nvPicPr>
        <p:blipFill>
          <a:blip r:embed="rId4"/>
          <a:stretch>
            <a:fillRect/>
          </a:stretch>
        </p:blipFill>
        <p:spPr>
          <a:xfrm>
            <a:off x="7701295" y="4330883"/>
            <a:ext cx="3061699" cy="1795292"/>
          </a:xfrm>
          <a:prstGeom prst="rect">
            <a:avLst/>
          </a:prstGeom>
        </p:spPr>
      </p:pic>
      <p:pic>
        <p:nvPicPr>
          <p:cNvPr id="9" name="图片 8"/>
          <p:cNvPicPr>
            <a:picLocks noChangeAspect="1"/>
          </p:cNvPicPr>
          <p:nvPr/>
        </p:nvPicPr>
        <p:blipFill>
          <a:blip r:embed="rId5"/>
          <a:stretch>
            <a:fillRect/>
          </a:stretch>
        </p:blipFill>
        <p:spPr>
          <a:xfrm>
            <a:off x="878992" y="4653476"/>
            <a:ext cx="3929760" cy="1363908"/>
          </a:xfrm>
          <a:prstGeom prst="rect">
            <a:avLst/>
          </a:prstGeom>
        </p:spPr>
      </p:pic>
      <p:sp>
        <p:nvSpPr>
          <p:cNvPr id="12" name="文本框 11"/>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4685016" y="1384301"/>
            <a:ext cx="7317974" cy="5014167"/>
          </a:xfrm>
          <a:prstGeom prst="roundRect">
            <a:avLst>
              <a:gd name="adj" fmla="val 5663"/>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1307508" y="376012"/>
            <a:ext cx="8220812" cy="879086"/>
          </a:xfrm>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510759"/>
            <a:ext cx="10515600" cy="487884"/>
          </a:xfrm>
        </p:spPr>
        <p:txBody>
          <a:bodyPr>
            <a:normAutofit lnSpcReduction="10000"/>
          </a:bodyPr>
          <a:lstStyle/>
          <a:p>
            <a:pPr marL="0" indent="0">
              <a:buNone/>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双绞</a:t>
            </a:r>
            <a:r>
              <a:rPr lang="zh-CN" altLang="en-US" b="1" dirty="0">
                <a:solidFill>
                  <a:srgbClr val="002060"/>
                </a:solidFill>
                <a:latin typeface="微软雅黑" panose="020B0503020204020204" pitchFamily="34" charset="-122"/>
                <a:ea typeface="微软雅黑" panose="020B0503020204020204" pitchFamily="34" charset="-122"/>
              </a:rPr>
              <a:t>线</a:t>
            </a: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的种类：</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55</a:t>
            </a:fld>
            <a:endParaRPr kumimoji="1" lang="zh-CN" altLang="en-US" dirty="0"/>
          </a:p>
        </p:txBody>
      </p:sp>
      <p:sp>
        <p:nvSpPr>
          <p:cNvPr id="7" name="Text Box 7"/>
          <p:cNvSpPr txBox="1">
            <a:spLocks noChangeArrowheads="1"/>
          </p:cNvSpPr>
          <p:nvPr/>
        </p:nvSpPr>
        <p:spPr bwMode="auto">
          <a:xfrm>
            <a:off x="9077865" y="5752138"/>
            <a:ext cx="2346415"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STP</a:t>
            </a:r>
            <a:r>
              <a:rPr lang="zh-CN" altLang="en-US" sz="2400" dirty="0">
                <a:solidFill>
                  <a:srgbClr val="C00000"/>
                </a:solidFill>
                <a:latin typeface="Arial" panose="020B0604020202020204" pitchFamily="34" charset="0"/>
                <a:ea typeface="黑体" panose="02010609060101010101" pitchFamily="49" charset="-122"/>
              </a:rPr>
              <a:t>屏蔽双绞线</a:t>
            </a:r>
          </a:p>
        </p:txBody>
      </p:sp>
      <p:sp>
        <p:nvSpPr>
          <p:cNvPr id="12" name="Text Box 7"/>
          <p:cNvSpPr txBox="1">
            <a:spLocks noChangeArrowheads="1"/>
          </p:cNvSpPr>
          <p:nvPr/>
        </p:nvSpPr>
        <p:spPr bwMode="auto">
          <a:xfrm>
            <a:off x="5082607" y="3095082"/>
            <a:ext cx="2721935"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UTP</a:t>
            </a:r>
            <a:r>
              <a:rPr lang="zh-CN" altLang="en-US" sz="2400" dirty="0">
                <a:solidFill>
                  <a:srgbClr val="C00000"/>
                </a:solidFill>
                <a:latin typeface="Arial" panose="020B0604020202020204" pitchFamily="34" charset="0"/>
                <a:ea typeface="黑体" panose="02010609060101010101" pitchFamily="49" charset="-122"/>
              </a:rPr>
              <a:t>无屏蔽双绞线</a:t>
            </a:r>
          </a:p>
        </p:txBody>
      </p:sp>
      <p:sp>
        <p:nvSpPr>
          <p:cNvPr id="13" name="Text Box 7"/>
          <p:cNvSpPr txBox="1">
            <a:spLocks noChangeArrowheads="1"/>
          </p:cNvSpPr>
          <p:nvPr/>
        </p:nvSpPr>
        <p:spPr bwMode="auto">
          <a:xfrm>
            <a:off x="9084991" y="3136342"/>
            <a:ext cx="2411796"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FTP</a:t>
            </a:r>
            <a:r>
              <a:rPr lang="zh-CN" altLang="en-US" sz="2400" dirty="0">
                <a:solidFill>
                  <a:srgbClr val="C00000"/>
                </a:solidFill>
                <a:latin typeface="Arial" panose="020B0604020202020204" pitchFamily="34" charset="0"/>
                <a:ea typeface="黑体" panose="02010609060101010101" pitchFamily="49" charset="-122"/>
              </a:rPr>
              <a:t>屏蔽双绞线</a:t>
            </a:r>
          </a:p>
        </p:txBody>
      </p:sp>
      <p:sp>
        <p:nvSpPr>
          <p:cNvPr id="14" name="Text Box 7"/>
          <p:cNvSpPr txBox="1">
            <a:spLocks noChangeArrowheads="1"/>
          </p:cNvSpPr>
          <p:nvPr/>
        </p:nvSpPr>
        <p:spPr bwMode="auto">
          <a:xfrm>
            <a:off x="5082607" y="5752138"/>
            <a:ext cx="3416549" cy="57458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SFTP</a:t>
            </a:r>
            <a:r>
              <a:rPr lang="zh-CN" altLang="en-US" sz="2400" dirty="0">
                <a:solidFill>
                  <a:srgbClr val="C00000"/>
                </a:solidFill>
                <a:latin typeface="Arial" panose="020B0604020202020204" pitchFamily="34" charset="0"/>
                <a:ea typeface="黑体" panose="02010609060101010101" pitchFamily="49" charset="-122"/>
              </a:rPr>
              <a:t>屏蔽金属箔双绞线</a:t>
            </a:r>
            <a:endParaRPr lang="en-US" altLang="zh-CN" sz="2400" dirty="0">
              <a:solidFill>
                <a:srgbClr val="C00000"/>
              </a:solidFill>
              <a:latin typeface="Arial" panose="020B0604020202020204" pitchFamily="34" charset="0"/>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1811043" y="2642787"/>
            <a:ext cx="825377" cy="1602674"/>
          </a:xfrm>
          <a:prstGeom prst="rect">
            <a:avLst/>
          </a:prstGeom>
        </p:spPr>
      </p:pic>
      <p:pic>
        <p:nvPicPr>
          <p:cNvPr id="9" name="图片 8"/>
          <p:cNvPicPr>
            <a:picLocks noChangeAspect="1"/>
          </p:cNvPicPr>
          <p:nvPr/>
        </p:nvPicPr>
        <p:blipFill>
          <a:blip r:embed="rId4"/>
          <a:stretch>
            <a:fillRect/>
          </a:stretch>
        </p:blipFill>
        <p:spPr>
          <a:xfrm>
            <a:off x="5082607" y="1537829"/>
            <a:ext cx="3003153" cy="1760175"/>
          </a:xfrm>
          <a:prstGeom prst="rect">
            <a:avLst/>
          </a:prstGeom>
        </p:spPr>
      </p:pic>
      <p:pic>
        <p:nvPicPr>
          <p:cNvPr id="11" name="图片 10"/>
          <p:cNvPicPr>
            <a:picLocks noChangeAspect="1"/>
          </p:cNvPicPr>
          <p:nvPr/>
        </p:nvPicPr>
        <p:blipFill>
          <a:blip r:embed="rId5"/>
          <a:stretch>
            <a:fillRect/>
          </a:stretch>
        </p:blipFill>
        <p:spPr>
          <a:xfrm>
            <a:off x="8377261" y="1510759"/>
            <a:ext cx="3512896" cy="1787245"/>
          </a:xfrm>
          <a:prstGeom prst="rect">
            <a:avLst/>
          </a:prstGeom>
        </p:spPr>
      </p:pic>
      <p:pic>
        <p:nvPicPr>
          <p:cNvPr id="15" name="图片 14"/>
          <p:cNvPicPr>
            <a:picLocks noChangeAspect="1"/>
          </p:cNvPicPr>
          <p:nvPr/>
        </p:nvPicPr>
        <p:blipFill>
          <a:blip r:embed="rId6"/>
          <a:stretch>
            <a:fillRect/>
          </a:stretch>
        </p:blipFill>
        <p:spPr>
          <a:xfrm>
            <a:off x="4936902" y="3752644"/>
            <a:ext cx="3270753" cy="2117613"/>
          </a:xfrm>
          <a:prstGeom prst="rect">
            <a:avLst/>
          </a:prstGeom>
        </p:spPr>
      </p:pic>
      <p:pic>
        <p:nvPicPr>
          <p:cNvPr id="16" name="图片 15"/>
          <p:cNvPicPr>
            <a:picLocks noChangeAspect="1"/>
          </p:cNvPicPr>
          <p:nvPr/>
        </p:nvPicPr>
        <p:blipFill>
          <a:blip r:embed="rId7"/>
          <a:stretch>
            <a:fillRect/>
          </a:stretch>
        </p:blipFill>
        <p:spPr>
          <a:xfrm>
            <a:off x="8371540" y="3870325"/>
            <a:ext cx="3536705" cy="1988199"/>
          </a:xfrm>
          <a:prstGeom prst="rect">
            <a:avLst/>
          </a:prstGeom>
        </p:spPr>
      </p:pic>
      <p:sp>
        <p:nvSpPr>
          <p:cNvPr id="17" name="Text Box 7"/>
          <p:cNvSpPr txBox="1">
            <a:spLocks noChangeArrowheads="1"/>
          </p:cNvSpPr>
          <p:nvPr/>
        </p:nvSpPr>
        <p:spPr bwMode="auto">
          <a:xfrm>
            <a:off x="470548" y="3033964"/>
            <a:ext cx="698400" cy="494238"/>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000" dirty="0">
                <a:latin typeface="Arial" panose="020B0604020202020204" pitchFamily="34" charset="0"/>
                <a:ea typeface="黑体" panose="02010609060101010101" pitchFamily="49" charset="-122"/>
              </a:rPr>
              <a:t>1</a:t>
            </a:r>
            <a:r>
              <a:rPr lang="zh-CN" altLang="en-US" sz="2000" dirty="0">
                <a:latin typeface="Arial" panose="020B0604020202020204" pitchFamily="34" charset="0"/>
                <a:ea typeface="黑体" panose="02010609060101010101" pitchFamily="49" charset="-122"/>
              </a:rPr>
              <a:t>针</a:t>
            </a:r>
          </a:p>
        </p:txBody>
      </p:sp>
      <p:sp>
        <p:nvSpPr>
          <p:cNvPr id="18" name="Text Box 7"/>
          <p:cNvSpPr txBox="1">
            <a:spLocks noChangeArrowheads="1"/>
          </p:cNvSpPr>
          <p:nvPr/>
        </p:nvSpPr>
        <p:spPr bwMode="auto">
          <a:xfrm>
            <a:off x="990600" y="2025788"/>
            <a:ext cx="2871303"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RJ45</a:t>
            </a:r>
            <a:r>
              <a:rPr lang="zh-CN" altLang="en-US" sz="2400" dirty="0">
                <a:solidFill>
                  <a:srgbClr val="C00000"/>
                </a:solidFill>
                <a:latin typeface="Arial" panose="020B0604020202020204" pitchFamily="34" charset="0"/>
                <a:ea typeface="黑体" panose="02010609060101010101" pitchFamily="49" charset="-122"/>
              </a:rPr>
              <a:t>（网线水晶头）</a:t>
            </a:r>
          </a:p>
        </p:txBody>
      </p:sp>
      <p:cxnSp>
        <p:nvCxnSpPr>
          <p:cNvPr id="20" name="直接连接符 19"/>
          <p:cNvCxnSpPr>
            <a:stCxn id="17" idx="3"/>
          </p:cNvCxnSpPr>
          <p:nvPr/>
        </p:nvCxnSpPr>
        <p:spPr>
          <a:xfrm flipV="1">
            <a:off x="1168948" y="2928137"/>
            <a:ext cx="680398" cy="3529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7"/>
          <p:cNvSpPr txBox="1">
            <a:spLocks noChangeArrowheads="1"/>
          </p:cNvSpPr>
          <p:nvPr/>
        </p:nvSpPr>
        <p:spPr bwMode="auto">
          <a:xfrm>
            <a:off x="3526638" y="3064786"/>
            <a:ext cx="698400" cy="494238"/>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000" dirty="0">
                <a:latin typeface="Arial" panose="020B0604020202020204" pitchFamily="34" charset="0"/>
                <a:ea typeface="黑体" panose="02010609060101010101" pitchFamily="49" charset="-122"/>
              </a:rPr>
              <a:t>8</a:t>
            </a:r>
            <a:r>
              <a:rPr lang="zh-CN" altLang="en-US" sz="2000" dirty="0">
                <a:latin typeface="Arial" panose="020B0604020202020204" pitchFamily="34" charset="0"/>
                <a:ea typeface="黑体" panose="02010609060101010101" pitchFamily="49" charset="-122"/>
              </a:rPr>
              <a:t>针</a:t>
            </a:r>
          </a:p>
        </p:txBody>
      </p:sp>
      <p:cxnSp>
        <p:nvCxnSpPr>
          <p:cNvPr id="22" name="直接连接符 21"/>
          <p:cNvCxnSpPr/>
          <p:nvPr/>
        </p:nvCxnSpPr>
        <p:spPr>
          <a:xfrm>
            <a:off x="2638781" y="2953043"/>
            <a:ext cx="766385" cy="242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8"/>
          <a:stretch>
            <a:fillRect/>
          </a:stretch>
        </p:blipFill>
        <p:spPr>
          <a:xfrm>
            <a:off x="689598" y="4261628"/>
            <a:ext cx="3337132" cy="2220360"/>
          </a:xfrm>
          <a:prstGeom prst="rect">
            <a:avLst/>
          </a:prstGeom>
        </p:spPr>
      </p:pic>
      <p:sp>
        <p:nvSpPr>
          <p:cNvPr id="25" name="文本框 24"/>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7" grpId="0"/>
      <p:bldP spid="18" grpId="0"/>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8715213" y="3530600"/>
            <a:ext cx="3200400" cy="3190875"/>
          </a:xfrm>
          <a:prstGeom prst="rect">
            <a:avLst/>
          </a:prstGeom>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418292"/>
            <a:ext cx="10515600" cy="678865"/>
          </a:xfrm>
        </p:spPr>
        <p:txBody>
          <a:bodyPr/>
          <a:lstStyle/>
          <a:p>
            <a:pPr marL="0" indent="0" algn="just">
              <a:buNone/>
            </a:pPr>
            <a:r>
              <a:rPr lang="zh-CN" altLang="en-US" dirty="0"/>
              <a:t>常用的绞合线的典型应用</a:t>
            </a:r>
            <a:endParaRPr lang="en-US" altLang="zh-CN" dirty="0"/>
          </a:p>
          <a:p>
            <a:pPr marL="0" indent="0" algn="just">
              <a:buNone/>
            </a:pPr>
            <a:endParaRPr lang="zh-CN" altLang="en-US" dirty="0">
              <a:solidFill>
                <a:srgbClr val="5B307E"/>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56</a:t>
            </a:fld>
            <a:endParaRPr kumimoji="1" lang="zh-CN" altLang="en-US" dirty="0"/>
          </a:p>
        </p:txBody>
      </p:sp>
      <p:pic>
        <p:nvPicPr>
          <p:cNvPr id="6" name="图片 5"/>
          <p:cNvPicPr>
            <a:picLocks noChangeAspect="1"/>
          </p:cNvPicPr>
          <p:nvPr/>
        </p:nvPicPr>
        <p:blipFill>
          <a:blip r:embed="rId3"/>
          <a:stretch>
            <a:fillRect/>
          </a:stretch>
        </p:blipFill>
        <p:spPr>
          <a:xfrm>
            <a:off x="985977" y="2011471"/>
            <a:ext cx="7032937" cy="3276146"/>
          </a:xfrm>
          <a:prstGeom prst="rect">
            <a:avLst/>
          </a:prstGeom>
          <a:effectLst/>
        </p:spPr>
      </p:pic>
      <p:sp>
        <p:nvSpPr>
          <p:cNvPr id="5" name="矩形 4"/>
          <p:cNvSpPr/>
          <p:nvPr/>
        </p:nvSpPr>
        <p:spPr>
          <a:xfrm>
            <a:off x="838200" y="5326373"/>
            <a:ext cx="7772400" cy="940963"/>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400" dirty="0">
                <a:solidFill>
                  <a:prstClr val="black"/>
                </a:solidFill>
                <a:latin typeface="Times New Roman" panose="02020603050405020304" pitchFamily="18" charset="0"/>
                <a:ea typeface="微软雅黑" panose="020B0503020204020204" pitchFamily="34" charset="-122"/>
              </a:rPr>
              <a:t>上面类别是按照频率和信噪比进行分类</a:t>
            </a:r>
          </a:p>
          <a:p>
            <a:pPr marL="342900" indent="-342900" algn="just">
              <a:lnSpc>
                <a:spcPct val="120000"/>
              </a:lnSpc>
              <a:buFont typeface="Wingdings" panose="05000000000000000000" pitchFamily="2" charset="2"/>
              <a:buChar char="Ø"/>
            </a:pPr>
            <a:r>
              <a:rPr lang="zh-CN" altLang="en-US" sz="2400" dirty="0">
                <a:solidFill>
                  <a:prstClr val="black"/>
                </a:solidFill>
                <a:latin typeface="Times New Roman" panose="02020603050405020304" pitchFamily="18" charset="0"/>
                <a:ea typeface="微软雅黑" panose="020B0503020204020204" pitchFamily="34" charset="-122"/>
              </a:rPr>
              <a:t>常用</a:t>
            </a:r>
            <a:r>
              <a:rPr lang="en-US" altLang="zh-CN" sz="2400" dirty="0">
                <a:solidFill>
                  <a:prstClr val="black"/>
                </a:solidFill>
                <a:latin typeface="Times New Roman" panose="02020603050405020304" pitchFamily="18" charset="0"/>
                <a:ea typeface="微软雅黑" panose="020B0503020204020204" pitchFamily="34" charset="-122"/>
              </a:rPr>
              <a:t>3</a:t>
            </a:r>
            <a:r>
              <a:rPr lang="zh-CN" altLang="en-US" sz="2400" dirty="0">
                <a:solidFill>
                  <a:prstClr val="black"/>
                </a:solidFill>
                <a:latin typeface="Times New Roman" panose="02020603050405020304" pitchFamily="18" charset="0"/>
                <a:ea typeface="微软雅黑" panose="020B0503020204020204" pitchFamily="34" charset="-122"/>
              </a:rPr>
              <a:t>类线和</a:t>
            </a:r>
            <a:r>
              <a:rPr lang="en-US" altLang="zh-CN" sz="2400" dirty="0">
                <a:solidFill>
                  <a:prstClr val="black"/>
                </a:solidFill>
                <a:latin typeface="Times New Roman" panose="02020603050405020304" pitchFamily="18" charset="0"/>
                <a:ea typeface="微软雅黑" panose="020B0503020204020204" pitchFamily="34" charset="-122"/>
              </a:rPr>
              <a:t>5</a:t>
            </a:r>
            <a:r>
              <a:rPr lang="zh-CN" altLang="en-US" sz="2400" dirty="0">
                <a:solidFill>
                  <a:prstClr val="black"/>
                </a:solidFill>
                <a:latin typeface="Times New Roman" panose="02020603050405020304" pitchFamily="18" charset="0"/>
                <a:ea typeface="微软雅黑" panose="020B0503020204020204" pitchFamily="34" charset="-122"/>
              </a:rPr>
              <a:t>类线区别在于单位长度的绞合次数不同</a:t>
            </a:r>
          </a:p>
        </p:txBody>
      </p:sp>
      <p:pic>
        <p:nvPicPr>
          <p:cNvPr id="8" name="图片 7"/>
          <p:cNvPicPr>
            <a:picLocks noChangeAspect="1"/>
          </p:cNvPicPr>
          <p:nvPr/>
        </p:nvPicPr>
        <p:blipFill>
          <a:blip r:embed="rId4"/>
          <a:stretch>
            <a:fillRect/>
          </a:stretch>
        </p:blipFill>
        <p:spPr>
          <a:xfrm>
            <a:off x="8715213" y="1244212"/>
            <a:ext cx="3177208" cy="2247632"/>
          </a:xfrm>
          <a:prstGeom prst="rect">
            <a:avLst/>
          </a:prstGeom>
        </p:spPr>
      </p:pic>
      <p:sp>
        <p:nvSpPr>
          <p:cNvPr id="10" name="文本框 9"/>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335" y="1551496"/>
            <a:ext cx="5613538" cy="1951517"/>
          </a:xfrm>
        </p:spPr>
        <p:txBody>
          <a:bodyPr/>
          <a:lstStyle/>
          <a:p>
            <a:r>
              <a:rPr lang="zh-CN" altLang="en-US" dirty="0"/>
              <a:t>双绞线通常制作为网线</a:t>
            </a:r>
            <a:endParaRPr lang="en-US" altLang="zh-CN" dirty="0"/>
          </a:p>
          <a:p>
            <a:r>
              <a:rPr lang="zh-CN" altLang="en-US" dirty="0"/>
              <a:t>有两种线序排列方式如右图</a:t>
            </a:r>
            <a:endParaRPr lang="en-US" altLang="zh-CN" dirty="0"/>
          </a:p>
          <a:p>
            <a:pPr lvl="1"/>
            <a:r>
              <a:rPr lang="zh-CN" altLang="en-US" dirty="0"/>
              <a:t>标准是美国电子工业协会（</a:t>
            </a:r>
            <a:r>
              <a:rPr lang="en-US" altLang="zh-CN" dirty="0"/>
              <a:t>EIA</a:t>
            </a:r>
            <a:r>
              <a:rPr lang="zh-CN" altLang="en-US" dirty="0"/>
              <a:t>）和电信行业协会（</a:t>
            </a:r>
            <a:r>
              <a:rPr lang="en-US" altLang="zh-CN" dirty="0"/>
              <a:t>TIA</a:t>
            </a:r>
            <a:r>
              <a:rPr lang="zh-CN" altLang="en-US" dirty="0"/>
              <a:t>）指定</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57</a:t>
            </a:fld>
            <a:endParaRPr kumimoji="1" lang="zh-CN" altLang="en-US" dirty="0"/>
          </a:p>
        </p:txBody>
      </p:sp>
      <p:sp>
        <p:nvSpPr>
          <p:cNvPr id="5" name="标题 1"/>
          <p:cNvSpPr>
            <a:spLocks noGrp="1"/>
          </p:cNvSpPr>
          <p:nvPr>
            <p:ph type="title"/>
          </p:nvPr>
        </p:nvSpPr>
        <p:spPr>
          <a:xfrm>
            <a:off x="1307508" y="365126"/>
            <a:ext cx="8220812" cy="879086"/>
          </a:xfrm>
        </p:spPr>
        <p:txBody>
          <a:bodyPr/>
          <a:lstStyle/>
          <a:p>
            <a:r>
              <a:rPr lang="zh-CN" altLang="en-US" sz="4000" dirty="0"/>
              <a:t>导引型传输介质</a:t>
            </a:r>
            <a:endParaRPr lang="zh-CN" altLang="en-US" dirty="0"/>
          </a:p>
        </p:txBody>
      </p:sp>
      <p:grpSp>
        <p:nvGrpSpPr>
          <p:cNvPr id="11" name="组合 10"/>
          <p:cNvGrpSpPr/>
          <p:nvPr/>
        </p:nvGrpSpPr>
        <p:grpSpPr>
          <a:xfrm>
            <a:off x="6510753" y="1417965"/>
            <a:ext cx="5261527" cy="5031700"/>
            <a:chOff x="6451738" y="1163751"/>
            <a:chExt cx="5261527" cy="5589322"/>
          </a:xfrm>
        </p:grpSpPr>
        <p:pic>
          <p:nvPicPr>
            <p:cNvPr id="8" name="图片 7"/>
            <p:cNvPicPr>
              <a:picLocks noChangeAspect="1"/>
            </p:cNvPicPr>
            <p:nvPr/>
          </p:nvPicPr>
          <p:blipFill>
            <a:blip r:embed="rId3"/>
            <a:stretch>
              <a:fillRect/>
            </a:stretch>
          </p:blipFill>
          <p:spPr>
            <a:xfrm>
              <a:off x="6451738" y="4024610"/>
              <a:ext cx="5097532" cy="2728463"/>
            </a:xfrm>
            <a:prstGeom prst="rect">
              <a:avLst/>
            </a:prstGeom>
          </p:spPr>
        </p:pic>
        <p:pic>
          <p:nvPicPr>
            <p:cNvPr id="7" name="图片 6"/>
            <p:cNvPicPr>
              <a:picLocks noChangeAspect="1"/>
            </p:cNvPicPr>
            <p:nvPr/>
          </p:nvPicPr>
          <p:blipFill>
            <a:blip r:embed="rId4"/>
            <a:stretch>
              <a:fillRect/>
            </a:stretch>
          </p:blipFill>
          <p:spPr>
            <a:xfrm>
              <a:off x="6451738" y="1163751"/>
              <a:ext cx="5261527" cy="2860859"/>
            </a:xfrm>
            <a:prstGeom prst="rect">
              <a:avLst/>
            </a:prstGeom>
          </p:spPr>
        </p:pic>
        <p:sp>
          <p:nvSpPr>
            <p:cNvPr id="9" name="文本框 8"/>
            <p:cNvSpPr txBox="1"/>
            <p:nvPr/>
          </p:nvSpPr>
          <p:spPr>
            <a:xfrm>
              <a:off x="6451738" y="6343024"/>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EIA/TIA568B</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451738" y="3564866"/>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EIA/TIA568A</a:t>
              </a:r>
              <a:endParaRPr lang="zh-CN" altLang="en-US" sz="20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90703" y="3445151"/>
            <a:ext cx="3086100" cy="1327305"/>
            <a:chOff x="758687" y="3503013"/>
            <a:chExt cx="3086100" cy="1327305"/>
          </a:xfrm>
        </p:grpSpPr>
        <p:pic>
          <p:nvPicPr>
            <p:cNvPr id="12" name="图片 11"/>
            <p:cNvPicPr>
              <a:picLocks noChangeAspect="1"/>
            </p:cNvPicPr>
            <p:nvPr/>
          </p:nvPicPr>
          <p:blipFill>
            <a:blip r:embed="rId5"/>
            <a:stretch>
              <a:fillRect/>
            </a:stretch>
          </p:blipFill>
          <p:spPr>
            <a:xfrm>
              <a:off x="758687" y="3503013"/>
              <a:ext cx="3086100" cy="923925"/>
            </a:xfrm>
            <a:prstGeom prst="rect">
              <a:avLst/>
            </a:prstGeom>
          </p:spPr>
        </p:pic>
        <p:sp>
          <p:nvSpPr>
            <p:cNvPr id="15" name="文本框 14"/>
            <p:cNvSpPr txBox="1"/>
            <p:nvPr/>
          </p:nvSpPr>
          <p:spPr>
            <a:xfrm>
              <a:off x="1382367" y="4430208"/>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、剪线</a:t>
              </a:r>
            </a:p>
          </p:txBody>
        </p:sp>
      </p:grpSp>
      <p:grpSp>
        <p:nvGrpSpPr>
          <p:cNvPr id="18" name="组合 17"/>
          <p:cNvGrpSpPr/>
          <p:nvPr/>
        </p:nvGrpSpPr>
        <p:grpSpPr>
          <a:xfrm>
            <a:off x="4207741" y="3503013"/>
            <a:ext cx="2009775" cy="1916086"/>
            <a:chOff x="3924300" y="4426938"/>
            <a:chExt cx="2009775" cy="1916086"/>
          </a:xfrm>
        </p:grpSpPr>
        <p:pic>
          <p:nvPicPr>
            <p:cNvPr id="13" name="图片 12"/>
            <p:cNvPicPr>
              <a:picLocks noChangeAspect="1"/>
            </p:cNvPicPr>
            <p:nvPr/>
          </p:nvPicPr>
          <p:blipFill>
            <a:blip r:embed="rId6"/>
            <a:stretch>
              <a:fillRect/>
            </a:stretch>
          </p:blipFill>
          <p:spPr>
            <a:xfrm>
              <a:off x="3924300" y="4426938"/>
              <a:ext cx="2009775" cy="1419225"/>
            </a:xfrm>
            <a:prstGeom prst="rect">
              <a:avLst/>
            </a:prstGeom>
          </p:spPr>
        </p:pic>
        <p:sp>
          <p:nvSpPr>
            <p:cNvPr id="16" name="文本框 15"/>
            <p:cNvSpPr txBox="1"/>
            <p:nvPr/>
          </p:nvSpPr>
          <p:spPr>
            <a:xfrm>
              <a:off x="4009817" y="5942914"/>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、插入接头</a:t>
              </a:r>
            </a:p>
          </p:txBody>
        </p:sp>
      </p:grpSp>
      <p:grpSp>
        <p:nvGrpSpPr>
          <p:cNvPr id="20" name="组合 19"/>
          <p:cNvGrpSpPr/>
          <p:nvPr/>
        </p:nvGrpSpPr>
        <p:grpSpPr>
          <a:xfrm>
            <a:off x="1097237" y="4830318"/>
            <a:ext cx="4488554" cy="1928001"/>
            <a:chOff x="1097237" y="4830318"/>
            <a:chExt cx="4488554" cy="1928001"/>
          </a:xfrm>
        </p:grpSpPr>
        <p:pic>
          <p:nvPicPr>
            <p:cNvPr id="14" name="图片 13"/>
            <p:cNvPicPr>
              <a:picLocks noChangeAspect="1"/>
            </p:cNvPicPr>
            <p:nvPr/>
          </p:nvPicPr>
          <p:blipFill>
            <a:blip r:embed="rId7"/>
            <a:stretch>
              <a:fillRect/>
            </a:stretch>
          </p:blipFill>
          <p:spPr>
            <a:xfrm>
              <a:off x="1097237" y="4830318"/>
              <a:ext cx="2435915" cy="1928001"/>
            </a:xfrm>
            <a:prstGeom prst="rect">
              <a:avLst/>
            </a:prstGeom>
          </p:spPr>
        </p:pic>
        <p:sp>
          <p:nvSpPr>
            <p:cNvPr id="19" name="文本框 18"/>
            <p:cNvSpPr txBox="1"/>
            <p:nvPr/>
          </p:nvSpPr>
          <p:spPr>
            <a:xfrm>
              <a:off x="3671680" y="5665974"/>
              <a:ext cx="1914111"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、压线钳压紧</a:t>
              </a:r>
            </a:p>
          </p:txBody>
        </p:sp>
      </p:grpSp>
      <p:sp>
        <p:nvSpPr>
          <p:cNvPr id="21" name="文本框 2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034513" y="2390120"/>
            <a:ext cx="2987612" cy="1569674"/>
          </a:xfrm>
          <a:prstGeom prst="rect">
            <a:avLst/>
          </a:prstGeom>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438677"/>
            <a:ext cx="10515600" cy="4982116"/>
          </a:xfrm>
        </p:spPr>
        <p:txBody>
          <a:bodyPr>
            <a:normAutofit fontScale="25000" lnSpcReduction="20000"/>
          </a:bodyPr>
          <a:lstStyle/>
          <a:p>
            <a:pPr marL="360045" indent="-360045" algn="just">
              <a:lnSpc>
                <a:spcPct val="130000"/>
              </a:lnSpc>
              <a:buNone/>
            </a:pPr>
            <a:r>
              <a:rPr lang="zh-CN" altLang="en-US" sz="11200" b="1" dirty="0">
                <a:solidFill>
                  <a:srgbClr val="C00000"/>
                </a:solidFill>
              </a:rPr>
              <a:t>同轴电缆</a:t>
            </a:r>
            <a:endParaRPr lang="en-US" altLang="zh-CN" sz="11200" b="1" dirty="0">
              <a:solidFill>
                <a:srgbClr val="C00000"/>
              </a:solidFill>
            </a:endParaRPr>
          </a:p>
          <a:p>
            <a:pPr marL="360045" indent="-360045" algn="just">
              <a:lnSpc>
                <a:spcPct val="130000"/>
              </a:lnSpc>
            </a:pPr>
            <a:r>
              <a:rPr lang="zh-CN" altLang="en-US" sz="9600" dirty="0"/>
              <a:t>同轴电缆由硬的铜质芯线和外包一层绝缘材料，在绝缘材料外面是一层网状密织的外导体，以及塑料保护外套组成 </a:t>
            </a:r>
            <a:endParaRPr lang="en-US" altLang="zh-CN" sz="9600" dirty="0"/>
          </a:p>
          <a:p>
            <a:pPr marL="360045" indent="-360045" algn="just">
              <a:lnSpc>
                <a:spcPct val="130000"/>
              </a:lnSpc>
            </a:pPr>
            <a:endParaRPr lang="en-US" altLang="zh-CN" sz="9600" dirty="0"/>
          </a:p>
          <a:p>
            <a:pPr marL="360045" indent="-360045" algn="just">
              <a:lnSpc>
                <a:spcPct val="130000"/>
              </a:lnSpc>
            </a:pPr>
            <a:endParaRPr lang="en-US" altLang="zh-CN" sz="9600" dirty="0"/>
          </a:p>
          <a:p>
            <a:pPr marL="360045" indent="-360045" algn="just">
              <a:lnSpc>
                <a:spcPct val="130000"/>
              </a:lnSpc>
            </a:pPr>
            <a:endParaRPr lang="en-US" altLang="zh-CN" sz="9600" dirty="0"/>
          </a:p>
          <a:p>
            <a:pPr marL="0" indent="0" algn="just">
              <a:lnSpc>
                <a:spcPct val="130000"/>
              </a:lnSpc>
              <a:buNone/>
            </a:pPr>
            <a:endParaRPr lang="en-US" altLang="zh-CN" sz="9600" dirty="0"/>
          </a:p>
          <a:p>
            <a:pPr marL="0" indent="0" algn="just">
              <a:lnSpc>
                <a:spcPct val="130000"/>
              </a:lnSpc>
              <a:buNone/>
            </a:pPr>
            <a:endParaRPr lang="en-US" altLang="zh-CN" sz="9600" dirty="0"/>
          </a:p>
          <a:p>
            <a:pPr marL="0" indent="0" algn="just">
              <a:lnSpc>
                <a:spcPct val="130000"/>
              </a:lnSpc>
              <a:buNone/>
            </a:pPr>
            <a:endParaRPr lang="en-US" altLang="zh-CN" sz="9600" dirty="0"/>
          </a:p>
          <a:p>
            <a:pPr marL="360045" indent="-360045" algn="just">
              <a:lnSpc>
                <a:spcPct val="130000"/>
              </a:lnSpc>
            </a:pPr>
            <a:r>
              <a:rPr lang="zh-CN" altLang="en-US" sz="9600" dirty="0"/>
              <a:t>同轴电缆具有寿命长、容量大、传输稳定、外界干扰小、维护方便等优点 </a:t>
            </a:r>
          </a:p>
          <a:p>
            <a:pPr algn="just"/>
            <a:endParaRPr lang="zh-CN" altLang="en-US" dirty="0"/>
          </a:p>
          <a:p>
            <a:pPr marL="0" indent="0" algn="just">
              <a:buNone/>
            </a:pPr>
            <a:r>
              <a:rPr lang="en-US" altLang="zh-CN" dirty="0"/>
              <a:t>	</a:t>
            </a:r>
            <a:endParaRPr lang="zh-CN" altLang="en-US" dirty="0"/>
          </a:p>
          <a:p>
            <a:pPr marL="0" indent="0" algn="just">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58</a:t>
            </a:fld>
            <a:endParaRPr kumimoji="1" lang="zh-CN" altLang="en-US" dirty="0"/>
          </a:p>
        </p:txBody>
      </p:sp>
      <p:pic>
        <p:nvPicPr>
          <p:cNvPr id="6" name="图片 5"/>
          <p:cNvPicPr>
            <a:picLocks noChangeAspect="1"/>
          </p:cNvPicPr>
          <p:nvPr/>
        </p:nvPicPr>
        <p:blipFill>
          <a:blip r:embed="rId3"/>
          <a:stretch>
            <a:fillRect/>
          </a:stretch>
        </p:blipFill>
        <p:spPr>
          <a:xfrm>
            <a:off x="1128689" y="2978272"/>
            <a:ext cx="6268542" cy="250103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359" y="4025850"/>
            <a:ext cx="4371921" cy="1569674"/>
          </a:xfrm>
          <a:prstGeom prst="rect">
            <a:avLst/>
          </a:prstGeom>
        </p:spPr>
      </p:pic>
      <p:sp>
        <p:nvSpPr>
          <p:cNvPr id="10" name="文本框 9"/>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345" y="5063454"/>
            <a:ext cx="3214733" cy="1595885"/>
          </a:xfrm>
          <a:prstGeom prst="rect">
            <a:avLst/>
          </a:prstGeom>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244212"/>
            <a:ext cx="10802420" cy="4586694"/>
          </a:xfrm>
        </p:spPr>
        <p:txBody>
          <a:bodyPr>
            <a:normAutofit/>
          </a:bodyPr>
          <a:lstStyle/>
          <a:p>
            <a:pPr marL="360045" indent="-360045" algn="just">
              <a:lnSpc>
                <a:spcPct val="110000"/>
              </a:lnSpc>
            </a:pPr>
            <a:r>
              <a:rPr lang="zh-CN" altLang="en-US" i="0" dirty="0">
                <a:latin typeface="Times New Roman" panose="02020603050405020304" pitchFamily="18" charset="0"/>
                <a:ea typeface="微软雅黑" panose="020B0503020204020204" pitchFamily="34" charset="-122"/>
              </a:rPr>
              <a:t>同轴电缆有两分类</a:t>
            </a:r>
            <a:endParaRPr lang="en-US" altLang="zh-CN" i="0" dirty="0">
              <a:latin typeface="Times New Roman" panose="02020603050405020304" pitchFamily="18" charset="0"/>
              <a:ea typeface="微软雅黑" panose="020B0503020204020204" pitchFamily="34" charset="-122"/>
            </a:endParaRPr>
          </a:p>
          <a:p>
            <a:pPr marL="817245" lvl="1" indent="-360045" algn="just">
              <a:lnSpc>
                <a:spcPct val="110000"/>
              </a:lnSpc>
            </a:pPr>
            <a:r>
              <a:rPr lang="zh-CN" altLang="en-US" i="0" dirty="0">
                <a:latin typeface="Times New Roman" panose="02020603050405020304" pitchFamily="18" charset="0"/>
                <a:ea typeface="微软雅黑" panose="020B0503020204020204" pitchFamily="34" charset="-122"/>
              </a:rPr>
              <a:t>按内、外导体尺寸不同，分为中、小和微三种规格</a:t>
            </a:r>
            <a:endParaRPr lang="en-US" altLang="zh-CN" i="0" dirty="0">
              <a:latin typeface="Times New Roman" panose="02020603050405020304" pitchFamily="18" charset="0"/>
              <a:ea typeface="微软雅黑" panose="020B0503020204020204" pitchFamily="34" charset="-122"/>
            </a:endParaRPr>
          </a:p>
          <a:p>
            <a:pPr marL="817245" lvl="1" indent="-360045" algn="just">
              <a:lnSpc>
                <a:spcPct val="110000"/>
              </a:lnSpc>
            </a:pPr>
            <a:r>
              <a:rPr lang="zh-CN" altLang="en-US" dirty="0">
                <a:latin typeface="Times New Roman" panose="02020603050405020304" pitchFamily="18" charset="0"/>
                <a:ea typeface="微软雅黑" panose="020B0503020204020204" pitchFamily="34" charset="-122"/>
              </a:rPr>
              <a:t>按特性阻抗的不同，分为</a:t>
            </a:r>
            <a:r>
              <a:rPr lang="zh-CN" altLang="en-US" dirty="0">
                <a:solidFill>
                  <a:srgbClr val="C00000"/>
                </a:solidFill>
                <a:latin typeface="Times New Roman" panose="02020603050405020304" pitchFamily="18" charset="0"/>
                <a:ea typeface="微软雅黑" panose="020B0503020204020204" pitchFamily="34" charset="-122"/>
              </a:rPr>
              <a:t>基带同轴电缆（</a:t>
            </a:r>
            <a:r>
              <a:rPr lang="en-US" altLang="zh-CN" dirty="0">
                <a:solidFill>
                  <a:srgbClr val="C00000"/>
                </a:solidFill>
                <a:latin typeface="Times New Roman" panose="02020603050405020304" pitchFamily="18" charset="0"/>
                <a:ea typeface="微软雅黑" panose="020B0503020204020204" pitchFamily="34" charset="-122"/>
              </a:rPr>
              <a:t>50</a:t>
            </a:r>
            <a:r>
              <a:rPr lang="el-GR" altLang="zh-CN" dirty="0">
                <a:solidFill>
                  <a:srgbClr val="C00000"/>
                </a:solidFill>
                <a:latin typeface="Times New Roman" panose="02020603050405020304" pitchFamily="18" charset="0"/>
                <a:ea typeface="微软雅黑" panose="020B0503020204020204" pitchFamily="34" charset="-122"/>
              </a:rPr>
              <a:t>Ω</a:t>
            </a:r>
            <a:r>
              <a:rPr lang="zh-CN" altLang="en-US" dirty="0">
                <a:solidFill>
                  <a:srgbClr val="C00000"/>
                </a:solidFill>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和</a:t>
            </a:r>
            <a:r>
              <a:rPr lang="zh-CN" altLang="en-US" dirty="0">
                <a:solidFill>
                  <a:srgbClr val="C00000"/>
                </a:solidFill>
                <a:latin typeface="Times New Roman" panose="02020603050405020304" pitchFamily="18" charset="0"/>
                <a:ea typeface="微软雅黑" panose="020B0503020204020204" pitchFamily="34" charset="-122"/>
              </a:rPr>
              <a:t>宽带同轴电缆（</a:t>
            </a:r>
            <a:r>
              <a:rPr lang="en-US" altLang="zh-CN" dirty="0">
                <a:solidFill>
                  <a:srgbClr val="C00000"/>
                </a:solidFill>
                <a:latin typeface="Times New Roman" panose="02020603050405020304" pitchFamily="18" charset="0"/>
                <a:ea typeface="微软雅黑" panose="020B0503020204020204" pitchFamily="34" charset="-122"/>
              </a:rPr>
              <a:t>75</a:t>
            </a:r>
            <a:r>
              <a:rPr lang="el-GR" altLang="zh-CN" dirty="0">
                <a:solidFill>
                  <a:srgbClr val="C00000"/>
                </a:solidFill>
                <a:latin typeface="Times New Roman" panose="02020603050405020304" pitchFamily="18" charset="0"/>
                <a:ea typeface="微软雅黑" panose="020B0503020204020204" pitchFamily="34" charset="-122"/>
              </a:rPr>
              <a:t>Ω</a:t>
            </a:r>
            <a:r>
              <a:rPr lang="zh-CN" altLang="en-US" dirty="0">
                <a:solidFill>
                  <a:srgbClr val="C00000"/>
                </a:solidFill>
                <a:latin typeface="Times New Roman" panose="02020603050405020304" pitchFamily="18" charset="0"/>
                <a:ea typeface="微软雅黑" panose="020B0503020204020204" pitchFamily="34" charset="-122"/>
              </a:rPr>
              <a:t>）</a:t>
            </a:r>
            <a:endParaRPr lang="en-US" altLang="zh-CN" dirty="0">
              <a:solidFill>
                <a:srgbClr val="C00000"/>
              </a:solidFill>
              <a:latin typeface="Times New Roman" panose="02020603050405020304" pitchFamily="18" charset="0"/>
              <a:ea typeface="微软雅黑" panose="020B0503020204020204" pitchFamily="34" charset="-122"/>
            </a:endParaRPr>
          </a:p>
          <a:p>
            <a:pPr marL="1274445" lvl="2" indent="-360045" algn="just">
              <a:lnSpc>
                <a:spcPct val="110000"/>
              </a:lnSpc>
            </a:pPr>
            <a:r>
              <a:rPr lang="zh-CN" altLang="en-US" dirty="0">
                <a:latin typeface="Times New Roman" panose="02020603050405020304" pitchFamily="18" charset="0"/>
                <a:ea typeface="微软雅黑" panose="020B0503020204020204" pitchFamily="34" charset="-122"/>
              </a:rPr>
              <a:t>基带同轴用来传送基带信号，其距离可达</a:t>
            </a:r>
            <a:r>
              <a:rPr lang="en-US" altLang="zh-CN" dirty="0">
                <a:latin typeface="Times New Roman" panose="02020603050405020304" pitchFamily="18" charset="0"/>
                <a:ea typeface="微软雅黑" panose="020B0503020204020204" pitchFamily="34" charset="-122"/>
              </a:rPr>
              <a:t>1km</a:t>
            </a:r>
            <a:r>
              <a:rPr lang="zh-CN" altLang="en-US" dirty="0">
                <a:latin typeface="Times New Roman" panose="02020603050405020304" pitchFamily="18" charset="0"/>
                <a:ea typeface="微软雅黑" panose="020B0503020204020204" pitchFamily="34" charset="-122"/>
              </a:rPr>
              <a:t>，传输速率为</a:t>
            </a:r>
            <a:r>
              <a:rPr lang="en-US" altLang="zh-CN" dirty="0">
                <a:latin typeface="Times New Roman" panose="02020603050405020304" pitchFamily="18" charset="0"/>
                <a:ea typeface="微软雅黑" panose="020B0503020204020204" pitchFamily="34" charset="-122"/>
              </a:rPr>
              <a:t>10Mb/s</a:t>
            </a:r>
          </a:p>
          <a:p>
            <a:pPr marL="1274445" lvl="2" indent="-360045" algn="just">
              <a:lnSpc>
                <a:spcPct val="110000"/>
              </a:lnSpc>
            </a:pPr>
            <a:r>
              <a:rPr lang="zh-CN" altLang="en-US" dirty="0">
                <a:latin typeface="Times New Roman" panose="02020603050405020304" pitchFamily="18" charset="0"/>
                <a:ea typeface="微软雅黑" panose="020B0503020204020204" pitchFamily="34" charset="-122"/>
              </a:rPr>
              <a:t>宽带同轴是有线电视的标准传输电缆，传送频分复用的宽带信号，信号频率可高达</a:t>
            </a:r>
            <a:r>
              <a:rPr lang="en-US" altLang="zh-CN" dirty="0">
                <a:latin typeface="Times New Roman" panose="02020603050405020304" pitchFamily="18" charset="0"/>
                <a:ea typeface="微软雅黑" panose="020B0503020204020204" pitchFamily="34" charset="-122"/>
              </a:rPr>
              <a:t>300-400MHz</a:t>
            </a:r>
            <a:r>
              <a:rPr lang="zh-CN" altLang="en-US" dirty="0">
                <a:latin typeface="Times New Roman" panose="02020603050405020304" pitchFamily="18" charset="0"/>
                <a:ea typeface="微软雅黑" panose="020B0503020204020204" pitchFamily="34" charset="-122"/>
              </a:rPr>
              <a:t>，距离可达</a:t>
            </a:r>
            <a:r>
              <a:rPr lang="en-US" altLang="zh-CN" dirty="0">
                <a:latin typeface="Times New Roman" panose="02020603050405020304" pitchFamily="18" charset="0"/>
                <a:ea typeface="微软雅黑" panose="020B0503020204020204" pitchFamily="34" charset="-122"/>
              </a:rPr>
              <a:t>100km</a:t>
            </a:r>
            <a:r>
              <a:rPr lang="zh-CN" altLang="en-US" dirty="0">
                <a:latin typeface="Times New Roman" panose="02020603050405020304" pitchFamily="18" charset="0"/>
                <a:ea typeface="微软雅黑" panose="020B0503020204020204" pitchFamily="34" charset="-122"/>
              </a:rPr>
              <a:t> </a:t>
            </a:r>
          </a:p>
          <a:p>
            <a:pPr marL="360045" indent="-360045" algn="just">
              <a:lnSpc>
                <a:spcPct val="110000"/>
              </a:lnSpc>
            </a:pPr>
            <a:r>
              <a:rPr lang="zh-CN" altLang="en-US" sz="2400" i="0" dirty="0">
                <a:latin typeface="Times New Roman" panose="02020603050405020304" pitchFamily="18" charset="0"/>
                <a:ea typeface="微软雅黑" panose="020B0503020204020204" pitchFamily="34" charset="-122"/>
              </a:rPr>
              <a:t>局域网发展初期广泛地使用同轴电缆</a:t>
            </a:r>
            <a:r>
              <a:rPr lang="zh-CN" altLang="en-US" sz="2400" dirty="0">
                <a:latin typeface="Times New Roman" panose="02020603050405020304" pitchFamily="18" charset="0"/>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rPr>
              <a:t>50</a:t>
            </a:r>
            <a:r>
              <a:rPr lang="el-GR" altLang="zh-CN" sz="2400" dirty="0">
                <a:latin typeface="Times New Roman" panose="02020603050405020304" pitchFamily="18" charset="0"/>
                <a:ea typeface="微软雅黑" panose="020B0503020204020204" pitchFamily="34" charset="-122"/>
              </a:rPr>
              <a:t>Ω</a:t>
            </a:r>
            <a:r>
              <a:rPr lang="zh-CN" altLang="en-US" sz="2400" dirty="0">
                <a:latin typeface="Times New Roman" panose="02020603050405020304" pitchFamily="18" charset="0"/>
                <a:ea typeface="微软雅黑" panose="020B0503020204020204" pitchFamily="34" charset="-122"/>
              </a:rPr>
              <a:t>） </a:t>
            </a:r>
            <a:endParaRPr lang="en-US" altLang="zh-CN" sz="2400" dirty="0">
              <a:latin typeface="Times New Roman" panose="02020603050405020304" pitchFamily="18" charset="0"/>
              <a:ea typeface="微软雅黑" panose="020B0503020204020204" pitchFamily="34" charset="-122"/>
            </a:endParaRPr>
          </a:p>
          <a:p>
            <a:pPr marL="360045" indent="-360045" algn="just">
              <a:lnSpc>
                <a:spcPct val="110000"/>
              </a:lnSpc>
            </a:pPr>
            <a:r>
              <a:rPr lang="zh-CN" altLang="en-US" sz="2400" i="0" dirty="0">
                <a:latin typeface="Times New Roman" panose="02020603050405020304" pitchFamily="18" charset="0"/>
                <a:ea typeface="微软雅黑" panose="020B0503020204020204" pitchFamily="34" charset="-122"/>
              </a:rPr>
              <a:t>现在同轴电缆</a:t>
            </a:r>
            <a:r>
              <a:rPr lang="zh-CN" altLang="en-US" sz="2400" dirty="0">
                <a:latin typeface="Times New Roman" panose="02020603050405020304" pitchFamily="18" charset="0"/>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rPr>
              <a:t>75</a:t>
            </a:r>
            <a:r>
              <a:rPr lang="el-GR" altLang="zh-CN" sz="2400" dirty="0">
                <a:latin typeface="Times New Roman" panose="02020603050405020304" pitchFamily="18" charset="0"/>
                <a:ea typeface="微软雅黑" panose="020B0503020204020204" pitchFamily="34" charset="-122"/>
              </a:rPr>
              <a:t>Ω</a:t>
            </a:r>
            <a:r>
              <a:rPr lang="zh-CN" altLang="en-US" sz="2400" dirty="0">
                <a:latin typeface="Times New Roman" panose="02020603050405020304" pitchFamily="18" charset="0"/>
                <a:ea typeface="微软雅黑" panose="020B0503020204020204" pitchFamily="34" charset="-122"/>
              </a:rPr>
              <a:t>）</a:t>
            </a:r>
            <a:r>
              <a:rPr lang="zh-CN" altLang="en-US" sz="2400" i="0" dirty="0">
                <a:latin typeface="Times New Roman" panose="02020603050405020304" pitchFamily="18" charset="0"/>
                <a:ea typeface="微软雅黑" panose="020B0503020204020204" pitchFamily="34" charset="-122"/>
              </a:rPr>
              <a:t>主要用在有线电视网</a:t>
            </a:r>
            <a:endParaRPr lang="zh-CN" altLang="en-US" sz="2400" dirty="0">
              <a:latin typeface="Times New Roman" panose="02020603050405020304" pitchFamily="18" charset="0"/>
              <a:ea typeface="微软雅黑" panose="020B0503020204020204" pitchFamily="34" charset="-122"/>
            </a:endParaRPr>
          </a:p>
          <a:p>
            <a:pPr algn="just"/>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59</a:t>
            </a:fld>
            <a:endParaRPr kumimoji="1" lang="zh-CN" altLang="en-US" dirty="0"/>
          </a:p>
        </p:txBody>
      </p:sp>
      <p:pic>
        <p:nvPicPr>
          <p:cNvPr id="5" name="图片 4"/>
          <p:cNvPicPr>
            <a:picLocks noChangeAspect="1"/>
          </p:cNvPicPr>
          <p:nvPr/>
        </p:nvPicPr>
        <p:blipFill>
          <a:blip r:embed="rId3"/>
          <a:stretch>
            <a:fillRect/>
          </a:stretch>
        </p:blipFill>
        <p:spPr>
          <a:xfrm>
            <a:off x="8692344" y="3954447"/>
            <a:ext cx="3214734" cy="2218013"/>
          </a:xfrm>
          <a:prstGeom prst="rect">
            <a:avLst/>
          </a:prstGeom>
        </p:spPr>
      </p:pic>
      <p:pic>
        <p:nvPicPr>
          <p:cNvPr id="6" name="图片 5"/>
          <p:cNvPicPr>
            <a:picLocks noChangeAspect="1"/>
          </p:cNvPicPr>
          <p:nvPr/>
        </p:nvPicPr>
        <p:blipFill>
          <a:blip r:embed="rId4"/>
          <a:stretch>
            <a:fillRect/>
          </a:stretch>
        </p:blipFill>
        <p:spPr>
          <a:xfrm>
            <a:off x="6900899" y="5063454"/>
            <a:ext cx="1798889" cy="1105499"/>
          </a:xfrm>
          <a:prstGeom prst="rect">
            <a:avLst/>
          </a:prstGeom>
        </p:spPr>
      </p:pic>
      <p:graphicFrame>
        <p:nvGraphicFramePr>
          <p:cNvPr id="9" name="表格 10"/>
          <p:cNvGraphicFramePr>
            <a:graphicFrameLocks noGrp="1"/>
          </p:cNvGraphicFramePr>
          <p:nvPr>
            <p:extLst>
              <p:ext uri="{D42A27DB-BD31-4B8C-83A1-F6EECF244321}">
                <p14:modId xmlns:p14="http://schemas.microsoft.com/office/powerpoint/2010/main" val="2912341238"/>
              </p:ext>
            </p:extLst>
          </p:nvPr>
        </p:nvGraphicFramePr>
        <p:xfrm>
          <a:off x="971428" y="5111114"/>
          <a:ext cx="5796243" cy="1112520"/>
        </p:xfrm>
        <a:graphic>
          <a:graphicData uri="http://schemas.openxmlformats.org/drawingml/2006/table">
            <a:tbl>
              <a:tblPr firstRow="1" bandRow="1">
                <a:tableStyleId>{5C22544A-7EE6-4342-B048-85BDC9FD1C3A}</a:tableStyleId>
              </a:tblPr>
              <a:tblGrid>
                <a:gridCol w="1661161">
                  <a:extLst>
                    <a:ext uri="{9D8B030D-6E8A-4147-A177-3AD203B41FA5}">
                      <a16:colId xmlns:a16="http://schemas.microsoft.com/office/drawing/2014/main" val="20000"/>
                    </a:ext>
                  </a:extLst>
                </a:gridCol>
                <a:gridCol w="2001520">
                  <a:extLst>
                    <a:ext uri="{9D8B030D-6E8A-4147-A177-3AD203B41FA5}">
                      <a16:colId xmlns:a16="http://schemas.microsoft.com/office/drawing/2014/main" val="20001"/>
                    </a:ext>
                  </a:extLst>
                </a:gridCol>
                <a:gridCol w="2133562">
                  <a:extLst>
                    <a:ext uri="{9D8B030D-6E8A-4147-A177-3AD203B41FA5}">
                      <a16:colId xmlns:a16="http://schemas.microsoft.com/office/drawing/2014/main" val="20002"/>
                    </a:ext>
                  </a:extLst>
                </a:gridCol>
              </a:tblGrid>
              <a:tr h="370840">
                <a:tc>
                  <a:txBody>
                    <a:bodyPr/>
                    <a:lstStyle/>
                    <a:p>
                      <a:pPr algn="ctr"/>
                      <a:r>
                        <a:rPr lang="zh-CN" altLang="en-US" dirty="0">
                          <a:latin typeface="微软雅黑" panose="020B0503020204020204" pitchFamily="34" charset="-122"/>
                          <a:ea typeface="微软雅黑" panose="020B0503020204020204" pitchFamily="34" charset="-122"/>
                        </a:rPr>
                        <a:t>以太网标准</a:t>
                      </a:r>
                    </a:p>
                  </a:txBody>
                  <a:tcPr/>
                </a:tc>
                <a:tc>
                  <a:txBody>
                    <a:bodyPr/>
                    <a:lstStyle/>
                    <a:p>
                      <a:pPr algn="ctr"/>
                      <a:r>
                        <a:rPr lang="zh-CN" altLang="en-US" dirty="0">
                          <a:latin typeface="微软雅黑" panose="020B0503020204020204" pitchFamily="34" charset="-122"/>
                          <a:ea typeface="微软雅黑" panose="020B0503020204020204" pitchFamily="34" charset="-122"/>
                        </a:rPr>
                        <a:t>电缆类别</a:t>
                      </a:r>
                    </a:p>
                  </a:txBody>
                  <a:tcPr/>
                </a:tc>
                <a:tc>
                  <a:txBody>
                    <a:bodyPr/>
                    <a:lstStyle/>
                    <a:p>
                      <a:pPr algn="ctr"/>
                      <a:r>
                        <a:rPr lang="zh-CN" altLang="en-US" dirty="0">
                          <a:latin typeface="微软雅黑" panose="020B0503020204020204" pitchFamily="34" charset="-122"/>
                          <a:ea typeface="微软雅黑" panose="020B0503020204020204" pitchFamily="34" charset="-122"/>
                        </a:rPr>
                        <a:t>最长有效传输距离</a:t>
                      </a:r>
                    </a:p>
                  </a:txBody>
                  <a:tcPr/>
                </a:tc>
                <a:extLst>
                  <a:ext uri="{0D108BD9-81ED-4DB2-BD59-A6C34878D82A}">
                    <a16:rowId xmlns:a16="http://schemas.microsoft.com/office/drawing/2014/main" val="10000"/>
                  </a:ext>
                </a:extLst>
              </a:tr>
              <a:tr h="370840">
                <a:tc>
                  <a:txBody>
                    <a:bodyPr/>
                    <a:lstStyle/>
                    <a:p>
                      <a:pPr algn="ctr"/>
                      <a:r>
                        <a:rPr lang="en-US" altLang="zh-CN" dirty="0">
                          <a:highlight>
                            <a:srgbClr val="FFFF00"/>
                          </a:highlight>
                          <a:latin typeface="微软雅黑" panose="020B0503020204020204" pitchFamily="34" charset="-122"/>
                          <a:ea typeface="微软雅黑" panose="020B0503020204020204" pitchFamily="34" charset="-122"/>
                        </a:rPr>
                        <a:t>10BASE5</a:t>
                      </a:r>
                      <a:endParaRPr lang="zh-CN" altLang="en-US" dirty="0">
                        <a:highlight>
                          <a:srgbClr val="FFFF00"/>
                        </a:highlight>
                        <a:latin typeface="微软雅黑" panose="020B0503020204020204" pitchFamily="34" charset="-122"/>
                        <a:ea typeface="微软雅黑" panose="020B0503020204020204" pitchFamily="34" charset="-122"/>
                      </a:endParaRPr>
                    </a:p>
                  </a:txBody>
                  <a:tcPr/>
                </a:tc>
                <a:tc>
                  <a:txBody>
                    <a:bodyPr/>
                    <a:lstStyle/>
                    <a:p>
                      <a:pPr algn="ctr"/>
                      <a:r>
                        <a:rPr lang="zh-CN" altLang="en-US" dirty="0">
                          <a:highlight>
                            <a:srgbClr val="FFFF00"/>
                          </a:highlight>
                          <a:latin typeface="微软雅黑" panose="020B0503020204020204" pitchFamily="34" charset="-122"/>
                          <a:ea typeface="微软雅黑" panose="020B0503020204020204" pitchFamily="34" charset="-122"/>
                        </a:rPr>
                        <a:t>粗同轴电缆</a:t>
                      </a:r>
                    </a:p>
                  </a:txBody>
                  <a:tcPr/>
                </a:tc>
                <a:tc>
                  <a:txBody>
                    <a:bodyPr/>
                    <a:lstStyle/>
                    <a:p>
                      <a:pPr algn="ctr"/>
                      <a:r>
                        <a:rPr lang="en-US" altLang="zh-CN" dirty="0">
                          <a:highlight>
                            <a:srgbClr val="FFFF00"/>
                          </a:highlight>
                          <a:latin typeface="微软雅黑" panose="020B0503020204020204" pitchFamily="34" charset="-122"/>
                          <a:ea typeface="微软雅黑" panose="020B0503020204020204" pitchFamily="34" charset="-122"/>
                        </a:rPr>
                        <a:t>500</a:t>
                      </a:r>
                      <a:r>
                        <a:rPr lang="zh-CN" altLang="en-US" dirty="0">
                          <a:highlight>
                            <a:srgbClr val="FFFF00"/>
                          </a:highlight>
                          <a:latin typeface="微软雅黑" panose="020B0503020204020204" pitchFamily="34" charset="-122"/>
                          <a:ea typeface="微软雅黑" panose="020B0503020204020204" pitchFamily="34" charset="-122"/>
                        </a:rPr>
                        <a:t>米</a:t>
                      </a:r>
                    </a:p>
                  </a:txBody>
                  <a:tcPr/>
                </a:tc>
                <a:extLst>
                  <a:ext uri="{0D108BD9-81ED-4DB2-BD59-A6C34878D82A}">
                    <a16:rowId xmlns:a16="http://schemas.microsoft.com/office/drawing/2014/main" val="10001"/>
                  </a:ext>
                </a:extLst>
              </a:tr>
              <a:tr h="370840">
                <a:tc>
                  <a:txBody>
                    <a:bodyPr/>
                    <a:lstStyle/>
                    <a:p>
                      <a:pPr algn="ctr"/>
                      <a:r>
                        <a:rPr lang="en-US" altLang="zh-CN" dirty="0">
                          <a:highlight>
                            <a:srgbClr val="FFFF00"/>
                          </a:highlight>
                          <a:latin typeface="微软雅黑" panose="020B0503020204020204" pitchFamily="34" charset="-122"/>
                          <a:ea typeface="微软雅黑" panose="020B0503020204020204" pitchFamily="34" charset="-122"/>
                        </a:rPr>
                        <a:t>10BASE2</a:t>
                      </a:r>
                      <a:endParaRPr lang="zh-CN" altLang="en-US" dirty="0">
                        <a:highlight>
                          <a:srgbClr val="FFFF00"/>
                        </a:highlight>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highlight>
                            <a:srgbClr val="FFFF00"/>
                          </a:highlight>
                          <a:latin typeface="微软雅黑" panose="020B0503020204020204" pitchFamily="34" charset="-122"/>
                          <a:ea typeface="微软雅黑" panose="020B0503020204020204" pitchFamily="34" charset="-122"/>
                        </a:rPr>
                        <a:t>细同轴电缆</a:t>
                      </a:r>
                    </a:p>
                  </a:txBody>
                  <a:tcPr/>
                </a:tc>
                <a:tc>
                  <a:txBody>
                    <a:bodyPr/>
                    <a:lstStyle/>
                    <a:p>
                      <a:pPr algn="ctr"/>
                      <a:r>
                        <a:rPr lang="en-US" altLang="zh-CN" dirty="0">
                          <a:highlight>
                            <a:srgbClr val="FFFF00"/>
                          </a:highlight>
                          <a:latin typeface="微软雅黑" panose="020B0503020204020204" pitchFamily="34" charset="-122"/>
                          <a:ea typeface="微软雅黑" panose="020B0503020204020204" pitchFamily="34" charset="-122"/>
                        </a:rPr>
                        <a:t>185</a:t>
                      </a:r>
                      <a:r>
                        <a:rPr lang="zh-CN" altLang="en-US" dirty="0">
                          <a:highlight>
                            <a:srgbClr val="FFFF00"/>
                          </a:highlight>
                          <a:latin typeface="微软雅黑" panose="020B0503020204020204" pitchFamily="34" charset="-122"/>
                          <a:ea typeface="微软雅黑" panose="020B0503020204020204" pitchFamily="34" charset="-122"/>
                        </a:rPr>
                        <a:t>米</a:t>
                      </a:r>
                    </a:p>
                  </a:txBody>
                  <a:tcPr/>
                </a:tc>
                <a:extLst>
                  <a:ext uri="{0D108BD9-81ED-4DB2-BD59-A6C34878D82A}">
                    <a16:rowId xmlns:a16="http://schemas.microsoft.com/office/drawing/2014/main" val="10002"/>
                  </a:ext>
                </a:extLst>
              </a:tr>
            </a:tbl>
          </a:graphicData>
        </a:graphic>
      </p:graphicFrame>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78"/>
          <p:cNvSpPr/>
          <p:nvPr/>
        </p:nvSpPr>
        <p:spPr>
          <a:xfrm>
            <a:off x="765413" y="2474996"/>
            <a:ext cx="9468776" cy="3922342"/>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标题 1"/>
          <p:cNvSpPr>
            <a:spLocks noGrp="1"/>
          </p:cNvSpPr>
          <p:nvPr>
            <p:ph type="title"/>
          </p:nvPr>
        </p:nvSpPr>
        <p:spPr/>
        <p:txBody>
          <a:bodyPr/>
          <a:lstStyle/>
          <a:p>
            <a:r>
              <a:rPr lang="zh-CN" altLang="en-US" dirty="0"/>
              <a:t>物理层机械特性</a:t>
            </a:r>
          </a:p>
        </p:txBody>
      </p:sp>
      <p:sp>
        <p:nvSpPr>
          <p:cNvPr id="3" name="内容占位符 2"/>
          <p:cNvSpPr>
            <a:spLocks noGrp="1"/>
          </p:cNvSpPr>
          <p:nvPr>
            <p:ph idx="1"/>
          </p:nvPr>
        </p:nvSpPr>
        <p:spPr>
          <a:xfrm>
            <a:off x="549965" y="1415222"/>
            <a:ext cx="10515600" cy="4982116"/>
          </a:xfrm>
        </p:spPr>
        <p:txBody>
          <a:bodyPr>
            <a:normAutofit/>
          </a:bodyPr>
          <a:lstStyle/>
          <a:p>
            <a:r>
              <a:rPr lang="zh-CN" altLang="en-US" dirty="0"/>
              <a:t>涉及接口的物理结构，通常采用接线器来实现机械上的连接</a:t>
            </a:r>
            <a:endParaRPr lang="en-US" altLang="zh-CN" dirty="0"/>
          </a:p>
          <a:p>
            <a:r>
              <a:rPr lang="zh-CN" altLang="en-US" dirty="0"/>
              <a:t>定义接线器的</a:t>
            </a:r>
            <a:r>
              <a:rPr lang="zh-CN" altLang="en-US" dirty="0">
                <a:solidFill>
                  <a:srgbClr val="C00000"/>
                </a:solidFill>
              </a:rPr>
              <a:t>形状和尺寸、引线数目和排列、固定和锁定装置</a:t>
            </a:r>
            <a:r>
              <a:rPr lang="zh-CN" altLang="en-US" dirty="0"/>
              <a:t>等</a:t>
            </a:r>
            <a:endParaRPr lang="en-US" altLang="zh-CN" dirty="0"/>
          </a:p>
          <a:p>
            <a:pPr>
              <a:buNone/>
            </a:pPr>
            <a:endParaRPr lang="zh-CN" altLang="en-US" dirty="0"/>
          </a:p>
        </p:txBody>
      </p:sp>
      <p:sp>
        <p:nvSpPr>
          <p:cNvPr id="4" name="灯片编号占位符 3"/>
          <p:cNvSpPr>
            <a:spLocks noGrp="1"/>
          </p:cNvSpPr>
          <p:nvPr>
            <p:ph type="sldNum" sz="quarter" idx="12"/>
          </p:nvPr>
        </p:nvSpPr>
        <p:spPr>
          <a:xfrm>
            <a:off x="8610600" y="6232780"/>
            <a:ext cx="2743200" cy="365125"/>
          </a:xfrm>
        </p:spPr>
        <p:txBody>
          <a:bodyPr/>
          <a:lstStyle/>
          <a:p>
            <a:fld id="{8D4D1E41-7A09-AB4A-A4E1-09765ADA2698}" type="slidenum">
              <a:rPr kumimoji="1" lang="zh-CN" altLang="en-US" smtClean="0"/>
              <a:t>6</a:t>
            </a:fld>
            <a:endParaRPr kumimoji="1" lang="zh-CN" altLang="en-US" dirty="0"/>
          </a:p>
        </p:txBody>
      </p:sp>
      <p:grpSp>
        <p:nvGrpSpPr>
          <p:cNvPr id="5" name="组合 4"/>
          <p:cNvGrpSpPr/>
          <p:nvPr/>
        </p:nvGrpSpPr>
        <p:grpSpPr>
          <a:xfrm>
            <a:off x="887104" y="2640298"/>
            <a:ext cx="9209061" cy="3592964"/>
            <a:chOff x="974679" y="2525230"/>
            <a:chExt cx="9121486" cy="3708032"/>
          </a:xfrm>
        </p:grpSpPr>
        <p:pic>
          <p:nvPicPr>
            <p:cNvPr id="3075" name="Picture 3"/>
            <p:cNvPicPr>
              <a:picLocks noChangeAspect="1" noChangeArrowheads="1"/>
            </p:cNvPicPr>
            <p:nvPr/>
          </p:nvPicPr>
          <p:blipFill>
            <a:blip r:embed="rId3"/>
            <a:srcRect/>
            <a:stretch>
              <a:fillRect/>
            </a:stretch>
          </p:blipFill>
          <p:spPr bwMode="auto">
            <a:xfrm>
              <a:off x="974680" y="2525230"/>
              <a:ext cx="2887636" cy="1800000"/>
            </a:xfrm>
            <a:prstGeom prst="rect">
              <a:avLst/>
            </a:prstGeom>
            <a:noFill/>
            <a:ln w="9525">
              <a:noFill/>
              <a:miter lim="800000"/>
              <a:headEnd/>
              <a:tailEnd/>
            </a:ln>
          </p:spPr>
        </p:pic>
        <p:pic>
          <p:nvPicPr>
            <p:cNvPr id="3076" name="Picture 4"/>
            <p:cNvPicPr>
              <a:picLocks noChangeArrowheads="1"/>
            </p:cNvPicPr>
            <p:nvPr/>
          </p:nvPicPr>
          <p:blipFill>
            <a:blip r:embed="rId4"/>
            <a:srcRect/>
            <a:stretch>
              <a:fillRect/>
            </a:stretch>
          </p:blipFill>
          <p:spPr bwMode="auto">
            <a:xfrm>
              <a:off x="7702165" y="4433262"/>
              <a:ext cx="2394000" cy="1800000"/>
            </a:xfrm>
            <a:prstGeom prst="rect">
              <a:avLst/>
            </a:prstGeom>
            <a:noFill/>
            <a:ln w="9525">
              <a:noFill/>
              <a:miter lim="800000"/>
              <a:headEnd/>
              <a:tailEnd/>
            </a:ln>
            <a:effectLst/>
          </p:spPr>
        </p:pic>
        <p:pic>
          <p:nvPicPr>
            <p:cNvPr id="3077" name="Picture 5"/>
            <p:cNvPicPr>
              <a:picLocks noChangeArrowheads="1"/>
            </p:cNvPicPr>
            <p:nvPr/>
          </p:nvPicPr>
          <p:blipFill>
            <a:blip r:embed="rId5"/>
            <a:srcRect/>
            <a:stretch>
              <a:fillRect/>
            </a:stretch>
          </p:blipFill>
          <p:spPr bwMode="auto">
            <a:xfrm>
              <a:off x="3998797" y="2525230"/>
              <a:ext cx="2826000" cy="1800000"/>
            </a:xfrm>
            <a:prstGeom prst="rect">
              <a:avLst/>
            </a:prstGeom>
            <a:noFill/>
            <a:ln w="9525">
              <a:noFill/>
              <a:miter lim="800000"/>
              <a:headEnd/>
              <a:tailEnd/>
            </a:ln>
          </p:spPr>
        </p:pic>
        <p:pic>
          <p:nvPicPr>
            <p:cNvPr id="3078" name="Picture 6"/>
            <p:cNvPicPr>
              <a:picLocks noChangeAspect="1" noChangeArrowheads="1"/>
            </p:cNvPicPr>
            <p:nvPr/>
          </p:nvPicPr>
          <p:blipFill>
            <a:blip r:embed="rId6"/>
            <a:srcRect/>
            <a:stretch>
              <a:fillRect/>
            </a:stretch>
          </p:blipFill>
          <p:spPr bwMode="auto">
            <a:xfrm>
              <a:off x="974679" y="4433262"/>
              <a:ext cx="6618301" cy="1800000"/>
            </a:xfrm>
            <a:prstGeom prst="rect">
              <a:avLst/>
            </a:prstGeom>
            <a:noFill/>
            <a:ln w="9525">
              <a:noFill/>
              <a:miter lim="800000"/>
              <a:headEnd/>
              <a:tailEnd/>
            </a:ln>
          </p:spPr>
        </p:pic>
        <p:pic>
          <p:nvPicPr>
            <p:cNvPr id="3079" name="Picture 7"/>
            <p:cNvPicPr>
              <a:picLocks noChangeArrowheads="1"/>
            </p:cNvPicPr>
            <p:nvPr/>
          </p:nvPicPr>
          <p:blipFill>
            <a:blip r:embed="rId7"/>
            <a:srcRect/>
            <a:stretch>
              <a:fillRect/>
            </a:stretch>
          </p:blipFill>
          <p:spPr bwMode="auto">
            <a:xfrm>
              <a:off x="6946165" y="2525230"/>
              <a:ext cx="3150000" cy="1800000"/>
            </a:xfrm>
            <a:prstGeom prst="rect">
              <a:avLst/>
            </a:prstGeom>
            <a:noFill/>
            <a:ln w="9525">
              <a:noFill/>
              <a:miter lim="800000"/>
              <a:headEnd/>
              <a:tailEnd/>
            </a:ln>
          </p:spPr>
        </p:pic>
      </p:grpSp>
      <p:sp>
        <p:nvSpPr>
          <p:cNvPr id="15" name="TextBox 14"/>
          <p:cNvSpPr txBox="1"/>
          <p:nvPr/>
        </p:nvSpPr>
        <p:spPr>
          <a:xfrm>
            <a:off x="10522424" y="2640298"/>
            <a:ext cx="492443" cy="3369863"/>
          </a:xfrm>
          <a:prstGeom prst="rect">
            <a:avLst/>
          </a:prstGeom>
          <a:noFill/>
        </p:spPr>
        <p:txBody>
          <a:bodyPr vert="eaVert" wrap="square" rtlCol="0">
            <a:spAutoFit/>
          </a:bodyPr>
          <a:lstStyle/>
          <a:p>
            <a:pPr algn="ctr"/>
            <a:r>
              <a:rPr lang="zh-CN" altLang="en-US" sz="2000" dirty="0">
                <a:latin typeface="微软雅黑" panose="020B0503020204020204" pitchFamily="34" charset="-122"/>
                <a:ea typeface="微软雅黑" panose="020B0503020204020204" pitchFamily="34" charset="-122"/>
              </a:rPr>
              <a:t>各种类型物理接口</a:t>
            </a:r>
          </a:p>
        </p:txBody>
      </p:sp>
      <p:sp>
        <p:nvSpPr>
          <p:cNvPr id="17" name="文本框 16"/>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8999448" y="5184753"/>
            <a:ext cx="2647240" cy="1566148"/>
          </a:xfrm>
          <a:prstGeom prst="rect">
            <a:avLst/>
          </a:prstGeom>
          <a:ln>
            <a:solidFill>
              <a:schemeClr val="tx2"/>
            </a:solidFill>
          </a:ln>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319686"/>
            <a:ext cx="5388863" cy="4586694"/>
          </a:xfrm>
        </p:spPr>
        <p:txBody>
          <a:bodyPr>
            <a:normAutofit/>
          </a:bodyPr>
          <a:lstStyle/>
          <a:p>
            <a:pPr marL="0" indent="0" algn="just">
              <a:buNone/>
            </a:pPr>
            <a:r>
              <a:rPr lang="zh-CN" altLang="en-US" b="1" dirty="0">
                <a:solidFill>
                  <a:srgbClr val="C00000"/>
                </a:solidFill>
                <a:highlight>
                  <a:srgbClr val="FFFF00"/>
                </a:highlight>
              </a:rPr>
              <a:t>光纤</a:t>
            </a:r>
            <a:endParaRPr lang="en-US" altLang="zh-CN" b="1" dirty="0">
              <a:solidFill>
                <a:srgbClr val="C00000"/>
              </a:solidFill>
              <a:highlight>
                <a:srgbClr val="FFFF00"/>
              </a:highlight>
            </a:endParaRPr>
          </a:p>
          <a:p>
            <a:pPr marL="360045" indent="-360045" algn="just"/>
            <a:r>
              <a:rPr lang="zh-CN" altLang="en-US" sz="2400" i="0" dirty="0">
                <a:latin typeface="Times New Roman" panose="02020603050405020304" pitchFamily="18" charset="0"/>
              </a:rPr>
              <a:t>光纤通信已成为现代通信技术中的一个十分重要的领域</a:t>
            </a:r>
            <a:endParaRPr lang="en-US" altLang="zh-CN" sz="2400" dirty="0">
              <a:latin typeface="Times New Roman" panose="02020603050405020304" pitchFamily="18" charset="0"/>
            </a:endParaRPr>
          </a:p>
          <a:p>
            <a:pPr marL="360045" indent="-360045" algn="just"/>
            <a:r>
              <a:rPr lang="zh-CN" altLang="en-US" sz="2400" i="0" dirty="0">
                <a:latin typeface="Times New Roman" panose="02020603050405020304" pitchFamily="18" charset="0"/>
              </a:rPr>
              <a:t>光纤是一种新型的光波导，结构一般是双层或多层同心园柱体</a:t>
            </a:r>
            <a:endParaRPr lang="en-US" altLang="zh-CN" sz="2400" i="0" dirty="0">
              <a:latin typeface="Times New Roman" panose="02020603050405020304" pitchFamily="18" charset="0"/>
            </a:endParaRPr>
          </a:p>
          <a:p>
            <a:pPr marL="817245" lvl="1" indent="-360045" algn="just"/>
            <a:r>
              <a:rPr lang="zh-CN" altLang="en-US" sz="2000" i="0" dirty="0">
                <a:latin typeface="Times New Roman" panose="02020603050405020304" pitchFamily="18" charset="0"/>
              </a:rPr>
              <a:t>由纤芯、包层和护套组成 </a:t>
            </a:r>
            <a:endParaRPr lang="en-US" altLang="zh-CN" sz="2000" dirty="0">
              <a:latin typeface="Times New Roman" panose="02020603050405020304" pitchFamily="18" charset="0"/>
            </a:endParaRPr>
          </a:p>
          <a:p>
            <a:pPr marL="0" indent="0" algn="just">
              <a:buNone/>
            </a:pPr>
            <a:endParaRPr lang="en-US" altLang="zh-CN" dirty="0"/>
          </a:p>
          <a:p>
            <a:pPr marL="0" indent="0" algn="just">
              <a:buNone/>
            </a:pPr>
            <a:endParaRPr lang="zh-CN" altLang="en-US" dirty="0"/>
          </a:p>
          <a:p>
            <a:pPr algn="just"/>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60</a:t>
            </a:fld>
            <a:endParaRPr kumimoji="1" lang="zh-CN" altLang="en-US" dirty="0"/>
          </a:p>
        </p:txBody>
      </p:sp>
      <p:pic>
        <p:nvPicPr>
          <p:cNvPr id="6" name="图片 5"/>
          <p:cNvPicPr>
            <a:picLocks noChangeAspect="1"/>
          </p:cNvPicPr>
          <p:nvPr/>
        </p:nvPicPr>
        <p:blipFill>
          <a:blip r:embed="rId3"/>
          <a:stretch>
            <a:fillRect/>
          </a:stretch>
        </p:blipFill>
        <p:spPr>
          <a:xfrm>
            <a:off x="6309391" y="1327230"/>
            <a:ext cx="5049066" cy="2053665"/>
          </a:xfrm>
          <a:prstGeom prst="rect">
            <a:avLst/>
          </a:prstGeom>
        </p:spPr>
      </p:pic>
      <p:pic>
        <p:nvPicPr>
          <p:cNvPr id="5" name="图片 4"/>
          <p:cNvPicPr>
            <a:picLocks noChangeAspect="1"/>
          </p:cNvPicPr>
          <p:nvPr/>
        </p:nvPicPr>
        <p:blipFill>
          <a:blip r:embed="rId4"/>
          <a:stretch>
            <a:fillRect/>
          </a:stretch>
        </p:blipFill>
        <p:spPr>
          <a:xfrm>
            <a:off x="6227063" y="3598540"/>
            <a:ext cx="2724913" cy="1551122"/>
          </a:xfrm>
          <a:prstGeom prst="rect">
            <a:avLst/>
          </a:prstGeom>
        </p:spPr>
      </p:pic>
      <p:pic>
        <p:nvPicPr>
          <p:cNvPr id="8" name="图片 7"/>
          <p:cNvPicPr>
            <a:picLocks noChangeAspect="1"/>
          </p:cNvPicPr>
          <p:nvPr/>
        </p:nvPicPr>
        <p:blipFill>
          <a:blip r:embed="rId5"/>
          <a:stretch>
            <a:fillRect/>
          </a:stretch>
        </p:blipFill>
        <p:spPr>
          <a:xfrm>
            <a:off x="6304736" y="5184753"/>
            <a:ext cx="2647240" cy="1566148"/>
          </a:xfrm>
          <a:prstGeom prst="rect">
            <a:avLst/>
          </a:prstGeom>
        </p:spPr>
      </p:pic>
      <p:pic>
        <p:nvPicPr>
          <p:cNvPr id="10" name="图片 9"/>
          <p:cNvPicPr>
            <a:picLocks noChangeAspect="1"/>
          </p:cNvPicPr>
          <p:nvPr/>
        </p:nvPicPr>
        <p:blipFill>
          <a:blip r:embed="rId6"/>
          <a:stretch>
            <a:fillRect/>
          </a:stretch>
        </p:blipFill>
        <p:spPr>
          <a:xfrm>
            <a:off x="8999448" y="3597274"/>
            <a:ext cx="2640864" cy="1539434"/>
          </a:xfrm>
          <a:prstGeom prst="rect">
            <a:avLst/>
          </a:prstGeom>
        </p:spPr>
      </p:pic>
      <p:pic>
        <p:nvPicPr>
          <p:cNvPr id="7" name="图片 6"/>
          <p:cNvPicPr>
            <a:picLocks noChangeAspect="1"/>
          </p:cNvPicPr>
          <p:nvPr/>
        </p:nvPicPr>
        <p:blipFill>
          <a:blip r:embed="rId7"/>
          <a:stretch>
            <a:fillRect/>
          </a:stretch>
        </p:blipFill>
        <p:spPr>
          <a:xfrm>
            <a:off x="924670" y="4029902"/>
            <a:ext cx="3033350" cy="2338318"/>
          </a:xfrm>
          <a:prstGeom prst="rect">
            <a:avLst/>
          </a:prstGeom>
        </p:spPr>
      </p:pic>
      <p:sp>
        <p:nvSpPr>
          <p:cNvPr id="11" name="Text Box 7"/>
          <p:cNvSpPr txBox="1">
            <a:spLocks noChangeArrowheads="1"/>
          </p:cNvSpPr>
          <p:nvPr/>
        </p:nvSpPr>
        <p:spPr bwMode="auto">
          <a:xfrm>
            <a:off x="3982262" y="4923696"/>
            <a:ext cx="2871303" cy="1200329"/>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zh-CN" altLang="en-US" sz="2400" dirty="0">
                <a:solidFill>
                  <a:srgbClr val="C00000"/>
                </a:solidFill>
                <a:latin typeface="Arial" panose="020B0604020202020204" pitchFamily="34" charset="0"/>
                <a:ea typeface="黑体" panose="02010609060101010101" pitchFamily="49" charset="-122"/>
              </a:rPr>
              <a:t>光交换机</a:t>
            </a:r>
            <a:endParaRPr lang="en-US" altLang="zh-CN" sz="2400" dirty="0">
              <a:solidFill>
                <a:srgbClr val="C00000"/>
              </a:solidFill>
              <a:latin typeface="Arial" panose="020B0604020202020204" pitchFamily="34" charset="0"/>
              <a:ea typeface="黑体" panose="02010609060101010101" pitchFamily="49" charset="-122"/>
            </a:endParaRPr>
          </a:p>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a:t>
            </a:r>
            <a:r>
              <a:rPr lang="zh-CN" altLang="en-US" sz="2400" dirty="0">
                <a:solidFill>
                  <a:srgbClr val="C00000"/>
                </a:solidFill>
                <a:latin typeface="Arial" panose="020B0604020202020204" pitchFamily="34" charset="0"/>
                <a:ea typeface="黑体" panose="02010609060101010101" pitchFamily="49" charset="-122"/>
              </a:rPr>
              <a:t>（家用光猫）</a:t>
            </a:r>
          </a:p>
        </p:txBody>
      </p:sp>
      <p:sp>
        <p:nvSpPr>
          <p:cNvPr id="13" name="文本框 12"/>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510758"/>
            <a:ext cx="10515600" cy="564622"/>
          </a:xfrm>
        </p:spPr>
        <p:txBody>
          <a:bodyPr>
            <a:noAutofit/>
          </a:bodyPr>
          <a:lstStyle/>
          <a:p>
            <a:pPr marL="0" indent="0" algn="just">
              <a:buNone/>
            </a:pPr>
            <a:r>
              <a:rPr lang="zh-CN" altLang="en-US" b="1" dirty="0">
                <a:solidFill>
                  <a:srgbClr val="5B307E"/>
                </a:solidFill>
              </a:rPr>
              <a:t>光线在光纤中的折射</a:t>
            </a:r>
            <a:endParaRPr lang="en-US" altLang="zh-CN" b="1" dirty="0">
              <a:solidFill>
                <a:srgbClr val="5B307E"/>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61</a:t>
            </a:fld>
            <a:endParaRPr kumimoji="1" lang="zh-CN" altLang="en-US" dirty="0"/>
          </a:p>
        </p:txBody>
      </p:sp>
      <p:pic>
        <p:nvPicPr>
          <p:cNvPr id="6" name="图片 5"/>
          <p:cNvPicPr>
            <a:picLocks noChangeAspect="1"/>
          </p:cNvPicPr>
          <p:nvPr/>
        </p:nvPicPr>
        <p:blipFill>
          <a:blip r:embed="rId2"/>
          <a:stretch>
            <a:fillRect/>
          </a:stretch>
        </p:blipFill>
        <p:spPr>
          <a:xfrm>
            <a:off x="987496" y="2064015"/>
            <a:ext cx="8010525" cy="3352800"/>
          </a:xfrm>
          <a:prstGeom prst="rect">
            <a:avLst/>
          </a:prstGeom>
        </p:spPr>
      </p:pic>
      <p:sp>
        <p:nvSpPr>
          <p:cNvPr id="5" name="矩形 4"/>
          <p:cNvSpPr/>
          <p:nvPr/>
        </p:nvSpPr>
        <p:spPr>
          <a:xfrm>
            <a:off x="838200" y="5544868"/>
            <a:ext cx="11009243" cy="883703"/>
          </a:xfrm>
          <a:prstGeom prst="rect">
            <a:avLst/>
          </a:prstGeom>
        </p:spPr>
        <p:txBody>
          <a:bodyPr wrap="square">
            <a:spAutoFit/>
          </a:bodyPr>
          <a:lstStyle/>
          <a:p>
            <a:pPr marL="342900" indent="-342900" algn="just">
              <a:lnSpc>
                <a:spcPts val="32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由于纤芯折射率大于包层的折射率，使得折射角大于入射角</a:t>
            </a:r>
            <a:endParaRPr lang="en-US" altLang="zh-CN" sz="2400" dirty="0">
              <a:latin typeface="微软雅黑" panose="020B0503020204020204" pitchFamily="34" charset="-122"/>
              <a:ea typeface="微软雅黑" panose="020B0503020204020204" pitchFamily="34" charset="-122"/>
            </a:endParaRPr>
          </a:p>
          <a:p>
            <a:pPr marL="342900" indent="-342900" algn="just">
              <a:lnSpc>
                <a:spcPts val="32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当入射角足够大时，就会引起全反射，光线重新折回纤芯，从而不断向前传播</a:t>
            </a:r>
          </a:p>
        </p:txBody>
      </p:sp>
      <p:pic>
        <p:nvPicPr>
          <p:cNvPr id="7" name="图片 6"/>
          <p:cNvPicPr>
            <a:picLocks noChangeAspect="1"/>
          </p:cNvPicPr>
          <p:nvPr/>
        </p:nvPicPr>
        <p:blipFill>
          <a:blip r:embed="rId3"/>
          <a:stretch>
            <a:fillRect/>
          </a:stretch>
        </p:blipFill>
        <p:spPr>
          <a:xfrm>
            <a:off x="9309030" y="1264090"/>
            <a:ext cx="2538413" cy="1823846"/>
          </a:xfrm>
          <a:prstGeom prst="rect">
            <a:avLst/>
          </a:prstGeom>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6807" b="23109"/>
          <a:stretch>
            <a:fillRect/>
          </a:stretch>
        </p:blipFill>
        <p:spPr bwMode="auto">
          <a:xfrm>
            <a:off x="8937556" y="3505199"/>
            <a:ext cx="3091158" cy="164374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371611"/>
            <a:ext cx="10515600" cy="4462659"/>
          </a:xfrm>
        </p:spPr>
        <p:txBody>
          <a:bodyPr>
            <a:normAutofit/>
          </a:bodyPr>
          <a:lstStyle/>
          <a:p>
            <a:pPr marL="0" indent="0" algn="just">
              <a:buNone/>
            </a:pPr>
            <a:r>
              <a:rPr lang="zh-CN" altLang="en-US" i="0" dirty="0">
                <a:solidFill>
                  <a:srgbClr val="C00000"/>
                </a:solidFill>
                <a:latin typeface="Times New Roman" panose="02020603050405020304" pitchFamily="18" charset="0"/>
              </a:rPr>
              <a:t>三种实用光纤</a:t>
            </a:r>
            <a:endParaRPr lang="en-US" altLang="zh-CN" dirty="0">
              <a:solidFill>
                <a:srgbClr val="C00000"/>
              </a:solidFill>
              <a:latin typeface="Times New Roman" panose="02020603050405020304" pitchFamily="18" charset="0"/>
            </a:endParaRPr>
          </a:p>
          <a:p>
            <a:pPr marL="360045" indent="-360045" algn="just">
              <a:lnSpc>
                <a:spcPct val="110000"/>
              </a:lnSpc>
              <a:buClr>
                <a:schemeClr val="tx1"/>
              </a:buClr>
            </a:pPr>
            <a:r>
              <a:rPr lang="zh-CN" altLang="en-US" sz="2400" i="0" dirty="0">
                <a:solidFill>
                  <a:srgbClr val="C00000"/>
                </a:solidFill>
                <a:latin typeface="Times New Roman" panose="02020603050405020304" pitchFamily="18" charset="0"/>
              </a:rPr>
              <a:t>多模突变光纤</a:t>
            </a:r>
            <a:r>
              <a:rPr lang="zh-CN" altLang="en-US" sz="2400" dirty="0">
                <a:solidFill>
                  <a:srgbClr val="C00000"/>
                </a:solidFill>
                <a:latin typeface="Times New Roman" panose="02020603050405020304" pitchFamily="18" charset="0"/>
              </a:rPr>
              <a:t>（</a:t>
            </a:r>
            <a:r>
              <a:rPr lang="zh-CN" altLang="en-US" sz="2400" i="0" dirty="0">
                <a:solidFill>
                  <a:srgbClr val="C00000"/>
                </a:solidFill>
                <a:latin typeface="Times New Roman" panose="02020603050405020304" pitchFamily="18" charset="0"/>
              </a:rPr>
              <a:t>又称阶跃光纤）：</a:t>
            </a:r>
            <a:r>
              <a:rPr lang="en-US" altLang="zh-CN" sz="2400" i="0" dirty="0">
                <a:solidFill>
                  <a:srgbClr val="C00000"/>
                </a:solidFill>
                <a:latin typeface="Times New Roman" panose="02020603050405020304" pitchFamily="18" charset="0"/>
              </a:rPr>
              <a:t> </a:t>
            </a:r>
            <a:r>
              <a:rPr lang="zh-CN" altLang="en-US" sz="2400" i="0" dirty="0">
                <a:latin typeface="Times New Roman" panose="02020603050405020304" pitchFamily="18" charset="0"/>
              </a:rPr>
              <a:t>指光纤的纤芯和包层的折射率沿光纤的径向分布是均匀的，而在两者的交界面上发生</a:t>
            </a:r>
            <a:r>
              <a:rPr lang="zh-CN" altLang="en-US" sz="2400" dirty="0">
                <a:latin typeface="Times New Roman" panose="02020603050405020304" pitchFamily="18" charset="0"/>
              </a:rPr>
              <a:t>突变</a:t>
            </a:r>
            <a:endParaRPr lang="en-US" altLang="zh-CN" sz="2400" dirty="0">
              <a:latin typeface="Times New Roman" panose="02020603050405020304" pitchFamily="18" charset="0"/>
            </a:endParaRPr>
          </a:p>
          <a:p>
            <a:pPr marL="817245" lvl="1" indent="-360045" algn="just">
              <a:lnSpc>
                <a:spcPct val="110000"/>
              </a:lnSpc>
              <a:buClr>
                <a:schemeClr val="tx1"/>
              </a:buClr>
            </a:pPr>
            <a:r>
              <a:rPr lang="zh-CN" altLang="en-US" sz="2000" i="0" dirty="0">
                <a:latin typeface="Times New Roman" panose="02020603050405020304" pitchFamily="18" charset="0"/>
              </a:rPr>
              <a:t>多模突变光纤的带宽较窄，适用于小容量短距离通信</a:t>
            </a:r>
            <a:endParaRPr lang="zh-CN" altLang="en-US" sz="2000" dirty="0">
              <a:latin typeface="Times New Roman" panose="02020603050405020304" pitchFamily="18" charset="0"/>
            </a:endParaRPr>
          </a:p>
          <a:p>
            <a:pPr marL="360045" indent="-360045" algn="just">
              <a:lnSpc>
                <a:spcPct val="110000"/>
              </a:lnSpc>
              <a:buClr>
                <a:schemeClr val="tx1"/>
              </a:buClr>
            </a:pPr>
            <a:r>
              <a:rPr lang="zh-CN" altLang="en-US" sz="2400" i="0" dirty="0">
                <a:solidFill>
                  <a:srgbClr val="C00000"/>
                </a:solidFill>
                <a:latin typeface="Times New Roman" panose="02020603050405020304" pitchFamily="18" charset="0"/>
              </a:rPr>
              <a:t>多模渐变光纤：</a:t>
            </a:r>
            <a:r>
              <a:rPr lang="zh-CN" altLang="en-US" sz="2400" i="0" dirty="0">
                <a:latin typeface="Times New Roman" panose="02020603050405020304" pitchFamily="18" charset="0"/>
              </a:rPr>
              <a:t>指纤芯的折射率是半径 </a:t>
            </a:r>
            <a:r>
              <a:rPr lang="en-US" altLang="zh-CN" sz="2400" i="0" dirty="0">
                <a:latin typeface="Times New Roman" panose="02020603050405020304" pitchFamily="18" charset="0"/>
              </a:rPr>
              <a:t>r </a:t>
            </a:r>
            <a:r>
              <a:rPr lang="zh-CN" altLang="en-US" sz="2400" i="0" dirty="0">
                <a:latin typeface="Times New Roman" panose="02020603050405020304" pitchFamily="18" charset="0"/>
              </a:rPr>
              <a:t>的函数</a:t>
            </a:r>
            <a:r>
              <a:rPr lang="en-US" altLang="zh-CN" sz="2400" i="0" dirty="0">
                <a:latin typeface="Times New Roman" panose="02020603050405020304" pitchFamily="18" charset="0"/>
              </a:rPr>
              <a:t>n(r)</a:t>
            </a:r>
            <a:r>
              <a:rPr lang="zh-CN" altLang="en-US" sz="2400" i="0" dirty="0">
                <a:latin typeface="Times New Roman" panose="02020603050405020304" pitchFamily="18" charset="0"/>
              </a:rPr>
              <a:t>，沿着径向随 </a:t>
            </a:r>
            <a:r>
              <a:rPr lang="en-US" altLang="zh-CN" sz="2400" i="0" dirty="0">
                <a:latin typeface="Times New Roman" panose="02020603050405020304" pitchFamily="18" charset="0"/>
              </a:rPr>
              <a:t>r </a:t>
            </a:r>
            <a:r>
              <a:rPr lang="zh-CN" altLang="en-US" sz="2400" i="0" dirty="0">
                <a:latin typeface="Times New Roman" panose="02020603050405020304" pitchFamily="18" charset="0"/>
              </a:rPr>
              <a:t>的增加逐渐减小，直到达到包层的折射率值为止，而包层内的折射率又是均匀的</a:t>
            </a:r>
            <a:endParaRPr lang="en-US" altLang="zh-CN" sz="2400" i="0" dirty="0">
              <a:latin typeface="Times New Roman" panose="02020603050405020304" pitchFamily="18" charset="0"/>
            </a:endParaRPr>
          </a:p>
          <a:p>
            <a:pPr marL="817245" lvl="1" indent="-360045" algn="just">
              <a:lnSpc>
                <a:spcPct val="110000"/>
              </a:lnSpc>
              <a:buClr>
                <a:schemeClr val="tx1"/>
              </a:buClr>
            </a:pPr>
            <a:r>
              <a:rPr lang="zh-CN" altLang="en-US" sz="2000" dirty="0">
                <a:latin typeface="Times New Roman" panose="02020603050405020304" pitchFamily="18" charset="0"/>
              </a:rPr>
              <a:t>多模渐变</a:t>
            </a:r>
            <a:r>
              <a:rPr lang="zh-CN" altLang="en-US" sz="2000" i="0" dirty="0">
                <a:latin typeface="Times New Roman" panose="02020603050405020304" pitchFamily="18" charset="0"/>
              </a:rPr>
              <a:t>光纤带宽较宽，适用于中容量中距离通信</a:t>
            </a:r>
            <a:endParaRPr lang="zh-CN" altLang="en-US" sz="2000" dirty="0">
              <a:latin typeface="Times New Roman" panose="02020603050405020304" pitchFamily="18" charset="0"/>
            </a:endParaRPr>
          </a:p>
          <a:p>
            <a:pPr marL="360045" indent="-360045" algn="just">
              <a:lnSpc>
                <a:spcPct val="110000"/>
              </a:lnSpc>
              <a:buClr>
                <a:schemeClr val="tx1"/>
              </a:buClr>
            </a:pPr>
            <a:r>
              <a:rPr lang="zh-CN" altLang="en-US" sz="2400" i="0" dirty="0">
                <a:solidFill>
                  <a:srgbClr val="C00000"/>
                </a:solidFill>
                <a:latin typeface="Times New Roman" panose="02020603050405020304" pitchFamily="18" charset="0"/>
              </a:rPr>
              <a:t>单模光纤</a:t>
            </a:r>
            <a:r>
              <a:rPr lang="zh-CN" altLang="en-US" sz="2400" i="0" dirty="0">
                <a:latin typeface="Times New Roman" panose="02020603050405020304" pitchFamily="18" charset="0"/>
              </a:rPr>
              <a:t>：指纤芯中仅传输一种最低模式的光波，由于纤芯直径很小（通常为</a:t>
            </a:r>
            <a:r>
              <a:rPr lang="en-US" altLang="zh-CN" sz="2400" i="0" dirty="0">
                <a:latin typeface="Times New Roman" panose="02020603050405020304" pitchFamily="18" charset="0"/>
              </a:rPr>
              <a:t>8</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12μm</a:t>
            </a:r>
            <a:r>
              <a:rPr lang="zh-CN" altLang="en-US" sz="2400" i="0" dirty="0">
                <a:latin typeface="Times New Roman" panose="02020603050405020304" pitchFamily="18" charset="0"/>
              </a:rPr>
              <a:t>），制作工艺难度大，其折射率分布属于突变型</a:t>
            </a:r>
            <a:endParaRPr lang="en-US" altLang="zh-CN" sz="2400" i="0" dirty="0">
              <a:latin typeface="Times New Roman" panose="02020603050405020304" pitchFamily="18" charset="0"/>
            </a:endParaRPr>
          </a:p>
          <a:p>
            <a:pPr marL="817245" lvl="1" indent="-360045" algn="just">
              <a:lnSpc>
                <a:spcPct val="110000"/>
              </a:lnSpc>
              <a:buClr>
                <a:schemeClr val="tx1"/>
              </a:buClr>
            </a:pPr>
            <a:r>
              <a:rPr lang="zh-CN" altLang="en-US" sz="2000" i="0" dirty="0">
                <a:solidFill>
                  <a:srgbClr val="C00000"/>
                </a:solidFill>
                <a:latin typeface="Times New Roman" panose="02020603050405020304" pitchFamily="18" charset="0"/>
              </a:rPr>
              <a:t>单模光纤的带宽极宽，适用于大容量远距离通信</a:t>
            </a:r>
            <a:r>
              <a:rPr lang="zh-CN" altLang="en-US" sz="2000" i="0" dirty="0">
                <a:latin typeface="Times New Roman" panose="02020603050405020304" pitchFamily="18" charset="0"/>
              </a:rPr>
              <a:t> </a:t>
            </a:r>
            <a:endParaRPr lang="zh-CN" altLang="en-US" sz="2000" dirty="0">
              <a:latin typeface="Times New Roman" panose="02020603050405020304" pitchFamily="18" charset="0"/>
            </a:endParaRPr>
          </a:p>
          <a:p>
            <a:pPr algn="just"/>
            <a:endParaRPr lang="zh-CN" altLang="en-US" dirty="0"/>
          </a:p>
        </p:txBody>
      </p:sp>
      <p:sp>
        <p:nvSpPr>
          <p:cNvPr id="4" name="灯片编号占位符 3"/>
          <p:cNvSpPr>
            <a:spLocks noGrp="1"/>
          </p:cNvSpPr>
          <p:nvPr>
            <p:ph type="sldNum" sz="quarter" idx="12"/>
          </p:nvPr>
        </p:nvSpPr>
        <p:spPr>
          <a:xfrm>
            <a:off x="8252796" y="6356350"/>
            <a:ext cx="2743200" cy="365125"/>
          </a:xfrm>
        </p:spPr>
        <p:txBody>
          <a:bodyPr/>
          <a:lstStyle/>
          <a:p>
            <a:fld id="{8D4D1E41-7A09-AB4A-A4E1-09765ADA2698}" type="slidenum">
              <a:rPr kumimoji="1" lang="zh-CN" altLang="en-US" smtClean="0"/>
              <a:t>62</a:t>
            </a:fld>
            <a:endParaRPr kumimoji="1" lang="zh-CN" altLang="en-US" dirty="0"/>
          </a:p>
        </p:txBody>
      </p:sp>
      <p:grpSp>
        <p:nvGrpSpPr>
          <p:cNvPr id="11" name="组合 10"/>
          <p:cNvGrpSpPr/>
          <p:nvPr/>
        </p:nvGrpSpPr>
        <p:grpSpPr>
          <a:xfrm>
            <a:off x="119688" y="5719697"/>
            <a:ext cx="6267450" cy="1001778"/>
            <a:chOff x="119688" y="5719697"/>
            <a:chExt cx="6267450" cy="1001778"/>
          </a:xfrm>
        </p:grpSpPr>
        <p:pic>
          <p:nvPicPr>
            <p:cNvPr id="7" name="图片 6"/>
            <p:cNvPicPr>
              <a:picLocks noChangeAspect="1"/>
            </p:cNvPicPr>
            <p:nvPr/>
          </p:nvPicPr>
          <p:blipFill>
            <a:blip r:embed="rId2"/>
            <a:stretch>
              <a:fillRect/>
            </a:stretch>
          </p:blipFill>
          <p:spPr>
            <a:xfrm>
              <a:off x="119688" y="5759450"/>
              <a:ext cx="6267450" cy="962025"/>
            </a:xfrm>
            <a:prstGeom prst="rect">
              <a:avLst/>
            </a:prstGeom>
          </p:spPr>
        </p:pic>
        <p:sp>
          <p:nvSpPr>
            <p:cNvPr id="9" name="矩形 8"/>
            <p:cNvSpPr/>
            <p:nvPr/>
          </p:nvSpPr>
          <p:spPr>
            <a:xfrm>
              <a:off x="119688" y="5719697"/>
              <a:ext cx="697627" cy="400110"/>
            </a:xfrm>
            <a:prstGeom prst="rect">
              <a:avLst/>
            </a:prstGeom>
          </p:spPr>
          <p:txBody>
            <a:bodyPr wrap="none">
              <a:spAutoFit/>
            </a:bodyPr>
            <a:lstStyle/>
            <a:p>
              <a:r>
                <a:rPr lang="zh-CN" altLang="en-US" sz="2000" dirty="0">
                  <a:solidFill>
                    <a:srgbClr val="C00000"/>
                  </a:solidFill>
                  <a:latin typeface="Times New Roman" panose="02020603050405020304" pitchFamily="18" charset="0"/>
                </a:rPr>
                <a:t>单模</a:t>
              </a:r>
              <a:endParaRPr lang="zh-CN" altLang="en-US" sz="2000" dirty="0"/>
            </a:p>
          </p:txBody>
        </p:sp>
      </p:grpSp>
      <p:grpSp>
        <p:nvGrpSpPr>
          <p:cNvPr id="12" name="组合 11"/>
          <p:cNvGrpSpPr/>
          <p:nvPr/>
        </p:nvGrpSpPr>
        <p:grpSpPr>
          <a:xfrm>
            <a:off x="6425876" y="5755480"/>
            <a:ext cx="5658657" cy="965995"/>
            <a:chOff x="6425876" y="5755480"/>
            <a:chExt cx="5658657" cy="965995"/>
          </a:xfrm>
        </p:grpSpPr>
        <p:pic>
          <p:nvPicPr>
            <p:cNvPr id="8" name="图片 7"/>
            <p:cNvPicPr>
              <a:picLocks noChangeAspect="1"/>
            </p:cNvPicPr>
            <p:nvPr/>
          </p:nvPicPr>
          <p:blipFill>
            <a:blip r:embed="rId3"/>
            <a:stretch>
              <a:fillRect/>
            </a:stretch>
          </p:blipFill>
          <p:spPr>
            <a:xfrm>
              <a:off x="6466994" y="5759450"/>
              <a:ext cx="5617539" cy="962025"/>
            </a:xfrm>
            <a:prstGeom prst="rect">
              <a:avLst/>
            </a:prstGeom>
          </p:spPr>
        </p:pic>
        <p:sp>
          <p:nvSpPr>
            <p:cNvPr id="10" name="矩形 9"/>
            <p:cNvSpPr/>
            <p:nvPr/>
          </p:nvSpPr>
          <p:spPr>
            <a:xfrm>
              <a:off x="6425876" y="5755480"/>
              <a:ext cx="697627" cy="400110"/>
            </a:xfrm>
            <a:prstGeom prst="rect">
              <a:avLst/>
            </a:prstGeom>
          </p:spPr>
          <p:txBody>
            <a:bodyPr wrap="none">
              <a:spAutoFit/>
            </a:bodyPr>
            <a:lstStyle/>
            <a:p>
              <a:r>
                <a:rPr lang="zh-CN" altLang="en-US" sz="2000" dirty="0">
                  <a:solidFill>
                    <a:srgbClr val="C00000"/>
                  </a:solidFill>
                  <a:latin typeface="Times New Roman" panose="02020603050405020304" pitchFamily="18" charset="0"/>
                </a:rPr>
                <a:t>多模</a:t>
              </a:r>
              <a:endParaRPr lang="zh-CN" altLang="en-US" sz="2000" dirty="0"/>
            </a:p>
          </p:txBody>
        </p:sp>
      </p:grpSp>
      <p:sp>
        <p:nvSpPr>
          <p:cNvPr id="14" name="文本框 13"/>
          <p:cNvSpPr txBox="1"/>
          <p:nvPr/>
        </p:nvSpPr>
        <p:spPr>
          <a:xfrm>
            <a:off x="2794907" y="3244334"/>
            <a:ext cx="6264728" cy="369332"/>
          </a:xfrm>
          <a:prstGeom prst="rect">
            <a:avLst/>
          </a:prstGeom>
          <a:noFill/>
        </p:spPr>
        <p:txBody>
          <a:bodyPr wrap="square">
            <a:spAutoFit/>
          </a:bodyPr>
          <a:lstStyle/>
          <a:p>
            <a:endParaRPr lang="zh-CN" altLang="en-US" dirty="0"/>
          </a:p>
        </p:txBody>
      </p:sp>
      <p:sp>
        <p:nvSpPr>
          <p:cNvPr id="15" name="文本框 14"/>
          <p:cNvSpPr txBox="1"/>
          <p:nvPr/>
        </p:nvSpPr>
        <p:spPr>
          <a:xfrm>
            <a:off x="2794907" y="3244334"/>
            <a:ext cx="6264728" cy="369332"/>
          </a:xfrm>
          <a:prstGeom prst="rect">
            <a:avLst/>
          </a:prstGeom>
          <a:noFill/>
        </p:spPr>
        <p:txBody>
          <a:bodyPr wrap="square">
            <a:spAutoFit/>
          </a:bodyPr>
          <a:lstStyle/>
          <a:p>
            <a:endParaRPr lang="zh-CN" altLang="en-US" dirty="0"/>
          </a:p>
        </p:txBody>
      </p:sp>
      <p:sp>
        <p:nvSpPr>
          <p:cNvPr id="17" name="文本框 16"/>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184763" y="4636775"/>
            <a:ext cx="2169037" cy="1825396"/>
          </a:xfrm>
          <a:prstGeom prst="rect">
            <a:avLst/>
          </a:prstGeom>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669754" y="1410174"/>
            <a:ext cx="10515600" cy="4586694"/>
          </a:xfrm>
        </p:spPr>
        <p:txBody>
          <a:bodyPr>
            <a:normAutofit/>
          </a:bodyPr>
          <a:lstStyle/>
          <a:p>
            <a:pPr marL="0" indent="0" algn="just">
              <a:buNone/>
            </a:pPr>
            <a:r>
              <a:rPr lang="zh-CN" altLang="en-US" b="1" dirty="0">
                <a:solidFill>
                  <a:srgbClr val="5B307E"/>
                </a:solidFill>
              </a:rPr>
              <a:t>光纤通信系统的收发端器件</a:t>
            </a:r>
          </a:p>
          <a:p>
            <a:pPr marL="360045" indent="-360045" algn="just"/>
            <a:r>
              <a:rPr lang="zh-CN" altLang="en-US" sz="2400" dirty="0">
                <a:solidFill>
                  <a:srgbClr val="C00000"/>
                </a:solidFill>
                <a:latin typeface="Times New Roman" panose="02020603050405020304" pitchFamily="18" charset="0"/>
                <a:ea typeface="微软雅黑" panose="020B0503020204020204" pitchFamily="34" charset="-122"/>
              </a:rPr>
              <a:t>发送端的光源</a:t>
            </a:r>
            <a:endParaRPr lang="en-US" altLang="zh-CN" sz="2400" i="0" dirty="0">
              <a:solidFill>
                <a:srgbClr val="C00000"/>
              </a:solidFill>
              <a:latin typeface="Times New Roman" panose="02020603050405020304" pitchFamily="18" charset="0"/>
              <a:ea typeface="微软雅黑" panose="020B0503020204020204" pitchFamily="34" charset="-122"/>
            </a:endParaRPr>
          </a:p>
          <a:p>
            <a:pPr marL="817245" lvl="1" indent="-360045" algn="just"/>
            <a:r>
              <a:rPr lang="zh-CN" altLang="en-US" sz="2000" i="0" dirty="0">
                <a:solidFill>
                  <a:srgbClr val="C00000"/>
                </a:solidFill>
                <a:latin typeface="Times New Roman" panose="02020603050405020304" pitchFamily="18" charset="0"/>
                <a:ea typeface="微软雅黑" panose="020B0503020204020204" pitchFamily="34" charset="-122"/>
              </a:rPr>
              <a:t>发光二极管</a:t>
            </a:r>
            <a:r>
              <a:rPr lang="zh-CN" altLang="en-US" sz="2000" i="0" dirty="0">
                <a:latin typeface="Times New Roman" panose="02020603050405020304" pitchFamily="18" charset="0"/>
                <a:ea typeface="微软雅黑" panose="020B0503020204020204" pitchFamily="34" charset="-122"/>
              </a:rPr>
              <a:t>：价格较低，工作温度也较宽，使用寿命长</a:t>
            </a:r>
            <a:endParaRPr lang="zh-CN" altLang="en-US" sz="2000" dirty="0">
              <a:latin typeface="Times New Roman" panose="02020603050405020304" pitchFamily="18" charset="0"/>
              <a:ea typeface="微软雅黑" panose="020B0503020204020204" pitchFamily="34" charset="-122"/>
            </a:endParaRPr>
          </a:p>
          <a:p>
            <a:pPr marL="817245" lvl="1" indent="-360045" algn="just"/>
            <a:r>
              <a:rPr lang="zh-CN" altLang="en-US" sz="2000" i="0" dirty="0">
                <a:solidFill>
                  <a:srgbClr val="C00000"/>
                </a:solidFill>
                <a:latin typeface="Times New Roman" panose="02020603050405020304" pitchFamily="18" charset="0"/>
                <a:ea typeface="微软雅黑" panose="020B0503020204020204" pitchFamily="34" charset="-122"/>
              </a:rPr>
              <a:t>注入激光二极管</a:t>
            </a:r>
            <a:r>
              <a:rPr lang="zh-CN" altLang="en-US" sz="2000" i="0" dirty="0">
                <a:latin typeface="Times New Roman" panose="02020603050405020304" pitchFamily="18" charset="0"/>
                <a:ea typeface="微软雅黑" panose="020B0503020204020204" pitchFamily="34" charset="-122"/>
              </a:rPr>
              <a:t>：发光效率高，可支持较高的传输速率</a:t>
            </a:r>
            <a:endParaRPr lang="zh-CN" altLang="en-US" sz="2000" dirty="0">
              <a:latin typeface="Times New Roman" panose="02020603050405020304" pitchFamily="18" charset="0"/>
              <a:ea typeface="微软雅黑" panose="020B0503020204020204" pitchFamily="34" charset="-122"/>
            </a:endParaRPr>
          </a:p>
          <a:p>
            <a:pPr marL="360045" indent="-360045" algn="just"/>
            <a:r>
              <a:rPr lang="zh-CN" altLang="en-US" sz="2400" i="0" dirty="0">
                <a:latin typeface="Times New Roman" panose="02020603050405020304" pitchFamily="18" charset="0"/>
                <a:ea typeface="微软雅黑" panose="020B0503020204020204" pitchFamily="34" charset="-122"/>
              </a:rPr>
              <a:t>接收端</a:t>
            </a:r>
            <a:endParaRPr lang="en-US" altLang="zh-CN" sz="2400" i="0" dirty="0">
              <a:latin typeface="Times New Roman" panose="02020603050405020304" pitchFamily="18" charset="0"/>
              <a:ea typeface="微软雅黑" panose="020B0503020204020204" pitchFamily="34" charset="-122"/>
            </a:endParaRPr>
          </a:p>
          <a:p>
            <a:pPr marL="817245" lvl="1" indent="-360045" algn="just"/>
            <a:r>
              <a:rPr lang="zh-CN" altLang="en-US" sz="2000" i="0" dirty="0">
                <a:solidFill>
                  <a:srgbClr val="C00000"/>
                </a:solidFill>
                <a:latin typeface="Times New Roman" panose="02020603050405020304" pitchFamily="18" charset="0"/>
                <a:ea typeface="微软雅黑" panose="020B0503020204020204" pitchFamily="34" charset="-122"/>
              </a:rPr>
              <a:t>光敏二极管</a:t>
            </a:r>
            <a:r>
              <a:rPr lang="zh-CN" altLang="en-US" sz="2000" i="0" dirty="0">
                <a:latin typeface="Times New Roman" panose="02020603050405020304" pitchFamily="18" charset="0"/>
                <a:ea typeface="微软雅黑" panose="020B0503020204020204" pitchFamily="34" charset="-122"/>
              </a:rPr>
              <a:t>：遇到光照射时，光敏二极管会产生一个电脉冲</a:t>
            </a:r>
            <a:endParaRPr lang="en-US" altLang="zh-CN" sz="2000" i="0" dirty="0">
              <a:latin typeface="Times New Roman" panose="02020603050405020304" pitchFamily="18" charset="0"/>
              <a:ea typeface="微软雅黑" panose="020B0503020204020204" pitchFamily="34" charset="-122"/>
            </a:endParaRPr>
          </a:p>
          <a:p>
            <a:pPr marL="817245" lvl="1" indent="-360045" algn="just"/>
            <a:r>
              <a:rPr lang="zh-CN" altLang="en-US" sz="2000" i="0" dirty="0">
                <a:latin typeface="Times New Roman" panose="02020603050405020304" pitchFamily="18" charset="0"/>
                <a:ea typeface="微软雅黑" panose="020B0503020204020204" pitchFamily="34" charset="-122"/>
              </a:rPr>
              <a:t>光敏二极管的典型响应时间为</a:t>
            </a:r>
            <a:r>
              <a:rPr lang="en-US" altLang="zh-CN" sz="2000" i="0" dirty="0">
                <a:latin typeface="Times New Roman" panose="02020603050405020304" pitchFamily="18" charset="0"/>
                <a:ea typeface="微软雅黑" panose="020B0503020204020204" pitchFamily="34" charset="-122"/>
              </a:rPr>
              <a:t>1ns</a:t>
            </a:r>
            <a:r>
              <a:rPr lang="zh-CN" altLang="en-US" sz="2000" i="0" dirty="0">
                <a:latin typeface="Times New Roman" panose="02020603050405020304" pitchFamily="18" charset="0"/>
                <a:ea typeface="微软雅黑" panose="020B0503020204020204" pitchFamily="34" charset="-122"/>
              </a:rPr>
              <a:t>，因而限制传输速率在</a:t>
            </a:r>
            <a:r>
              <a:rPr lang="en-US" altLang="zh-CN" sz="2000" i="0" dirty="0">
                <a:latin typeface="Times New Roman" panose="02020603050405020304" pitchFamily="18" charset="0"/>
                <a:ea typeface="微软雅黑" panose="020B0503020204020204" pitchFamily="34" charset="-122"/>
              </a:rPr>
              <a:t>1Gb/s</a:t>
            </a:r>
            <a:r>
              <a:rPr lang="zh-CN" altLang="en-US" sz="2000" i="0" dirty="0">
                <a:latin typeface="Times New Roman" panose="02020603050405020304" pitchFamily="18" charset="0"/>
                <a:ea typeface="微软雅黑" panose="020B0503020204020204" pitchFamily="34" charset="-122"/>
              </a:rPr>
              <a:t>左右</a:t>
            </a:r>
            <a:endParaRPr lang="zh-CN" altLang="en-US" sz="2000" dirty="0">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63</a:t>
            </a:fld>
            <a:endParaRPr kumimoji="1" lang="zh-CN" altLang="en-US" dirty="0"/>
          </a:p>
        </p:txBody>
      </p:sp>
      <p:pic>
        <p:nvPicPr>
          <p:cNvPr id="1026" name="Picture 2" descr="https://cshihong.github.io/2020/08/16/%E5%85%89%E6%A8%A1%E5%9D%97%E5%AD%A6%E4%B9%A0%E6%80%BB%E7%BB%93/%E5%85%89%E6%A8%A1%E5%9D%97%E5%8E%9F%E7%90%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936" y="4500225"/>
            <a:ext cx="6109236" cy="226227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636312" y="4592536"/>
            <a:ext cx="1749080" cy="1866863"/>
          </a:xfrm>
          <a:prstGeom prst="rect">
            <a:avLst/>
          </a:prstGeom>
        </p:spPr>
      </p:pic>
      <p:pic>
        <p:nvPicPr>
          <p:cNvPr id="8" name="图片 7"/>
          <p:cNvPicPr>
            <a:picLocks noChangeAspect="1"/>
          </p:cNvPicPr>
          <p:nvPr/>
        </p:nvPicPr>
        <p:blipFill>
          <a:blip r:embed="rId5"/>
          <a:stretch>
            <a:fillRect/>
          </a:stretch>
        </p:blipFill>
        <p:spPr>
          <a:xfrm>
            <a:off x="8367581" y="1410174"/>
            <a:ext cx="3615299" cy="2084939"/>
          </a:xfrm>
          <a:prstGeom prst="rect">
            <a:avLst/>
          </a:prstGeom>
        </p:spPr>
      </p:pic>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510758"/>
            <a:ext cx="4616431" cy="4939562"/>
          </a:xfrm>
        </p:spPr>
        <p:txBody>
          <a:bodyPr>
            <a:normAutofit/>
          </a:bodyPr>
          <a:lstStyle/>
          <a:p>
            <a:pPr marL="360045" indent="-360045" algn="just">
              <a:lnSpc>
                <a:spcPct val="110000"/>
              </a:lnSpc>
              <a:buNone/>
            </a:pPr>
            <a:r>
              <a:rPr lang="zh-CN" altLang="en-US" sz="3000" dirty="0"/>
              <a:t>影响光纤传输质量的因素</a:t>
            </a:r>
          </a:p>
          <a:p>
            <a:pPr marL="360045" indent="-360045" algn="just">
              <a:lnSpc>
                <a:spcPct val="110000"/>
              </a:lnSpc>
              <a:buClr>
                <a:schemeClr val="tx1"/>
              </a:buClr>
            </a:pPr>
            <a:r>
              <a:rPr lang="zh-CN" altLang="en-US" sz="2600" dirty="0">
                <a:solidFill>
                  <a:srgbClr val="C00000"/>
                </a:solidFill>
              </a:rPr>
              <a:t>损耗特性</a:t>
            </a:r>
            <a:r>
              <a:rPr lang="zh-CN" altLang="en-US" sz="2600" dirty="0"/>
              <a:t>表示光能在光纤中传输所受到衰减程度</a:t>
            </a:r>
            <a:endParaRPr lang="en-US" altLang="zh-CN" sz="2600" dirty="0"/>
          </a:p>
          <a:p>
            <a:pPr marL="360045" indent="-360045" algn="just">
              <a:lnSpc>
                <a:spcPct val="110000"/>
              </a:lnSpc>
            </a:pPr>
            <a:r>
              <a:rPr lang="zh-CN" altLang="en-US" sz="2600" dirty="0"/>
              <a:t>光纤损耗分为</a:t>
            </a:r>
            <a:endParaRPr lang="en-US" altLang="zh-CN" sz="2600" dirty="0"/>
          </a:p>
          <a:p>
            <a:pPr marL="817245" lvl="2" indent="-360045" algn="just">
              <a:lnSpc>
                <a:spcPct val="110000"/>
              </a:lnSpc>
              <a:buClr>
                <a:schemeClr val="tx1"/>
              </a:buClr>
            </a:pPr>
            <a:r>
              <a:rPr lang="zh-CN" altLang="en-US" sz="2200" dirty="0">
                <a:solidFill>
                  <a:srgbClr val="C00000"/>
                </a:solidFill>
              </a:rPr>
              <a:t>固有损耗</a:t>
            </a:r>
            <a:r>
              <a:rPr lang="zh-CN" altLang="en-US" sz="2200" dirty="0"/>
              <a:t>指光纤材料的性质和微观结构引起的吸收损耗和瑞利散射损耗</a:t>
            </a:r>
          </a:p>
          <a:p>
            <a:pPr marL="817245" lvl="2" indent="-360045" algn="just">
              <a:lnSpc>
                <a:spcPct val="110000"/>
              </a:lnSpc>
              <a:buClr>
                <a:schemeClr val="tx1"/>
              </a:buClr>
            </a:pPr>
            <a:r>
              <a:rPr lang="zh-CN" altLang="en-US" sz="2200" dirty="0">
                <a:solidFill>
                  <a:srgbClr val="C00000"/>
                </a:solidFill>
              </a:rPr>
              <a:t>非固有损耗</a:t>
            </a:r>
            <a:r>
              <a:rPr lang="zh-CN" altLang="en-US" sz="2200" dirty="0"/>
              <a:t>指杂质吸收、结构不规则引起的散射和弯曲幅射损耗等</a:t>
            </a:r>
          </a:p>
          <a:p>
            <a:pPr marL="0" indent="0" algn="just">
              <a:lnSpc>
                <a:spcPct val="110000"/>
              </a:lnSpc>
              <a:buNone/>
            </a:pPr>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64</a:t>
            </a:fld>
            <a:endParaRPr kumimoji="1" lang="zh-CN" altLang="en-US" dirty="0"/>
          </a:p>
        </p:txBody>
      </p:sp>
      <p:pic>
        <p:nvPicPr>
          <p:cNvPr id="5" name="图片 4"/>
          <p:cNvPicPr>
            <a:picLocks noChangeAspect="1"/>
          </p:cNvPicPr>
          <p:nvPr/>
        </p:nvPicPr>
        <p:blipFill>
          <a:blip r:embed="rId2"/>
          <a:stretch>
            <a:fillRect/>
          </a:stretch>
        </p:blipFill>
        <p:spPr>
          <a:xfrm>
            <a:off x="6062870" y="2063894"/>
            <a:ext cx="5793508" cy="3454417"/>
          </a:xfrm>
          <a:prstGeom prst="rect">
            <a:avLst/>
          </a:prstGeom>
        </p:spPr>
      </p:pic>
      <p:sp>
        <p:nvSpPr>
          <p:cNvPr id="6" name="内容占位符 2"/>
          <p:cNvSpPr txBox="1"/>
          <p:nvPr/>
        </p:nvSpPr>
        <p:spPr>
          <a:xfrm>
            <a:off x="6062870" y="1510758"/>
            <a:ext cx="4042025" cy="52352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dirty="0"/>
              <a:t>光纤损耗与波长的关系                             </a:t>
            </a:r>
          </a:p>
          <a:p>
            <a:pPr marL="0" indent="0">
              <a:buFont typeface="Wingdings" panose="05000000000000000000" pitchFamily="2" charset="2"/>
              <a:buNone/>
            </a:pPr>
            <a:endParaRPr lang="zh-CN" altLang="en-US" dirty="0"/>
          </a:p>
        </p:txBody>
      </p:sp>
      <p:sp>
        <p:nvSpPr>
          <p:cNvPr id="7" name="文本框 6"/>
          <p:cNvSpPr txBox="1"/>
          <p:nvPr/>
        </p:nvSpPr>
        <p:spPr>
          <a:xfrm>
            <a:off x="5685182" y="5628868"/>
            <a:ext cx="6291469" cy="1092607"/>
          </a:xfrm>
          <a:prstGeom prst="rect">
            <a:avLst/>
          </a:prstGeom>
          <a:noFill/>
          <a:ln w="28575">
            <a:solidFill>
              <a:srgbClr val="B348FF"/>
            </a:solidFill>
          </a:ln>
        </p:spPr>
        <p:txBody>
          <a:bodyPr wrap="square" rtlCol="0">
            <a:spAutoFit/>
          </a:bodyPr>
          <a:lstStyle/>
          <a:p>
            <a:pPr indent="-360045">
              <a:spcBef>
                <a:spcPts val="600"/>
              </a:spcBef>
            </a:pP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在光纤通信中常用的三个波段的中心分别位于</a:t>
            </a:r>
            <a:r>
              <a:rPr kumimoji="1" lang="zh-CN" altLang="zh-CN" sz="2000" i="0" kern="1200" dirty="0">
                <a:solidFill>
                  <a:srgbClr val="C00000"/>
                </a:solidFill>
                <a:effectLst/>
                <a:latin typeface="Times New Roman" panose="02020603050405020304" pitchFamily="18" charset="0"/>
                <a:ea typeface="微软雅黑" panose="020B0503020204020204" pitchFamily="34" charset="-122"/>
              </a:rPr>
              <a:t>0.85</a:t>
            </a:r>
            <a:r>
              <a:rPr kumimoji="1" lang="en-US" altLang="zh-CN" sz="2000" dirty="0">
                <a:solidFill>
                  <a:srgbClr val="C00000"/>
                </a:solidFill>
                <a:latin typeface="Times New Roman" panose="02020603050405020304" pitchFamily="18" charset="0"/>
                <a:ea typeface="微软雅黑" panose="020B0503020204020204" pitchFamily="34" charset="-122"/>
                <a:sym typeface="Symbol" panose="05050102010706020507" pitchFamily="2" charset="2"/>
              </a:rPr>
              <a:t> </a:t>
            </a:r>
            <a:r>
              <a:rPr kumimoji="1" lang="en-US" altLang="zh-CN" sz="2000" dirty="0">
                <a:solidFill>
                  <a:srgbClr val="C00000"/>
                </a:solidFill>
                <a:latin typeface="Times New Roman" panose="02020603050405020304" pitchFamily="18" charset="0"/>
                <a:ea typeface="微软雅黑" panose="020B0503020204020204" pitchFamily="34" charset="-122"/>
              </a:rPr>
              <a:t>m </a:t>
            </a:r>
            <a:r>
              <a:rPr kumimoji="1" lang="zh-CN" altLang="en-US" sz="2000" i="0" kern="1200" dirty="0">
                <a:solidFill>
                  <a:srgbClr val="000000"/>
                </a:solidFill>
                <a:effectLst/>
                <a:latin typeface="Times New Roman" panose="02020603050405020304" pitchFamily="18" charset="0"/>
                <a:ea typeface="微软雅黑" panose="020B0503020204020204" pitchFamily="34" charset="-122"/>
              </a:rPr>
              <a:t>、</a:t>
            </a:r>
            <a:r>
              <a:rPr kumimoji="1" lang="zh-CN" altLang="zh-CN" sz="2000" i="0" kern="1200" dirty="0">
                <a:solidFill>
                  <a:srgbClr val="C00000"/>
                </a:solidFill>
                <a:effectLst/>
                <a:latin typeface="Times New Roman" panose="02020603050405020304" pitchFamily="18" charset="0"/>
                <a:ea typeface="微软雅黑" panose="020B0503020204020204" pitchFamily="34" charset="-122"/>
              </a:rPr>
              <a:t>1.30</a:t>
            </a:r>
            <a:r>
              <a:rPr kumimoji="1" lang="en-US" altLang="zh-CN" sz="2000" dirty="0">
                <a:solidFill>
                  <a:srgbClr val="C00000"/>
                </a:solidFill>
                <a:latin typeface="Times New Roman" panose="02020603050405020304" pitchFamily="18" charset="0"/>
                <a:ea typeface="微软雅黑" panose="020B0503020204020204" pitchFamily="34" charset="-122"/>
                <a:sym typeface="Symbol" panose="05050102010706020507" pitchFamily="2" charset="2"/>
              </a:rPr>
              <a:t> </a:t>
            </a:r>
            <a:r>
              <a:rPr kumimoji="1" lang="en-US" altLang="zh-CN" sz="2000" dirty="0">
                <a:solidFill>
                  <a:srgbClr val="C00000"/>
                </a:solidFill>
                <a:latin typeface="Times New Roman" panose="02020603050405020304" pitchFamily="18" charset="0"/>
                <a:ea typeface="微软雅黑" panose="020B0503020204020204" pitchFamily="34" charset="-122"/>
              </a:rPr>
              <a:t>m</a:t>
            </a: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和</a:t>
            </a:r>
            <a:r>
              <a:rPr kumimoji="1" lang="zh-CN" altLang="zh-CN" sz="2000" i="0" kern="1200" dirty="0">
                <a:solidFill>
                  <a:srgbClr val="C00000"/>
                </a:solidFill>
                <a:effectLst/>
                <a:latin typeface="Times New Roman" panose="02020603050405020304" pitchFamily="18" charset="0"/>
                <a:ea typeface="微软雅黑" panose="020B0503020204020204" pitchFamily="34" charset="-122"/>
              </a:rPr>
              <a:t>1.55 </a:t>
            </a:r>
            <a:r>
              <a:rPr kumimoji="1" lang="en-US" altLang="zh-CN" sz="2000" i="0" kern="1200" dirty="0">
                <a:solidFill>
                  <a:srgbClr val="C00000"/>
                </a:solidFill>
                <a:effectLst/>
                <a:latin typeface="Times New Roman" panose="02020603050405020304" pitchFamily="18" charset="0"/>
                <a:ea typeface="微软雅黑" panose="020B0503020204020204" pitchFamily="34" charset="-122"/>
                <a:sym typeface="Symbol" panose="05050102010706020507" pitchFamily="2" charset="2"/>
              </a:rPr>
              <a:t></a:t>
            </a:r>
            <a:r>
              <a:rPr kumimoji="1" lang="en-US" altLang="zh-CN" sz="2000" i="0" kern="1200" dirty="0">
                <a:solidFill>
                  <a:srgbClr val="C00000"/>
                </a:solidFill>
                <a:effectLst/>
                <a:latin typeface="Times New Roman" panose="02020603050405020304" pitchFamily="18" charset="0"/>
                <a:ea typeface="微软雅黑" panose="020B0503020204020204" pitchFamily="34" charset="-122"/>
              </a:rPr>
              <a:t>m</a:t>
            </a:r>
          </a:p>
          <a:p>
            <a:pPr indent="-360045">
              <a:spcBef>
                <a:spcPts val="600"/>
              </a:spcBef>
            </a:pP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这三个波段具有25000</a:t>
            </a:r>
            <a:r>
              <a:rPr kumimoji="1" lang="en-US" altLang="zh-CN" sz="2000" i="0" kern="1200" dirty="0">
                <a:solidFill>
                  <a:srgbClr val="000000"/>
                </a:solidFill>
                <a:effectLst/>
                <a:latin typeface="Times New Roman" panose="02020603050405020304" pitchFamily="18" charset="0"/>
                <a:ea typeface="微软雅黑" panose="020B0503020204020204" pitchFamily="34" charset="-122"/>
              </a:rPr>
              <a:t>-</a:t>
            </a: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30000</a:t>
            </a:r>
            <a:r>
              <a:rPr kumimoji="1" lang="en-US" altLang="zh-CN" sz="2000" i="0" kern="1200" dirty="0">
                <a:solidFill>
                  <a:srgbClr val="000000"/>
                </a:solidFill>
                <a:effectLst/>
                <a:latin typeface="Times New Roman" panose="02020603050405020304" pitchFamily="18" charset="0"/>
                <a:ea typeface="微软雅黑" panose="020B0503020204020204" pitchFamily="34" charset="-122"/>
              </a:rPr>
              <a:t>GHz</a:t>
            </a: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的带宽</a:t>
            </a:r>
            <a:endParaRPr lang="zh-CN" altLang="en-US" sz="2000" dirty="0">
              <a:latin typeface="Times New Roman" panose="02020603050405020304" pitchFamily="18" charset="0"/>
              <a:ea typeface="微软雅黑" panose="020B0503020204020204" pitchFamily="34" charset="-122"/>
            </a:endParaRPr>
          </a:p>
        </p:txBody>
      </p:sp>
      <p:sp>
        <p:nvSpPr>
          <p:cNvPr id="8" name="矩形 7"/>
          <p:cNvSpPr/>
          <p:nvPr/>
        </p:nvSpPr>
        <p:spPr>
          <a:xfrm>
            <a:off x="7290743" y="2587747"/>
            <a:ext cx="996593" cy="328773"/>
          </a:xfrm>
          <a:prstGeom prst="rect">
            <a:avLst/>
          </a:prstGeom>
          <a:noFill/>
          <a:ln w="28575">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48FF"/>
              </a:solidFill>
            </a:endParaRPr>
          </a:p>
        </p:txBody>
      </p:sp>
      <p:sp>
        <p:nvSpPr>
          <p:cNvPr id="9" name="矩形 8"/>
          <p:cNvSpPr/>
          <p:nvPr/>
        </p:nvSpPr>
        <p:spPr>
          <a:xfrm>
            <a:off x="8376790" y="3774856"/>
            <a:ext cx="996593" cy="328773"/>
          </a:xfrm>
          <a:prstGeom prst="rect">
            <a:avLst/>
          </a:prstGeom>
          <a:noFill/>
          <a:ln w="28575">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48FF"/>
              </a:solidFill>
            </a:endParaRPr>
          </a:p>
        </p:txBody>
      </p:sp>
      <p:sp>
        <p:nvSpPr>
          <p:cNvPr id="10" name="矩形 9"/>
          <p:cNvSpPr/>
          <p:nvPr/>
        </p:nvSpPr>
        <p:spPr>
          <a:xfrm>
            <a:off x="9942444" y="4092089"/>
            <a:ext cx="996593" cy="328773"/>
          </a:xfrm>
          <a:prstGeom prst="rect">
            <a:avLst/>
          </a:prstGeom>
          <a:noFill/>
          <a:ln w="28575">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48FF"/>
              </a:solidFill>
            </a:endParaRPr>
          </a:p>
        </p:txBody>
      </p:sp>
      <p:sp>
        <p:nvSpPr>
          <p:cNvPr id="13" name="文本框 12"/>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094" y="3727449"/>
            <a:ext cx="4024979" cy="3123233"/>
          </a:xfrm>
          <a:prstGeom prst="rect">
            <a:avLst/>
          </a:prstGeom>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509016" y="1503612"/>
            <a:ext cx="11377976" cy="4939738"/>
          </a:xfrm>
        </p:spPr>
        <p:txBody>
          <a:bodyPr>
            <a:normAutofit/>
          </a:bodyPr>
          <a:lstStyle/>
          <a:p>
            <a:pPr marL="360045" indent="-360045" algn="just"/>
            <a:r>
              <a:rPr lang="zh-CN" altLang="en-US" sz="2400" dirty="0">
                <a:solidFill>
                  <a:srgbClr val="C00000"/>
                </a:solidFill>
                <a:latin typeface="Times New Roman" panose="02020603050405020304" pitchFamily="18" charset="0"/>
              </a:rPr>
              <a:t>光纤传输的模式理论</a:t>
            </a:r>
            <a:r>
              <a:rPr lang="zh-CN" altLang="en-US" sz="2400" dirty="0">
                <a:latin typeface="Times New Roman" panose="02020603050405020304" pitchFamily="18" charset="0"/>
              </a:rPr>
              <a:t>：光以电磁波传送，不同模式的电磁波在光纤中的传送速度是不同的</a:t>
            </a:r>
            <a:endParaRPr lang="en-US" altLang="zh-CN" sz="2400" dirty="0">
              <a:latin typeface="Times New Roman" panose="02020603050405020304" pitchFamily="18" charset="0"/>
            </a:endParaRPr>
          </a:p>
          <a:p>
            <a:pPr marL="360045" indent="-360045" algn="just"/>
            <a:r>
              <a:rPr lang="zh-CN" altLang="en-US" sz="2400" i="0" dirty="0">
                <a:latin typeface="Times New Roman" panose="02020603050405020304" pitchFamily="18" charset="0"/>
              </a:rPr>
              <a:t>频带特性与光纤传光时的色散性能有关</a:t>
            </a:r>
            <a:endParaRPr lang="en-US" altLang="zh-CN" sz="2400" i="0" dirty="0">
              <a:latin typeface="Times New Roman" panose="02020603050405020304" pitchFamily="18" charset="0"/>
            </a:endParaRPr>
          </a:p>
          <a:p>
            <a:pPr marL="817245" lvl="1" indent="-360045" algn="just"/>
            <a:r>
              <a:rPr lang="zh-CN" altLang="en-US" i="0" dirty="0">
                <a:latin typeface="Times New Roman" panose="02020603050405020304" pitchFamily="18" charset="0"/>
              </a:rPr>
              <a:t>传送速度随模式、波长或材料变化的性质称为</a:t>
            </a:r>
            <a:r>
              <a:rPr lang="zh-CN" altLang="en-US" i="0" dirty="0">
                <a:solidFill>
                  <a:srgbClr val="C00000"/>
                </a:solidFill>
                <a:latin typeface="Times New Roman" panose="02020603050405020304" pitchFamily="18" charset="0"/>
              </a:rPr>
              <a:t>光纤的色散特性</a:t>
            </a:r>
            <a:endParaRPr lang="en-US" altLang="zh-CN" i="0" dirty="0">
              <a:latin typeface="Times New Roman" panose="02020603050405020304" pitchFamily="18" charset="0"/>
            </a:endParaRPr>
          </a:p>
          <a:p>
            <a:pPr marL="1274445" lvl="2" indent="-360045" algn="just"/>
            <a:r>
              <a:rPr lang="zh-CN" altLang="en-US" i="0" dirty="0">
                <a:latin typeface="Times New Roman" panose="02020603050405020304" pitchFamily="18" charset="0"/>
              </a:rPr>
              <a:t>色散有模间色散和</a:t>
            </a:r>
            <a:r>
              <a:rPr lang="zh-CN" altLang="en-US" dirty="0">
                <a:latin typeface="Times New Roman" panose="02020603050405020304" pitchFamily="18" charset="0"/>
              </a:rPr>
              <a:t>模内色散，对传输质量的影响体现在传输波形的畸变上</a:t>
            </a:r>
            <a:endParaRPr lang="en-US" altLang="zh-CN" i="0" dirty="0">
              <a:latin typeface="Times New Roman" panose="02020603050405020304" pitchFamily="18" charset="0"/>
            </a:endParaRPr>
          </a:p>
          <a:p>
            <a:pPr marL="1274445" lvl="2" indent="-360045" algn="just"/>
            <a:r>
              <a:rPr lang="zh-CN" altLang="en-US" i="0" dirty="0">
                <a:latin typeface="Times New Roman" panose="02020603050405020304" pitchFamily="18" charset="0"/>
              </a:rPr>
              <a:t>多模光纤中以模间色散为主</a:t>
            </a:r>
            <a:endParaRPr lang="en-US" altLang="zh-CN" i="0" dirty="0">
              <a:latin typeface="Times New Roman" panose="02020603050405020304" pitchFamily="18" charset="0"/>
            </a:endParaRPr>
          </a:p>
          <a:p>
            <a:pPr marL="1274445" lvl="2" indent="-360045" algn="just"/>
            <a:r>
              <a:rPr lang="zh-CN" altLang="en-US" i="0" dirty="0">
                <a:latin typeface="Times New Roman" panose="02020603050405020304" pitchFamily="18" charset="0"/>
              </a:rPr>
              <a:t>单模光纤只存在模内色散</a:t>
            </a:r>
            <a:endParaRPr lang="en-US" altLang="zh-CN" i="0" dirty="0">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65</a:t>
            </a:fld>
            <a:endParaRPr kumimoji="1"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63" y="4186639"/>
            <a:ext cx="7921608" cy="2460377"/>
          </a:xfrm>
          <a:prstGeom prst="rect">
            <a:avLst/>
          </a:prstGeom>
        </p:spPr>
      </p:pic>
      <p:sp>
        <p:nvSpPr>
          <p:cNvPr id="9" name="文本框 8"/>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199" y="1356648"/>
            <a:ext cx="10370907" cy="4586694"/>
          </a:xfrm>
        </p:spPr>
        <p:txBody>
          <a:bodyPr>
            <a:normAutofit/>
          </a:bodyPr>
          <a:lstStyle/>
          <a:p>
            <a:pPr marL="0" indent="0" algn="just">
              <a:buNone/>
            </a:pPr>
            <a:r>
              <a:rPr lang="zh-CN" altLang="en-US" b="1" i="0" dirty="0">
                <a:solidFill>
                  <a:srgbClr val="5B307E"/>
                </a:solidFill>
                <a:latin typeface="Times New Roman" panose="02020603050405020304" pitchFamily="18" charset="0"/>
                <a:ea typeface="微软雅黑" panose="020B0503020204020204" pitchFamily="34" charset="-122"/>
              </a:rPr>
              <a:t>电力载波</a:t>
            </a:r>
            <a:endParaRPr lang="en-US" altLang="zh-CN" b="1" dirty="0">
              <a:solidFill>
                <a:srgbClr val="5B307E"/>
              </a:solidFill>
              <a:latin typeface="Times New Roman" panose="02020603050405020304" pitchFamily="18" charset="0"/>
              <a:ea typeface="微软雅黑" panose="020B0503020204020204" pitchFamily="34" charset="-122"/>
            </a:endParaRPr>
          </a:p>
          <a:p>
            <a:pPr marL="360045" indent="-360045" algn="just"/>
            <a:r>
              <a:rPr lang="zh-CN" altLang="en-US" sz="2400" dirty="0">
                <a:solidFill>
                  <a:srgbClr val="C00000"/>
                </a:solidFill>
              </a:rPr>
              <a:t>电力载波</a:t>
            </a:r>
            <a:r>
              <a:rPr lang="zh-CN" altLang="en-US" sz="2400" dirty="0"/>
              <a:t>是电力系统特有的通信方式</a:t>
            </a:r>
            <a:endParaRPr lang="en-US" altLang="zh-CN" sz="2400" dirty="0"/>
          </a:p>
          <a:p>
            <a:pPr marL="817245" lvl="1" indent="-360045" algn="just"/>
            <a:r>
              <a:rPr lang="zh-CN" altLang="en-US" sz="2000" dirty="0"/>
              <a:t>利用现有电力线，通过载波方式将模拟或数字信号进行高速传输</a:t>
            </a:r>
            <a:endParaRPr lang="en-US" altLang="zh-CN" sz="2000" dirty="0"/>
          </a:p>
          <a:p>
            <a:pPr marL="360045" indent="-360045" algn="just"/>
            <a:r>
              <a:rPr kumimoji="1" lang="zh-CN" altLang="zh-CN" sz="2400" i="0" dirty="0">
                <a:solidFill>
                  <a:srgbClr val="C00000"/>
                </a:solidFill>
                <a:effectLst/>
                <a:latin typeface="Times New Roman" panose="02020603050405020304" pitchFamily="18" charset="0"/>
                <a:ea typeface="微软雅黑" panose="020B0503020204020204" pitchFamily="34" charset="-122"/>
              </a:rPr>
              <a:t>电力线</a:t>
            </a:r>
            <a:r>
              <a:rPr kumimoji="1" lang="zh-CN" altLang="zh-CN" sz="2400" i="0" dirty="0">
                <a:solidFill>
                  <a:srgbClr val="000000"/>
                </a:solidFill>
                <a:effectLst/>
                <a:latin typeface="Times New Roman" panose="02020603050405020304" pitchFamily="18" charset="0"/>
                <a:ea typeface="微软雅黑" panose="020B0503020204020204" pitchFamily="34" charset="-122"/>
              </a:rPr>
              <a:t>是指输送电能的电力线路</a:t>
            </a:r>
            <a:endParaRPr lang="zh-CN" altLang="zh-CN" sz="2400" dirty="0">
              <a:effectLst/>
              <a:latin typeface="Times New Roman" panose="02020603050405020304" pitchFamily="18" charset="0"/>
              <a:ea typeface="微软雅黑" panose="020B0503020204020204" pitchFamily="34" charset="-122"/>
            </a:endParaRPr>
          </a:p>
          <a:p>
            <a:pPr marL="817245" lvl="1" indent="-360045" algn="just" eaLnBrk="0" fontAlgn="base" hangingPunct="0"/>
            <a:r>
              <a:rPr kumimoji="1" lang="zh-CN" altLang="zh-CN" sz="2000" i="0" dirty="0">
                <a:solidFill>
                  <a:srgbClr val="000000"/>
                </a:solidFill>
                <a:effectLst/>
                <a:latin typeface="Times New Roman" panose="02020603050405020304" pitchFamily="18" charset="0"/>
                <a:ea typeface="微软雅黑" panose="020B0503020204020204" pitchFamily="34" charset="-122"/>
              </a:rPr>
              <a:t>按结构形式的不同，输电线路分架空输电线路和电缆线路</a:t>
            </a:r>
            <a:endParaRPr kumimoji="1" lang="en-US" altLang="zh-CN" sz="2000" dirty="0">
              <a:solidFill>
                <a:srgbClr val="000000"/>
              </a:solidFill>
              <a:latin typeface="Times New Roman" panose="02020603050405020304" pitchFamily="18" charset="0"/>
              <a:ea typeface="微软雅黑" panose="020B0503020204020204" pitchFamily="34" charset="-122"/>
            </a:endParaRPr>
          </a:p>
          <a:p>
            <a:pPr marL="817245" lvl="1" indent="-360045" algn="just" eaLnBrk="0" fontAlgn="base" hangingPunct="0"/>
            <a:r>
              <a:rPr kumimoji="1" lang="zh-CN" altLang="zh-CN" sz="2000" i="0" dirty="0">
                <a:solidFill>
                  <a:srgbClr val="000000"/>
                </a:solidFill>
                <a:effectLst/>
                <a:latin typeface="Times New Roman" panose="02020603050405020304" pitchFamily="18" charset="0"/>
                <a:ea typeface="微软雅黑" panose="020B0503020204020204" pitchFamily="34" charset="-122"/>
              </a:rPr>
              <a:t>架空输电线由线路杆塔和电力线组成</a:t>
            </a:r>
            <a:endParaRPr lang="zh-CN" altLang="zh-CN" sz="2000" dirty="0">
              <a:effectLst/>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66</a:t>
            </a:fld>
            <a:endParaRPr kumimoji="1" lang="zh-CN" altLang="en-US" dirty="0"/>
          </a:p>
        </p:txBody>
      </p:sp>
      <p:pic>
        <p:nvPicPr>
          <p:cNvPr id="5" name="图片 4"/>
          <p:cNvPicPr>
            <a:picLocks noChangeAspect="1"/>
          </p:cNvPicPr>
          <p:nvPr/>
        </p:nvPicPr>
        <p:blipFill>
          <a:blip r:embed="rId2"/>
          <a:stretch>
            <a:fillRect/>
          </a:stretch>
        </p:blipFill>
        <p:spPr>
          <a:xfrm>
            <a:off x="838199" y="4023032"/>
            <a:ext cx="3419342" cy="2413315"/>
          </a:xfrm>
          <a:prstGeom prst="rect">
            <a:avLst/>
          </a:prstGeom>
        </p:spPr>
      </p:pic>
      <p:pic>
        <p:nvPicPr>
          <p:cNvPr id="6" name="图片 5"/>
          <p:cNvPicPr>
            <a:picLocks noChangeAspect="1"/>
          </p:cNvPicPr>
          <p:nvPr/>
        </p:nvPicPr>
        <p:blipFill>
          <a:blip r:embed="rId3"/>
          <a:stretch>
            <a:fillRect/>
          </a:stretch>
        </p:blipFill>
        <p:spPr>
          <a:xfrm>
            <a:off x="4257541" y="4023032"/>
            <a:ext cx="3575304" cy="2413315"/>
          </a:xfrm>
          <a:prstGeom prst="rect">
            <a:avLst/>
          </a:prstGeom>
        </p:spPr>
      </p:pic>
      <p:pic>
        <p:nvPicPr>
          <p:cNvPr id="8" name="图片 7"/>
          <p:cNvPicPr>
            <a:picLocks noChangeAspect="1"/>
          </p:cNvPicPr>
          <p:nvPr/>
        </p:nvPicPr>
        <p:blipFill>
          <a:blip r:embed="rId4"/>
          <a:stretch>
            <a:fillRect/>
          </a:stretch>
        </p:blipFill>
        <p:spPr>
          <a:xfrm>
            <a:off x="7832845" y="4042910"/>
            <a:ext cx="3679451" cy="2349499"/>
          </a:xfrm>
          <a:prstGeom prst="rect">
            <a:avLst/>
          </a:prstGeom>
          <a:ln w="28575">
            <a:solidFill>
              <a:schemeClr val="bg2">
                <a:lumMod val="75000"/>
              </a:schemeClr>
            </a:solidFill>
          </a:ln>
        </p:spPr>
      </p:pic>
      <p:sp>
        <p:nvSpPr>
          <p:cNvPr id="9" name="文本框 8"/>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p:txBody>
          <a:bodyPr/>
          <a:lstStyle/>
          <a:p>
            <a:pPr marL="360045" indent="-360045" algn="just">
              <a:lnSpc>
                <a:spcPct val="110000"/>
              </a:lnSpc>
            </a:pPr>
            <a:r>
              <a:rPr kumimoji="1" lang="zh-CN" altLang="zh-CN" sz="2400" dirty="0">
                <a:solidFill>
                  <a:srgbClr val="000000"/>
                </a:solidFill>
                <a:latin typeface="Times New Roman" panose="02020603050405020304" pitchFamily="18" charset="0"/>
                <a:ea typeface="微软雅黑" panose="020B0503020204020204" pitchFamily="34" charset="-122"/>
              </a:rPr>
              <a:t>电力线载波通信</a:t>
            </a:r>
            <a:r>
              <a:rPr kumimoji="1" lang="zh-CN" altLang="en-US" sz="2400" dirty="0">
                <a:solidFill>
                  <a:srgbClr val="000000"/>
                </a:solidFill>
                <a:latin typeface="Times New Roman" panose="02020603050405020304" pitchFamily="18" charset="0"/>
                <a:ea typeface="微软雅黑" panose="020B0503020204020204" pitchFamily="34" charset="-122"/>
              </a:rPr>
              <a:t>可</a:t>
            </a:r>
            <a:r>
              <a:rPr kumimoji="1" lang="zh-CN" altLang="zh-CN" sz="2400" dirty="0">
                <a:solidFill>
                  <a:srgbClr val="000000"/>
                </a:solidFill>
                <a:latin typeface="Times New Roman" panose="02020603050405020304" pitchFamily="18" charset="0"/>
                <a:ea typeface="微软雅黑" panose="020B0503020204020204" pitchFamily="34" charset="-122"/>
              </a:rPr>
              <a:t>利用</a:t>
            </a:r>
            <a:endParaRPr kumimoji="1" lang="en-US" altLang="zh-CN" sz="2400" dirty="0">
              <a:solidFill>
                <a:srgbClr val="000000"/>
              </a:solidFill>
              <a:latin typeface="Times New Roman" panose="02020603050405020304" pitchFamily="18" charset="0"/>
              <a:ea typeface="微软雅黑" panose="020B0503020204020204" pitchFamily="34" charset="-122"/>
            </a:endParaRPr>
          </a:p>
          <a:p>
            <a:pPr marL="817245" lvl="1" indent="-360045" algn="just">
              <a:lnSpc>
                <a:spcPct val="110000"/>
              </a:lnSpc>
            </a:pPr>
            <a:r>
              <a:rPr kumimoji="1" lang="zh-CN" altLang="zh-CN" sz="2000" dirty="0">
                <a:solidFill>
                  <a:srgbClr val="C00000"/>
                </a:solidFill>
                <a:latin typeface="Times New Roman" panose="02020603050405020304" pitchFamily="18" charset="0"/>
                <a:ea typeface="微软雅黑" panose="020B0503020204020204" pitchFamily="34" charset="-122"/>
              </a:rPr>
              <a:t>高压电力线</a:t>
            </a:r>
            <a:r>
              <a:rPr kumimoji="1" lang="zh-CN" altLang="en-US" sz="2000" dirty="0">
                <a:solidFill>
                  <a:srgbClr val="C00000"/>
                </a:solidFill>
                <a:latin typeface="Times New Roman" panose="02020603050405020304" pitchFamily="18" charset="0"/>
                <a:ea typeface="微软雅黑" panose="020B0503020204020204" pitchFamily="34" charset="-122"/>
              </a:rPr>
              <a:t>（</a:t>
            </a:r>
            <a:r>
              <a:rPr kumimoji="1" lang="en-US" altLang="zh-CN" sz="2000" dirty="0">
                <a:solidFill>
                  <a:srgbClr val="C00000"/>
                </a:solidFill>
                <a:latin typeface="Times New Roman" panose="02020603050405020304" pitchFamily="18" charset="0"/>
                <a:ea typeface="微软雅黑" panose="020B0503020204020204" pitchFamily="34" charset="-122"/>
              </a:rPr>
              <a:t>35kV</a:t>
            </a:r>
            <a:r>
              <a:rPr kumimoji="1" lang="zh-CN" altLang="zh-CN" sz="2000" dirty="0">
                <a:solidFill>
                  <a:srgbClr val="C00000"/>
                </a:solidFill>
                <a:latin typeface="Times New Roman" panose="02020603050405020304" pitchFamily="18" charset="0"/>
                <a:ea typeface="微软雅黑" panose="020B0503020204020204" pitchFamily="34" charset="-122"/>
              </a:rPr>
              <a:t>及以上</a:t>
            </a:r>
            <a:r>
              <a:rPr kumimoji="1" lang="zh-CN" altLang="en-US" sz="2000" dirty="0">
                <a:solidFill>
                  <a:srgbClr val="C00000"/>
                </a:solidFill>
                <a:latin typeface="Times New Roman" panose="02020603050405020304" pitchFamily="18" charset="0"/>
                <a:ea typeface="微软雅黑" panose="020B0503020204020204" pitchFamily="34" charset="-122"/>
              </a:rPr>
              <a:t>）</a:t>
            </a:r>
            <a:endParaRPr kumimoji="1" lang="en-US" altLang="zh-CN" sz="2000" dirty="0">
              <a:solidFill>
                <a:srgbClr val="000000"/>
              </a:solidFill>
              <a:latin typeface="Times New Roman" panose="02020603050405020304" pitchFamily="18" charset="0"/>
              <a:ea typeface="微软雅黑" panose="020B0503020204020204" pitchFamily="34" charset="-122"/>
            </a:endParaRPr>
          </a:p>
          <a:p>
            <a:pPr marL="817245" lvl="1" indent="-360045" algn="just">
              <a:lnSpc>
                <a:spcPct val="110000"/>
              </a:lnSpc>
            </a:pPr>
            <a:r>
              <a:rPr kumimoji="1" lang="zh-CN" altLang="zh-CN" sz="2000" dirty="0">
                <a:solidFill>
                  <a:srgbClr val="C00000"/>
                </a:solidFill>
                <a:latin typeface="Times New Roman" panose="02020603050405020304" pitchFamily="18" charset="0"/>
                <a:ea typeface="微软雅黑" panose="020B0503020204020204" pitchFamily="34" charset="-122"/>
              </a:rPr>
              <a:t>中压电力线</a:t>
            </a:r>
            <a:r>
              <a:rPr kumimoji="1" lang="zh-CN" altLang="en-US" sz="2000" dirty="0">
                <a:solidFill>
                  <a:srgbClr val="C00000"/>
                </a:solidFill>
                <a:latin typeface="Times New Roman" panose="02020603050405020304" pitchFamily="18" charset="0"/>
                <a:ea typeface="微软雅黑" panose="020B0503020204020204" pitchFamily="34" charset="-122"/>
              </a:rPr>
              <a:t>（</a:t>
            </a:r>
            <a:r>
              <a:rPr kumimoji="1" lang="en-US" altLang="zh-CN" sz="2000" dirty="0">
                <a:solidFill>
                  <a:srgbClr val="C00000"/>
                </a:solidFill>
                <a:latin typeface="Times New Roman" panose="02020603050405020304" pitchFamily="18" charset="0"/>
                <a:ea typeface="微软雅黑" panose="020B0503020204020204" pitchFamily="34" charset="-122"/>
              </a:rPr>
              <a:t>10kV</a:t>
            </a:r>
            <a:r>
              <a:rPr kumimoji="1" lang="zh-CN" altLang="en-US" sz="2000" dirty="0">
                <a:solidFill>
                  <a:srgbClr val="C00000"/>
                </a:solidFill>
                <a:latin typeface="Times New Roman" panose="02020603050405020304" pitchFamily="18" charset="0"/>
                <a:ea typeface="微软雅黑" panose="020B0503020204020204" pitchFamily="34" charset="-122"/>
              </a:rPr>
              <a:t>）</a:t>
            </a:r>
            <a:endParaRPr kumimoji="1" lang="en-US" altLang="zh-CN" sz="2000" dirty="0">
              <a:solidFill>
                <a:srgbClr val="000000"/>
              </a:solidFill>
              <a:latin typeface="Times New Roman" panose="02020603050405020304" pitchFamily="18" charset="0"/>
              <a:ea typeface="微软雅黑" panose="020B0503020204020204" pitchFamily="34" charset="-122"/>
            </a:endParaRPr>
          </a:p>
          <a:p>
            <a:pPr marL="817245" lvl="1" indent="-360045" algn="just">
              <a:lnSpc>
                <a:spcPct val="110000"/>
              </a:lnSpc>
            </a:pPr>
            <a:r>
              <a:rPr kumimoji="1" lang="zh-CN" altLang="zh-CN" sz="2000" dirty="0">
                <a:solidFill>
                  <a:srgbClr val="C00000"/>
                </a:solidFill>
                <a:latin typeface="Times New Roman" panose="02020603050405020304" pitchFamily="18" charset="0"/>
                <a:ea typeface="微软雅黑" panose="020B0503020204020204" pitchFamily="34" charset="-122"/>
              </a:rPr>
              <a:t>低压配电线</a:t>
            </a:r>
            <a:r>
              <a:rPr kumimoji="1" lang="zh-CN" altLang="en-US" sz="2000" dirty="0">
                <a:solidFill>
                  <a:srgbClr val="C00000"/>
                </a:solidFill>
                <a:latin typeface="Times New Roman" panose="02020603050405020304" pitchFamily="18" charset="0"/>
                <a:ea typeface="微软雅黑" panose="020B0503020204020204" pitchFamily="34" charset="-122"/>
              </a:rPr>
              <a:t>（</a:t>
            </a:r>
            <a:r>
              <a:rPr kumimoji="1" lang="en-US" altLang="zh-CN" sz="2000" dirty="0">
                <a:solidFill>
                  <a:srgbClr val="C00000"/>
                </a:solidFill>
                <a:latin typeface="Times New Roman" panose="02020603050405020304" pitchFamily="18" charset="0"/>
                <a:ea typeface="微软雅黑" panose="020B0503020204020204" pitchFamily="34" charset="-122"/>
              </a:rPr>
              <a:t>380/220V</a:t>
            </a:r>
            <a:r>
              <a:rPr kumimoji="1" lang="zh-CN" altLang="en-US" sz="2000" dirty="0">
                <a:solidFill>
                  <a:srgbClr val="C00000"/>
                </a:solidFill>
                <a:latin typeface="Times New Roman" panose="02020603050405020304" pitchFamily="18" charset="0"/>
                <a:ea typeface="微软雅黑" panose="020B0503020204020204" pitchFamily="34" charset="-122"/>
              </a:rPr>
              <a:t>）</a:t>
            </a:r>
            <a:endParaRPr kumimoji="1" lang="en-US" altLang="zh-CN" sz="2000" dirty="0">
              <a:solidFill>
                <a:srgbClr val="C00000"/>
              </a:solidFill>
              <a:latin typeface="Times New Roman" panose="02020603050405020304" pitchFamily="18" charset="0"/>
              <a:ea typeface="微软雅黑" panose="020B0503020204020204" pitchFamily="34" charset="-122"/>
            </a:endParaRPr>
          </a:p>
          <a:p>
            <a:pPr marL="360045" indent="-360045" algn="just">
              <a:lnSpc>
                <a:spcPct val="110000"/>
              </a:lnSpc>
            </a:pPr>
            <a:r>
              <a:rPr kumimoji="1" lang="zh-CN" altLang="zh-CN" sz="2400" dirty="0">
                <a:solidFill>
                  <a:srgbClr val="000000"/>
                </a:solidFill>
                <a:latin typeface="Times New Roman" panose="02020603050405020304" pitchFamily="18" charset="0"/>
                <a:ea typeface="微软雅黑" panose="020B0503020204020204" pitchFamily="34" charset="-122"/>
              </a:rPr>
              <a:t>电力线载波通信</a:t>
            </a:r>
            <a:r>
              <a:rPr kumimoji="1" lang="zh-CN" altLang="en-US" sz="2400" dirty="0">
                <a:solidFill>
                  <a:srgbClr val="000000"/>
                </a:solidFill>
                <a:latin typeface="Times New Roman" panose="02020603050405020304" pitchFamily="18" charset="0"/>
                <a:ea typeface="微软雅黑" panose="020B0503020204020204" pitchFamily="34" charset="-122"/>
              </a:rPr>
              <a:t>系统最基本的一项任务：</a:t>
            </a:r>
            <a:endParaRPr kumimoji="1" lang="en-US" altLang="zh-CN" sz="2400" dirty="0">
              <a:solidFill>
                <a:srgbClr val="000000"/>
              </a:solidFill>
              <a:latin typeface="Times New Roman" panose="02020603050405020304" pitchFamily="18" charset="0"/>
              <a:ea typeface="微软雅黑" panose="020B0503020204020204" pitchFamily="34" charset="-122"/>
            </a:endParaRPr>
          </a:p>
          <a:p>
            <a:pPr marL="817245" lvl="1" indent="-360045" algn="just">
              <a:lnSpc>
                <a:spcPct val="110000"/>
              </a:lnSpc>
            </a:pPr>
            <a:r>
              <a:rPr kumimoji="1" lang="zh-CN" altLang="en-US" sz="2000" dirty="0">
                <a:solidFill>
                  <a:srgbClr val="000000"/>
                </a:solidFill>
                <a:latin typeface="Times New Roman" panose="02020603050405020304" pitchFamily="18" charset="0"/>
                <a:ea typeface="微软雅黑" panose="020B0503020204020204" pitchFamily="34" charset="-122"/>
              </a:rPr>
              <a:t>根据通信信道的不同选择不同的调制方式，形成调制信号以适应信道传输</a:t>
            </a:r>
            <a:endParaRPr lang="en-US" altLang="zh-CN" dirty="0"/>
          </a:p>
          <a:p>
            <a:pPr marL="360045" indent="-360045" algn="just">
              <a:lnSpc>
                <a:spcPct val="110000"/>
              </a:lnSpc>
            </a:pPr>
            <a:r>
              <a:rPr lang="zh-CN" altLang="en-US" sz="2400" dirty="0"/>
              <a:t>优点：投资少、连接方便、传输速率高、安全性好和使用范围广</a:t>
            </a:r>
            <a:endParaRPr lang="en-US" altLang="zh-CN" sz="2400" dirty="0"/>
          </a:p>
          <a:p>
            <a:pPr marL="360045" indent="-360045" algn="just">
              <a:lnSpc>
                <a:spcPct val="110000"/>
              </a:lnSpc>
            </a:pPr>
            <a:r>
              <a:rPr lang="zh-CN" altLang="en-US" sz="2400" dirty="0"/>
              <a:t>缺点：无法提供高质量的数据传输业务，如家庭电器产生的电磁波干扰等</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67</a:t>
            </a:fld>
            <a:endParaRPr kumimoji="1" lang="zh-CN" altLang="en-US" dirty="0"/>
          </a:p>
        </p:txBody>
      </p:sp>
      <p:grpSp>
        <p:nvGrpSpPr>
          <p:cNvPr id="13" name="组合 12"/>
          <p:cNvGrpSpPr/>
          <p:nvPr/>
        </p:nvGrpSpPr>
        <p:grpSpPr>
          <a:xfrm>
            <a:off x="6638925" y="1251860"/>
            <a:ext cx="5444748" cy="2483212"/>
            <a:chOff x="6638925" y="1251860"/>
            <a:chExt cx="5444748" cy="2483212"/>
          </a:xfrm>
        </p:grpSpPr>
        <p:grpSp>
          <p:nvGrpSpPr>
            <p:cNvPr id="8" name="组合 7"/>
            <p:cNvGrpSpPr/>
            <p:nvPr/>
          </p:nvGrpSpPr>
          <p:grpSpPr>
            <a:xfrm>
              <a:off x="6638925" y="1251860"/>
              <a:ext cx="5444748" cy="2483212"/>
              <a:chOff x="6638925" y="1251860"/>
              <a:chExt cx="5444748" cy="2483212"/>
            </a:xfrm>
          </p:grpSpPr>
          <p:pic>
            <p:nvPicPr>
              <p:cNvPr id="5" name="图片 4"/>
              <p:cNvPicPr>
                <a:picLocks noChangeAspect="1"/>
              </p:cNvPicPr>
              <p:nvPr/>
            </p:nvPicPr>
            <p:blipFill>
              <a:blip r:embed="rId2"/>
              <a:stretch>
                <a:fillRect/>
              </a:stretch>
            </p:blipFill>
            <p:spPr>
              <a:xfrm>
                <a:off x="6638925" y="1251860"/>
                <a:ext cx="5444748" cy="2483212"/>
              </a:xfrm>
              <a:prstGeom prst="rect">
                <a:avLst/>
              </a:prstGeom>
            </p:spPr>
          </p:pic>
          <p:sp>
            <p:nvSpPr>
              <p:cNvPr id="7" name="文本框 6"/>
              <p:cNvSpPr txBox="1"/>
              <p:nvPr/>
            </p:nvSpPr>
            <p:spPr>
              <a:xfrm>
                <a:off x="8698404" y="3260033"/>
                <a:ext cx="1361661" cy="369332"/>
              </a:xfrm>
              <a:prstGeom prst="rect">
                <a:avLst/>
              </a:prstGeom>
              <a:solidFill>
                <a:schemeClr val="bg1"/>
              </a:solidFill>
              <a:ln w="28575">
                <a:solidFill>
                  <a:srgbClr val="B348FF"/>
                </a:solid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低压输电线</a:t>
                </a:r>
              </a:p>
            </p:txBody>
          </p:sp>
        </p:grpSp>
        <p:sp>
          <p:nvSpPr>
            <p:cNvPr id="12" name="文本框 11"/>
            <p:cNvSpPr txBox="1"/>
            <p:nvPr/>
          </p:nvSpPr>
          <p:spPr>
            <a:xfrm>
              <a:off x="6788427" y="3557884"/>
              <a:ext cx="367748" cy="169277"/>
            </a:xfrm>
            <a:prstGeom prst="rect">
              <a:avLst/>
            </a:prstGeom>
            <a:solidFill>
              <a:schemeClr val="bg1"/>
            </a:solidFill>
            <a:ln w="28575">
              <a:noFill/>
            </a:ln>
          </p:spPr>
          <p:txBody>
            <a:bodyPr wrap="square" rtlCol="0">
              <a:spAutoFit/>
            </a:bodyPr>
            <a:lstStyle/>
            <a:p>
              <a:r>
                <a:rPr lang="zh-CN" altLang="en-US" sz="500" dirty="0">
                  <a:latin typeface="微软雅黑" panose="020B0503020204020204" pitchFamily="34" charset="-122"/>
                  <a:ea typeface="微软雅黑" panose="020B0503020204020204" pitchFamily="34" charset="-122"/>
                </a:rPr>
                <a:t> </a:t>
              </a: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445" y="5071717"/>
            <a:ext cx="3974937" cy="1786283"/>
          </a:xfrm>
          <a:prstGeom prst="rect">
            <a:avLst/>
          </a:prstGeom>
        </p:spPr>
      </p:pic>
      <p:sp>
        <p:nvSpPr>
          <p:cNvPr id="15" name="文本框 14"/>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矩形: 圆角 194"/>
          <p:cNvSpPr/>
          <p:nvPr/>
        </p:nvSpPr>
        <p:spPr>
          <a:xfrm>
            <a:off x="582598" y="1994623"/>
            <a:ext cx="11241156" cy="4321572"/>
          </a:xfrm>
          <a:prstGeom prst="roundRect">
            <a:avLst>
              <a:gd name="adj" fmla="val 8422"/>
            </a:avLst>
          </a:prstGeom>
          <a:solidFill>
            <a:schemeClr val="accent5">
              <a:lumMod val="20000"/>
              <a:lumOff val="80000"/>
            </a:schemeClr>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p:cNvSpPr>
            <a:spLocks noGrp="1"/>
          </p:cNvSpPr>
          <p:nvPr>
            <p:ph idx="1"/>
          </p:nvPr>
        </p:nvSpPr>
        <p:spPr>
          <a:xfrm>
            <a:off x="582598" y="1351532"/>
            <a:ext cx="10515600" cy="606173"/>
          </a:xfrm>
        </p:spPr>
        <p:txBody>
          <a:bodyPr/>
          <a:lstStyle/>
          <a:p>
            <a:pPr marL="0" indent="0">
              <a:buNone/>
            </a:pPr>
            <a:r>
              <a:rPr lang="zh-CN" altLang="en-US" dirty="0">
                <a:solidFill>
                  <a:srgbClr val="C00000"/>
                </a:solidFill>
                <a:latin typeface="微软雅黑" panose="020B0503020204020204" pitchFamily="34" charset="-122"/>
                <a:ea typeface="微软雅黑" panose="020B0503020204020204" pitchFamily="34" charset="-122"/>
              </a:rPr>
              <a:t>导引</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非导引介质（电磁波）的频谱</a:t>
            </a:r>
          </a:p>
          <a:p>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68</a:t>
            </a:fld>
            <a:endParaRPr kumimoji="1" lang="zh-CN" altLang="en-US" dirty="0"/>
          </a:p>
        </p:txBody>
      </p:sp>
      <p:grpSp>
        <p:nvGrpSpPr>
          <p:cNvPr id="7" name="组合 6"/>
          <p:cNvGrpSpPr/>
          <p:nvPr/>
        </p:nvGrpSpPr>
        <p:grpSpPr>
          <a:xfrm>
            <a:off x="1179576" y="2149252"/>
            <a:ext cx="10341864" cy="4086955"/>
            <a:chOff x="1179576" y="2149252"/>
            <a:chExt cx="10341864" cy="4086955"/>
          </a:xfrm>
        </p:grpSpPr>
        <p:sp>
          <p:nvSpPr>
            <p:cNvPr id="101" name="Line 5"/>
            <p:cNvSpPr>
              <a:spLocks noChangeShapeType="1"/>
            </p:cNvSpPr>
            <p:nvPr/>
          </p:nvSpPr>
          <p:spPr bwMode="auto">
            <a:xfrm>
              <a:off x="8036491" y="2953476"/>
              <a:ext cx="2862194" cy="939448"/>
            </a:xfrm>
            <a:prstGeom prst="line">
              <a:avLst/>
            </a:prstGeom>
            <a:noFill/>
            <a:ln w="9525" cap="rnd">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7"/>
            <p:cNvSpPr>
              <a:spLocks noChangeShapeType="1"/>
            </p:cNvSpPr>
            <p:nvPr/>
          </p:nvSpPr>
          <p:spPr bwMode="auto">
            <a:xfrm flipV="1">
              <a:off x="2325641" y="2953476"/>
              <a:ext cx="1427229" cy="939448"/>
            </a:xfrm>
            <a:prstGeom prst="line">
              <a:avLst/>
            </a:prstGeom>
            <a:noFill/>
            <a:ln w="9525" cap="rnd">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9"/>
            <p:cNvSpPr>
              <a:spLocks noChangeShapeType="1"/>
            </p:cNvSpPr>
            <p:nvPr/>
          </p:nvSpPr>
          <p:spPr bwMode="auto">
            <a:xfrm>
              <a:off x="3750936" y="3871573"/>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11"/>
            <p:cNvSpPr>
              <a:spLocks noChangeShapeType="1"/>
            </p:cNvSpPr>
            <p:nvPr/>
          </p:nvSpPr>
          <p:spPr bwMode="auto">
            <a:xfrm>
              <a:off x="3045057" y="3875132"/>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14"/>
            <p:cNvSpPr>
              <a:spLocks noChangeShapeType="1"/>
            </p:cNvSpPr>
            <p:nvPr/>
          </p:nvSpPr>
          <p:spPr bwMode="auto">
            <a:xfrm>
              <a:off x="4468419" y="3878690"/>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16"/>
            <p:cNvSpPr>
              <a:spLocks noChangeShapeType="1"/>
            </p:cNvSpPr>
            <p:nvPr/>
          </p:nvSpPr>
          <p:spPr bwMode="auto">
            <a:xfrm>
              <a:off x="5180099" y="3885807"/>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18"/>
            <p:cNvSpPr>
              <a:spLocks noChangeShapeType="1"/>
            </p:cNvSpPr>
            <p:nvPr/>
          </p:nvSpPr>
          <p:spPr bwMode="auto">
            <a:xfrm>
              <a:off x="6609262" y="3878690"/>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20"/>
            <p:cNvSpPr>
              <a:spLocks noChangeShapeType="1"/>
            </p:cNvSpPr>
            <p:nvPr/>
          </p:nvSpPr>
          <p:spPr bwMode="auto">
            <a:xfrm>
              <a:off x="2315971" y="2526455"/>
              <a:ext cx="91899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21"/>
            <p:cNvSpPr>
              <a:spLocks noChangeShapeType="1"/>
            </p:cNvSpPr>
            <p:nvPr/>
          </p:nvSpPr>
          <p:spPr bwMode="auto">
            <a:xfrm>
              <a:off x="2296603" y="2985500"/>
              <a:ext cx="91899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23"/>
            <p:cNvSpPr>
              <a:spLocks noChangeShapeType="1"/>
            </p:cNvSpPr>
            <p:nvPr/>
          </p:nvSpPr>
          <p:spPr bwMode="auto">
            <a:xfrm>
              <a:off x="5004112" y="2531793"/>
              <a:ext cx="0" cy="42168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24"/>
            <p:cNvSpPr>
              <a:spLocks noChangeShapeType="1"/>
            </p:cNvSpPr>
            <p:nvPr/>
          </p:nvSpPr>
          <p:spPr bwMode="auto">
            <a:xfrm>
              <a:off x="3762539" y="2544247"/>
              <a:ext cx="0" cy="4305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25"/>
            <p:cNvSpPr>
              <a:spLocks noChangeShapeType="1"/>
            </p:cNvSpPr>
            <p:nvPr/>
          </p:nvSpPr>
          <p:spPr bwMode="auto">
            <a:xfrm>
              <a:off x="7591690" y="2526455"/>
              <a:ext cx="0" cy="4270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26"/>
            <p:cNvSpPr>
              <a:spLocks noChangeShapeType="1"/>
            </p:cNvSpPr>
            <p:nvPr/>
          </p:nvSpPr>
          <p:spPr bwMode="auto">
            <a:xfrm>
              <a:off x="10283699" y="2537130"/>
              <a:ext cx="0" cy="41100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27"/>
            <p:cNvSpPr>
              <a:spLocks noChangeShapeType="1"/>
            </p:cNvSpPr>
            <p:nvPr/>
          </p:nvSpPr>
          <p:spPr bwMode="auto">
            <a:xfrm flipV="1">
              <a:off x="2319839" y="3878690"/>
              <a:ext cx="8588515" cy="533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Text Box 28"/>
            <p:cNvSpPr txBox="1">
              <a:spLocks noChangeArrowheads="1"/>
            </p:cNvSpPr>
            <p:nvPr/>
          </p:nvSpPr>
          <p:spPr bwMode="auto">
            <a:xfrm>
              <a:off x="3979138" y="2547806"/>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无线电</a:t>
              </a:r>
            </a:p>
          </p:txBody>
        </p:sp>
        <p:sp>
          <p:nvSpPr>
            <p:cNvPr id="124" name="Text Box 29"/>
            <p:cNvSpPr txBox="1">
              <a:spLocks noChangeArrowheads="1"/>
            </p:cNvSpPr>
            <p:nvPr/>
          </p:nvSpPr>
          <p:spPr bwMode="auto">
            <a:xfrm>
              <a:off x="5174297" y="2547806"/>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微波</a:t>
              </a:r>
            </a:p>
          </p:txBody>
        </p:sp>
        <p:sp>
          <p:nvSpPr>
            <p:cNvPr id="125" name="Line 30"/>
            <p:cNvSpPr>
              <a:spLocks noChangeShapeType="1"/>
            </p:cNvSpPr>
            <p:nvPr/>
          </p:nvSpPr>
          <p:spPr bwMode="auto">
            <a:xfrm>
              <a:off x="6288232" y="2526455"/>
              <a:ext cx="0" cy="4270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31"/>
            <p:cNvSpPr>
              <a:spLocks noChangeShapeType="1"/>
            </p:cNvSpPr>
            <p:nvPr/>
          </p:nvSpPr>
          <p:spPr bwMode="auto">
            <a:xfrm>
              <a:off x="7471787" y="2526455"/>
              <a:ext cx="0" cy="4270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Text Box 32"/>
            <p:cNvSpPr txBox="1">
              <a:spLocks noChangeArrowheads="1"/>
            </p:cNvSpPr>
            <p:nvPr/>
          </p:nvSpPr>
          <p:spPr bwMode="auto">
            <a:xfrm>
              <a:off x="6442945" y="2547806"/>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红外线</a:t>
              </a:r>
            </a:p>
          </p:txBody>
        </p:sp>
        <p:sp>
          <p:nvSpPr>
            <p:cNvPr id="128" name="Text Box 33"/>
            <p:cNvSpPr txBox="1">
              <a:spLocks noChangeArrowheads="1"/>
            </p:cNvSpPr>
            <p:nvPr/>
          </p:nvSpPr>
          <p:spPr bwMode="auto">
            <a:xfrm>
              <a:off x="6767843" y="3124285"/>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可见光</a:t>
              </a:r>
            </a:p>
          </p:txBody>
        </p:sp>
        <p:sp>
          <p:nvSpPr>
            <p:cNvPr id="129" name="Text Box 34"/>
            <p:cNvSpPr txBox="1">
              <a:spLocks noChangeArrowheads="1"/>
            </p:cNvSpPr>
            <p:nvPr/>
          </p:nvSpPr>
          <p:spPr bwMode="auto">
            <a:xfrm>
              <a:off x="7742535" y="3124285"/>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紫外线</a:t>
              </a:r>
            </a:p>
          </p:txBody>
        </p:sp>
        <p:sp>
          <p:nvSpPr>
            <p:cNvPr id="130" name="Line 35"/>
            <p:cNvSpPr>
              <a:spLocks noChangeShapeType="1"/>
            </p:cNvSpPr>
            <p:nvPr/>
          </p:nvSpPr>
          <p:spPr bwMode="auto">
            <a:xfrm>
              <a:off x="8051962" y="2526455"/>
              <a:ext cx="0" cy="4323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Text Box 36"/>
            <p:cNvSpPr txBox="1">
              <a:spLocks noChangeArrowheads="1"/>
            </p:cNvSpPr>
            <p:nvPr/>
          </p:nvSpPr>
          <p:spPr bwMode="auto">
            <a:xfrm>
              <a:off x="8608929" y="2547806"/>
              <a:ext cx="89733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dirty="0">
                  <a:ea typeface="黑体" panose="02010609060101010101" pitchFamily="49" charset="-122"/>
                </a:rPr>
                <a:t>X</a:t>
              </a:r>
              <a:r>
                <a:rPr lang="zh-CN" altLang="en-US" sz="1600" dirty="0">
                  <a:ea typeface="黑体" panose="02010609060101010101" pitchFamily="49" charset="-122"/>
                </a:rPr>
                <a:t>射线</a:t>
              </a:r>
            </a:p>
          </p:txBody>
        </p:sp>
        <p:sp>
          <p:nvSpPr>
            <p:cNvPr id="132" name="Text Box 37"/>
            <p:cNvSpPr txBox="1">
              <a:spLocks noChangeArrowheads="1"/>
            </p:cNvSpPr>
            <p:nvPr/>
          </p:nvSpPr>
          <p:spPr bwMode="auto">
            <a:xfrm>
              <a:off x="10465487" y="2512221"/>
              <a:ext cx="326832"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sym typeface="Symbol" panose="05050102010706020507" pitchFamily="2" charset="2"/>
                </a:rPr>
                <a:t></a:t>
              </a:r>
            </a:p>
          </p:txBody>
        </p:sp>
        <p:sp>
          <p:nvSpPr>
            <p:cNvPr id="133" name="Text Box 38"/>
            <p:cNvSpPr txBox="1">
              <a:spLocks noChangeArrowheads="1"/>
            </p:cNvSpPr>
            <p:nvPr/>
          </p:nvSpPr>
          <p:spPr bwMode="auto">
            <a:xfrm>
              <a:off x="10647275" y="2547806"/>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射线</a:t>
              </a:r>
            </a:p>
          </p:txBody>
        </p:sp>
        <p:sp>
          <p:nvSpPr>
            <p:cNvPr id="134" name="Text Box 39"/>
            <p:cNvSpPr txBox="1">
              <a:spLocks noChangeArrowheads="1"/>
            </p:cNvSpPr>
            <p:nvPr/>
          </p:nvSpPr>
          <p:spPr bwMode="auto">
            <a:xfrm>
              <a:off x="2588654" y="3878690"/>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双绞线</a:t>
              </a:r>
            </a:p>
          </p:txBody>
        </p:sp>
        <p:sp>
          <p:nvSpPr>
            <p:cNvPr id="135" name="Line 40"/>
            <p:cNvSpPr>
              <a:spLocks noChangeShapeType="1"/>
            </p:cNvSpPr>
            <p:nvPr/>
          </p:nvSpPr>
          <p:spPr bwMode="auto">
            <a:xfrm>
              <a:off x="2319839" y="4234542"/>
              <a:ext cx="1647695" cy="0"/>
            </a:xfrm>
            <a:prstGeom prst="line">
              <a:avLst/>
            </a:prstGeom>
            <a:noFill/>
            <a:ln w="9525">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Text Box 41"/>
            <p:cNvSpPr txBox="1">
              <a:spLocks noChangeArrowheads="1"/>
            </p:cNvSpPr>
            <p:nvPr/>
          </p:nvSpPr>
          <p:spPr bwMode="auto">
            <a:xfrm>
              <a:off x="3855367" y="4261231"/>
              <a:ext cx="1214498"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dirty="0">
                  <a:ea typeface="黑体" panose="02010609060101010101" pitchFamily="49" charset="-122"/>
                </a:rPr>
                <a:t>同轴电缆</a:t>
              </a:r>
            </a:p>
          </p:txBody>
        </p:sp>
        <p:sp>
          <p:nvSpPr>
            <p:cNvPr id="137" name="Line 42"/>
            <p:cNvSpPr>
              <a:spLocks noChangeShapeType="1"/>
            </p:cNvSpPr>
            <p:nvPr/>
          </p:nvSpPr>
          <p:spPr bwMode="auto">
            <a:xfrm>
              <a:off x="3039255" y="4652668"/>
              <a:ext cx="278483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Text Box 43"/>
            <p:cNvSpPr txBox="1">
              <a:spLocks noChangeArrowheads="1"/>
            </p:cNvSpPr>
            <p:nvPr/>
          </p:nvSpPr>
          <p:spPr bwMode="auto">
            <a:xfrm>
              <a:off x="5916920" y="3884029"/>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卫星</a:t>
              </a:r>
            </a:p>
          </p:txBody>
        </p:sp>
        <p:sp>
          <p:nvSpPr>
            <p:cNvPr id="139" name="Line 44"/>
            <p:cNvSpPr>
              <a:spLocks noChangeShapeType="1"/>
            </p:cNvSpPr>
            <p:nvPr/>
          </p:nvSpPr>
          <p:spPr bwMode="auto">
            <a:xfrm>
              <a:off x="5638436" y="4268348"/>
              <a:ext cx="1392419"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Text Box 45"/>
            <p:cNvSpPr txBox="1">
              <a:spLocks noChangeArrowheads="1"/>
            </p:cNvSpPr>
            <p:nvPr/>
          </p:nvSpPr>
          <p:spPr bwMode="auto">
            <a:xfrm>
              <a:off x="6098708" y="4353753"/>
              <a:ext cx="1214498"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地面微波</a:t>
              </a:r>
            </a:p>
          </p:txBody>
        </p:sp>
        <p:sp>
          <p:nvSpPr>
            <p:cNvPr id="141" name="Line 46"/>
            <p:cNvSpPr>
              <a:spLocks noChangeShapeType="1"/>
            </p:cNvSpPr>
            <p:nvPr/>
          </p:nvSpPr>
          <p:spPr bwMode="auto">
            <a:xfrm>
              <a:off x="6087105" y="4746968"/>
              <a:ext cx="114487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Text Box 47"/>
            <p:cNvSpPr txBox="1">
              <a:spLocks noChangeArrowheads="1"/>
            </p:cNvSpPr>
            <p:nvPr/>
          </p:nvSpPr>
          <p:spPr bwMode="auto">
            <a:xfrm>
              <a:off x="3317739" y="4782553"/>
              <a:ext cx="966957"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a:ea typeface="黑体" panose="02010609060101010101" pitchFamily="49" charset="-122"/>
                </a:rPr>
                <a:t>  调幅</a:t>
              </a:r>
            </a:p>
            <a:p>
              <a:pPr algn="ctr" eaLnBrk="1" hangingPunct="1">
                <a:lnSpc>
                  <a:spcPct val="90000"/>
                </a:lnSpc>
                <a:spcBef>
                  <a:spcPct val="0"/>
                </a:spcBef>
                <a:buClrTx/>
                <a:buFontTx/>
                <a:buNone/>
              </a:pPr>
              <a:r>
                <a:rPr lang="zh-CN" altLang="en-US" sz="1600">
                  <a:ea typeface="黑体" panose="02010609060101010101" pitchFamily="49" charset="-122"/>
                </a:rPr>
                <a:t>无线电</a:t>
              </a:r>
            </a:p>
          </p:txBody>
        </p:sp>
        <p:sp>
          <p:nvSpPr>
            <p:cNvPr id="143" name="Text Box 48"/>
            <p:cNvSpPr txBox="1">
              <a:spLocks noChangeArrowheads="1"/>
            </p:cNvSpPr>
            <p:nvPr/>
          </p:nvSpPr>
          <p:spPr bwMode="auto">
            <a:xfrm>
              <a:off x="4617329" y="4790675"/>
              <a:ext cx="966957"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dirty="0">
                  <a:ea typeface="黑体" panose="02010609060101010101" pitchFamily="49" charset="-122"/>
                </a:rPr>
                <a:t>  调频</a:t>
              </a:r>
            </a:p>
            <a:p>
              <a:pPr algn="ctr" eaLnBrk="1" hangingPunct="1">
                <a:lnSpc>
                  <a:spcPct val="90000"/>
                </a:lnSpc>
                <a:spcBef>
                  <a:spcPct val="0"/>
                </a:spcBef>
                <a:buClrTx/>
                <a:buFontTx/>
                <a:buNone/>
              </a:pPr>
              <a:r>
                <a:rPr lang="zh-CN" altLang="en-US" sz="1600" dirty="0">
                  <a:ea typeface="黑体" panose="02010609060101010101" pitchFamily="49" charset="-122"/>
                </a:rPr>
                <a:t>无线电</a:t>
              </a:r>
            </a:p>
          </p:txBody>
        </p:sp>
        <p:sp>
          <p:nvSpPr>
            <p:cNvPr id="144" name="Text Box 49"/>
            <p:cNvSpPr txBox="1">
              <a:spLocks noChangeArrowheads="1"/>
            </p:cNvSpPr>
            <p:nvPr/>
          </p:nvSpPr>
          <p:spPr bwMode="auto">
            <a:xfrm>
              <a:off x="2432006" y="4786112"/>
              <a:ext cx="966957"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a:ea typeface="黑体" panose="02010609060101010101" pitchFamily="49" charset="-122"/>
                </a:rPr>
                <a:t>  海事</a:t>
              </a:r>
            </a:p>
            <a:p>
              <a:pPr algn="ctr" eaLnBrk="1" hangingPunct="1">
                <a:lnSpc>
                  <a:spcPct val="90000"/>
                </a:lnSpc>
                <a:spcBef>
                  <a:spcPct val="0"/>
                </a:spcBef>
                <a:buClrTx/>
                <a:buFontTx/>
                <a:buNone/>
              </a:pPr>
              <a:r>
                <a:rPr lang="zh-CN" altLang="en-US" sz="1600">
                  <a:ea typeface="黑体" panose="02010609060101010101" pitchFamily="49" charset="-122"/>
                </a:rPr>
                <a:t>无线电</a:t>
              </a:r>
            </a:p>
          </p:txBody>
        </p:sp>
        <p:sp>
          <p:nvSpPr>
            <p:cNvPr id="145" name="Line 50"/>
            <p:cNvSpPr>
              <a:spLocks noChangeShapeType="1"/>
            </p:cNvSpPr>
            <p:nvPr/>
          </p:nvSpPr>
          <p:spPr bwMode="auto">
            <a:xfrm>
              <a:off x="4942227" y="5411636"/>
              <a:ext cx="526025"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Text Box 51"/>
            <p:cNvSpPr txBox="1">
              <a:spLocks noChangeArrowheads="1"/>
            </p:cNvSpPr>
            <p:nvPr/>
          </p:nvSpPr>
          <p:spPr bwMode="auto">
            <a:xfrm>
              <a:off x="9475323" y="3910717"/>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光纤</a:t>
              </a:r>
            </a:p>
          </p:txBody>
        </p:sp>
        <p:sp>
          <p:nvSpPr>
            <p:cNvPr id="147" name="Line 52"/>
            <p:cNvSpPr>
              <a:spLocks noChangeShapeType="1"/>
            </p:cNvSpPr>
            <p:nvPr/>
          </p:nvSpPr>
          <p:spPr bwMode="auto">
            <a:xfrm>
              <a:off x="9444380" y="4282582"/>
              <a:ext cx="727152"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Text Box 53"/>
            <p:cNvSpPr txBox="1">
              <a:spLocks noChangeArrowheads="1"/>
            </p:cNvSpPr>
            <p:nvPr/>
          </p:nvSpPr>
          <p:spPr bwMode="auto">
            <a:xfrm>
              <a:off x="5174297" y="5394618"/>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dirty="0">
                  <a:ea typeface="黑体" panose="02010609060101010101" pitchFamily="49" charset="-122"/>
                </a:rPr>
                <a:t>电视</a:t>
              </a:r>
            </a:p>
          </p:txBody>
        </p:sp>
        <p:sp>
          <p:nvSpPr>
            <p:cNvPr id="149" name="Line 54"/>
            <p:cNvSpPr>
              <a:spLocks noChangeShapeType="1"/>
            </p:cNvSpPr>
            <p:nvPr/>
          </p:nvSpPr>
          <p:spPr bwMode="auto">
            <a:xfrm flipV="1">
              <a:off x="7309339" y="2697263"/>
              <a:ext cx="232070" cy="512426"/>
            </a:xfrm>
            <a:prstGeom prst="line">
              <a:avLst/>
            </a:prstGeom>
            <a:noFill/>
            <a:ln w="9525">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 name="Line 55"/>
            <p:cNvSpPr>
              <a:spLocks noChangeShapeType="1"/>
            </p:cNvSpPr>
            <p:nvPr/>
          </p:nvSpPr>
          <p:spPr bwMode="auto">
            <a:xfrm flipH="1" flipV="1">
              <a:off x="7835363" y="2697263"/>
              <a:ext cx="100564" cy="508868"/>
            </a:xfrm>
            <a:prstGeom prst="line">
              <a:avLst/>
            </a:prstGeom>
            <a:noFill/>
            <a:ln w="9525">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 name="Line 56"/>
            <p:cNvSpPr>
              <a:spLocks noChangeShapeType="1"/>
            </p:cNvSpPr>
            <p:nvPr/>
          </p:nvSpPr>
          <p:spPr bwMode="auto">
            <a:xfrm>
              <a:off x="2482288" y="5430203"/>
              <a:ext cx="835451"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57"/>
            <p:cNvSpPr>
              <a:spLocks noChangeShapeType="1"/>
            </p:cNvSpPr>
            <p:nvPr/>
          </p:nvSpPr>
          <p:spPr bwMode="auto">
            <a:xfrm>
              <a:off x="3503395" y="5430203"/>
              <a:ext cx="55696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58"/>
            <p:cNvSpPr>
              <a:spLocks noChangeShapeType="1"/>
            </p:cNvSpPr>
            <p:nvPr/>
          </p:nvSpPr>
          <p:spPr bwMode="auto">
            <a:xfrm>
              <a:off x="4988641" y="5771820"/>
              <a:ext cx="912808"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 name="Line 59"/>
            <p:cNvSpPr>
              <a:spLocks noChangeShapeType="1"/>
            </p:cNvSpPr>
            <p:nvPr/>
          </p:nvSpPr>
          <p:spPr bwMode="auto">
            <a:xfrm>
              <a:off x="2314038" y="5848329"/>
              <a:ext cx="8600119"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60"/>
            <p:cNvSpPr>
              <a:spLocks noChangeShapeType="1"/>
            </p:cNvSpPr>
            <p:nvPr/>
          </p:nvSpPr>
          <p:spPr bwMode="auto">
            <a:xfrm>
              <a:off x="2327575" y="3884029"/>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61"/>
            <p:cNvSpPr>
              <a:spLocks noChangeShapeType="1"/>
            </p:cNvSpPr>
            <p:nvPr/>
          </p:nvSpPr>
          <p:spPr bwMode="auto">
            <a:xfrm>
              <a:off x="5897581" y="3876912"/>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 name="Line 62"/>
            <p:cNvSpPr>
              <a:spLocks noChangeShapeType="1"/>
            </p:cNvSpPr>
            <p:nvPr/>
          </p:nvSpPr>
          <p:spPr bwMode="auto">
            <a:xfrm>
              <a:off x="7320942" y="3885807"/>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63"/>
            <p:cNvSpPr>
              <a:spLocks noChangeShapeType="1"/>
            </p:cNvSpPr>
            <p:nvPr/>
          </p:nvSpPr>
          <p:spPr bwMode="auto">
            <a:xfrm>
              <a:off x="8032623" y="3882249"/>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 name="Line 64"/>
            <p:cNvSpPr>
              <a:spLocks noChangeShapeType="1"/>
            </p:cNvSpPr>
            <p:nvPr/>
          </p:nvSpPr>
          <p:spPr bwMode="auto">
            <a:xfrm>
              <a:off x="8750106" y="3884029"/>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Line 65"/>
            <p:cNvSpPr>
              <a:spLocks noChangeShapeType="1"/>
            </p:cNvSpPr>
            <p:nvPr/>
          </p:nvSpPr>
          <p:spPr bwMode="auto">
            <a:xfrm>
              <a:off x="9467587" y="3896483"/>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 name="Line 66"/>
            <p:cNvSpPr>
              <a:spLocks noChangeShapeType="1"/>
            </p:cNvSpPr>
            <p:nvPr/>
          </p:nvSpPr>
          <p:spPr bwMode="auto">
            <a:xfrm>
              <a:off x="10179268" y="3887587"/>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 name="Line 67"/>
            <p:cNvSpPr>
              <a:spLocks noChangeShapeType="1"/>
            </p:cNvSpPr>
            <p:nvPr/>
          </p:nvSpPr>
          <p:spPr bwMode="auto">
            <a:xfrm>
              <a:off x="10896751" y="3884029"/>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 name="Text Box 69"/>
            <p:cNvSpPr txBox="1">
              <a:spLocks noChangeArrowheads="1"/>
            </p:cNvSpPr>
            <p:nvPr/>
          </p:nvSpPr>
          <p:spPr bwMode="auto">
            <a:xfrm>
              <a:off x="1249537" y="2186617"/>
              <a:ext cx="1134971" cy="41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dirty="0">
                  <a:ea typeface="黑体" panose="02010609060101010101" pitchFamily="49" charset="-122"/>
                </a:rPr>
                <a:t>（</a:t>
              </a:r>
              <a:r>
                <a:rPr lang="en-US" altLang="zh-CN" sz="1800" b="1" dirty="0">
                  <a:ea typeface="黑体" panose="02010609060101010101" pitchFamily="49" charset="-122"/>
                </a:rPr>
                <a:t>Hz</a:t>
              </a:r>
              <a:r>
                <a:rPr lang="zh-CN" altLang="en-US" sz="1800" b="1" dirty="0">
                  <a:ea typeface="黑体" panose="02010609060101010101" pitchFamily="49" charset="-122"/>
                </a:rPr>
                <a:t>）</a:t>
              </a:r>
              <a:endParaRPr lang="en-US" altLang="zh-CN" sz="1800" b="1" dirty="0">
                <a:ea typeface="黑体" panose="02010609060101010101" pitchFamily="49" charset="-122"/>
              </a:endParaRPr>
            </a:p>
          </p:txBody>
        </p:sp>
        <p:sp>
          <p:nvSpPr>
            <p:cNvPr id="164" name="Text Box 70"/>
            <p:cNvSpPr txBox="1">
              <a:spLocks noChangeArrowheads="1"/>
            </p:cNvSpPr>
            <p:nvPr/>
          </p:nvSpPr>
          <p:spPr bwMode="auto">
            <a:xfrm>
              <a:off x="1275525" y="2184837"/>
              <a:ext cx="317162" cy="41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i="1">
                  <a:ea typeface="黑体" panose="02010609060101010101" pitchFamily="49" charset="-122"/>
                </a:rPr>
                <a:t>f</a:t>
              </a:r>
            </a:p>
          </p:txBody>
        </p:sp>
        <p:sp>
          <p:nvSpPr>
            <p:cNvPr id="165" name="Text Box 72"/>
            <p:cNvSpPr txBox="1">
              <a:spLocks noChangeArrowheads="1"/>
            </p:cNvSpPr>
            <p:nvPr/>
          </p:nvSpPr>
          <p:spPr bwMode="auto">
            <a:xfrm>
              <a:off x="1179576" y="3551307"/>
              <a:ext cx="1205272" cy="41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dirty="0">
                  <a:ea typeface="黑体" panose="02010609060101010101" pitchFamily="49" charset="-122"/>
                </a:rPr>
                <a:t> （</a:t>
              </a:r>
              <a:r>
                <a:rPr lang="en-US" altLang="zh-CN" sz="1800" b="1" dirty="0">
                  <a:ea typeface="黑体" panose="02010609060101010101" pitchFamily="49" charset="-122"/>
                </a:rPr>
                <a:t>Hz</a:t>
              </a:r>
              <a:r>
                <a:rPr lang="zh-CN" altLang="en-US" sz="1800" b="1" dirty="0">
                  <a:ea typeface="黑体" panose="02010609060101010101" pitchFamily="49" charset="-122"/>
                </a:rPr>
                <a:t>）</a:t>
              </a:r>
              <a:endParaRPr lang="en-US" altLang="zh-CN" sz="1800" b="1" dirty="0">
                <a:ea typeface="黑体" panose="02010609060101010101" pitchFamily="49" charset="-122"/>
              </a:endParaRPr>
            </a:p>
          </p:txBody>
        </p:sp>
        <p:sp>
          <p:nvSpPr>
            <p:cNvPr id="166" name="Text Box 73"/>
            <p:cNvSpPr txBox="1">
              <a:spLocks noChangeArrowheads="1"/>
            </p:cNvSpPr>
            <p:nvPr/>
          </p:nvSpPr>
          <p:spPr bwMode="auto">
            <a:xfrm>
              <a:off x="1283261" y="3556645"/>
              <a:ext cx="317162" cy="41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i="1" dirty="0">
                  <a:ea typeface="黑体" panose="02010609060101010101" pitchFamily="49" charset="-122"/>
                </a:rPr>
                <a:t>f</a:t>
              </a:r>
            </a:p>
          </p:txBody>
        </p:sp>
        <p:sp>
          <p:nvSpPr>
            <p:cNvPr id="167" name="Line 74"/>
            <p:cNvSpPr>
              <a:spLocks noChangeShapeType="1"/>
            </p:cNvSpPr>
            <p:nvPr/>
          </p:nvSpPr>
          <p:spPr bwMode="auto">
            <a:xfrm>
              <a:off x="2575116" y="5848329"/>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75"/>
            <p:cNvSpPr>
              <a:spLocks noChangeShapeType="1"/>
            </p:cNvSpPr>
            <p:nvPr/>
          </p:nvSpPr>
          <p:spPr bwMode="auto">
            <a:xfrm>
              <a:off x="3271325"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76"/>
            <p:cNvSpPr>
              <a:spLocks noChangeShapeType="1"/>
            </p:cNvSpPr>
            <p:nvPr/>
          </p:nvSpPr>
          <p:spPr bwMode="auto">
            <a:xfrm>
              <a:off x="3973336" y="5864342"/>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 name="Line 77"/>
            <p:cNvSpPr>
              <a:spLocks noChangeShapeType="1"/>
            </p:cNvSpPr>
            <p:nvPr/>
          </p:nvSpPr>
          <p:spPr bwMode="auto">
            <a:xfrm>
              <a:off x="4698554"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 name="Line 78"/>
            <p:cNvSpPr>
              <a:spLocks noChangeShapeType="1"/>
            </p:cNvSpPr>
            <p:nvPr/>
          </p:nvSpPr>
          <p:spPr bwMode="auto">
            <a:xfrm>
              <a:off x="5388962"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79"/>
            <p:cNvSpPr>
              <a:spLocks noChangeShapeType="1"/>
            </p:cNvSpPr>
            <p:nvPr/>
          </p:nvSpPr>
          <p:spPr bwMode="auto">
            <a:xfrm>
              <a:off x="6114179"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80"/>
            <p:cNvSpPr>
              <a:spLocks noChangeShapeType="1"/>
            </p:cNvSpPr>
            <p:nvPr/>
          </p:nvSpPr>
          <p:spPr bwMode="auto">
            <a:xfrm>
              <a:off x="6833596"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 name="Line 81"/>
            <p:cNvSpPr>
              <a:spLocks noChangeShapeType="1"/>
            </p:cNvSpPr>
            <p:nvPr/>
          </p:nvSpPr>
          <p:spPr bwMode="auto">
            <a:xfrm>
              <a:off x="7535607"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 name="Line 82"/>
            <p:cNvSpPr>
              <a:spLocks noChangeShapeType="1"/>
            </p:cNvSpPr>
            <p:nvPr/>
          </p:nvSpPr>
          <p:spPr bwMode="auto">
            <a:xfrm>
              <a:off x="8266627" y="5864342"/>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 name="Line 83"/>
            <p:cNvSpPr>
              <a:spLocks noChangeShapeType="1"/>
            </p:cNvSpPr>
            <p:nvPr/>
          </p:nvSpPr>
          <p:spPr bwMode="auto">
            <a:xfrm>
              <a:off x="8980241" y="5853666"/>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 name="Line 84"/>
            <p:cNvSpPr>
              <a:spLocks noChangeShapeType="1"/>
            </p:cNvSpPr>
            <p:nvPr/>
          </p:nvSpPr>
          <p:spPr bwMode="auto">
            <a:xfrm>
              <a:off x="9705459" y="5864342"/>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 name="Line 85"/>
            <p:cNvSpPr>
              <a:spLocks noChangeShapeType="1"/>
            </p:cNvSpPr>
            <p:nvPr/>
          </p:nvSpPr>
          <p:spPr bwMode="auto">
            <a:xfrm>
              <a:off x="10424876" y="5853666"/>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 name="Text Box 86"/>
            <p:cNvSpPr txBox="1">
              <a:spLocks noChangeArrowheads="1"/>
            </p:cNvSpPr>
            <p:nvPr/>
          </p:nvSpPr>
          <p:spPr bwMode="auto">
            <a:xfrm>
              <a:off x="2654407" y="5859004"/>
              <a:ext cx="539563"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LF</a:t>
              </a:r>
            </a:p>
          </p:txBody>
        </p:sp>
        <p:sp>
          <p:nvSpPr>
            <p:cNvPr id="180" name="Text Box 87"/>
            <p:cNvSpPr txBox="1">
              <a:spLocks noChangeArrowheads="1"/>
            </p:cNvSpPr>
            <p:nvPr/>
          </p:nvSpPr>
          <p:spPr bwMode="auto">
            <a:xfrm>
              <a:off x="3368021" y="5859004"/>
              <a:ext cx="609184"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MF</a:t>
              </a:r>
            </a:p>
          </p:txBody>
        </p:sp>
        <p:sp>
          <p:nvSpPr>
            <p:cNvPr id="181" name="Text Box 88"/>
            <p:cNvSpPr txBox="1">
              <a:spLocks noChangeArrowheads="1"/>
            </p:cNvSpPr>
            <p:nvPr/>
          </p:nvSpPr>
          <p:spPr bwMode="auto">
            <a:xfrm>
              <a:off x="4081636" y="5859004"/>
              <a:ext cx="56857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HF</a:t>
              </a:r>
            </a:p>
          </p:txBody>
        </p:sp>
        <p:sp>
          <p:nvSpPr>
            <p:cNvPr id="182" name="Text Box 89"/>
            <p:cNvSpPr txBox="1">
              <a:spLocks noChangeArrowheads="1"/>
            </p:cNvSpPr>
            <p:nvPr/>
          </p:nvSpPr>
          <p:spPr bwMode="auto">
            <a:xfrm>
              <a:off x="4714025" y="5859004"/>
              <a:ext cx="74649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VHF</a:t>
              </a:r>
            </a:p>
          </p:txBody>
        </p:sp>
        <p:sp>
          <p:nvSpPr>
            <p:cNvPr id="183" name="Text Box 90"/>
            <p:cNvSpPr txBox="1">
              <a:spLocks noChangeArrowheads="1"/>
            </p:cNvSpPr>
            <p:nvPr/>
          </p:nvSpPr>
          <p:spPr bwMode="auto">
            <a:xfrm>
              <a:off x="5410234" y="5859004"/>
              <a:ext cx="74649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UHF</a:t>
              </a:r>
            </a:p>
          </p:txBody>
        </p:sp>
        <p:sp>
          <p:nvSpPr>
            <p:cNvPr id="184" name="Text Box 91"/>
            <p:cNvSpPr txBox="1">
              <a:spLocks noChangeArrowheads="1"/>
            </p:cNvSpPr>
            <p:nvPr/>
          </p:nvSpPr>
          <p:spPr bwMode="auto">
            <a:xfrm>
              <a:off x="6100643" y="5859004"/>
              <a:ext cx="705879"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SHF</a:t>
              </a:r>
            </a:p>
          </p:txBody>
        </p:sp>
        <p:sp>
          <p:nvSpPr>
            <p:cNvPr id="185" name="Text Box 92"/>
            <p:cNvSpPr txBox="1">
              <a:spLocks noChangeArrowheads="1"/>
            </p:cNvSpPr>
            <p:nvPr/>
          </p:nvSpPr>
          <p:spPr bwMode="auto">
            <a:xfrm>
              <a:off x="6831662" y="5859004"/>
              <a:ext cx="732954"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EHF</a:t>
              </a:r>
            </a:p>
          </p:txBody>
        </p:sp>
        <p:sp>
          <p:nvSpPr>
            <p:cNvPr id="186" name="Text Box 93"/>
            <p:cNvSpPr txBox="1">
              <a:spLocks noChangeArrowheads="1"/>
            </p:cNvSpPr>
            <p:nvPr/>
          </p:nvSpPr>
          <p:spPr bwMode="auto">
            <a:xfrm>
              <a:off x="7539475" y="5859004"/>
              <a:ext cx="732954"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THF</a:t>
              </a:r>
            </a:p>
          </p:txBody>
        </p:sp>
        <p:sp>
          <p:nvSpPr>
            <p:cNvPr id="187" name="Text Box 94"/>
            <p:cNvSpPr txBox="1">
              <a:spLocks noChangeArrowheads="1"/>
            </p:cNvSpPr>
            <p:nvPr/>
          </p:nvSpPr>
          <p:spPr bwMode="auto">
            <a:xfrm>
              <a:off x="1461181" y="5771820"/>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波段</a:t>
              </a:r>
            </a:p>
          </p:txBody>
        </p:sp>
        <p:sp>
          <p:nvSpPr>
            <p:cNvPr id="188" name="Text Box 95"/>
            <p:cNvSpPr txBox="1">
              <a:spLocks noChangeArrowheads="1"/>
            </p:cNvSpPr>
            <p:nvPr/>
          </p:nvSpPr>
          <p:spPr bwMode="auto">
            <a:xfrm>
              <a:off x="1898245" y="3479670"/>
              <a:ext cx="922864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dirty="0">
                  <a:ea typeface="黑体" panose="02010609060101010101" pitchFamily="49" charset="-122"/>
                </a:rPr>
                <a:t>10</a:t>
              </a:r>
              <a:r>
                <a:rPr lang="zh-CN" altLang="en-US" sz="1600" b="1" baseline="30000" dirty="0">
                  <a:ea typeface="黑体" panose="02010609060101010101" pitchFamily="49" charset="-122"/>
                </a:rPr>
                <a:t>4         </a:t>
              </a:r>
              <a:r>
                <a:rPr lang="zh-CN" altLang="en-US" sz="1600" b="1" dirty="0">
                  <a:ea typeface="黑体" panose="02010609060101010101" pitchFamily="49" charset="-122"/>
                </a:rPr>
                <a:t>10</a:t>
              </a:r>
              <a:r>
                <a:rPr lang="zh-CN" altLang="en-US" sz="1600" b="1" baseline="30000" dirty="0">
                  <a:ea typeface="黑体" panose="02010609060101010101" pitchFamily="49" charset="-122"/>
                </a:rPr>
                <a:t>5         </a:t>
              </a:r>
              <a:r>
                <a:rPr lang="zh-CN" altLang="en-US" sz="1600" b="1" dirty="0">
                  <a:ea typeface="黑体" panose="02010609060101010101" pitchFamily="49" charset="-122"/>
                </a:rPr>
                <a:t>10</a:t>
              </a:r>
              <a:r>
                <a:rPr lang="zh-CN" altLang="en-US" sz="1600" b="1" baseline="30000" dirty="0">
                  <a:ea typeface="黑体" panose="02010609060101010101" pitchFamily="49" charset="-122"/>
                </a:rPr>
                <a:t>6         </a:t>
              </a:r>
              <a:r>
                <a:rPr lang="zh-CN" altLang="en-US" sz="1600" b="1" dirty="0">
                  <a:ea typeface="黑体" panose="02010609060101010101" pitchFamily="49" charset="-122"/>
                </a:rPr>
                <a:t>10</a:t>
              </a:r>
              <a:r>
                <a:rPr lang="zh-CN" altLang="en-US" sz="1600" b="1" baseline="30000" dirty="0">
                  <a:ea typeface="黑体" panose="02010609060101010101" pitchFamily="49" charset="-122"/>
                </a:rPr>
                <a:t>7         </a:t>
              </a:r>
              <a:r>
                <a:rPr lang="zh-CN" altLang="en-US" sz="1600" b="1" dirty="0">
                  <a:ea typeface="黑体" panose="02010609060101010101" pitchFamily="49" charset="-122"/>
                </a:rPr>
                <a:t>10</a:t>
              </a:r>
              <a:r>
                <a:rPr lang="zh-CN" altLang="en-US" sz="1600" b="1" baseline="30000" dirty="0">
                  <a:ea typeface="黑体" panose="02010609060101010101" pitchFamily="49" charset="-122"/>
                </a:rPr>
                <a:t>8         </a:t>
              </a:r>
              <a:r>
                <a:rPr lang="zh-CN" altLang="en-US" sz="1600" b="1" dirty="0">
                  <a:ea typeface="黑体" panose="02010609060101010101" pitchFamily="49" charset="-122"/>
                </a:rPr>
                <a:t>10</a:t>
              </a:r>
              <a:r>
                <a:rPr lang="zh-CN" altLang="en-US" sz="1600" b="1" baseline="30000" dirty="0">
                  <a:ea typeface="黑体" panose="02010609060101010101" pitchFamily="49" charset="-122"/>
                </a:rPr>
                <a:t>9         </a:t>
              </a:r>
              <a:r>
                <a:rPr lang="zh-CN" altLang="en-US" sz="1600" b="1" dirty="0">
                  <a:ea typeface="黑体" panose="02010609060101010101" pitchFamily="49" charset="-122"/>
                </a:rPr>
                <a:t>10</a:t>
              </a:r>
              <a:r>
                <a:rPr lang="zh-CN" altLang="en-US" sz="1600" b="1" baseline="30000" dirty="0">
                  <a:ea typeface="黑体" panose="02010609060101010101" pitchFamily="49" charset="-122"/>
                </a:rPr>
                <a:t>10        </a:t>
              </a:r>
              <a:r>
                <a:rPr lang="zh-CN" altLang="en-US" sz="1600" b="1" dirty="0">
                  <a:ea typeface="黑体" panose="02010609060101010101" pitchFamily="49" charset="-122"/>
                </a:rPr>
                <a:t>10</a:t>
              </a:r>
              <a:r>
                <a:rPr lang="zh-CN" altLang="en-US" sz="1600" b="1" baseline="30000" dirty="0">
                  <a:ea typeface="黑体" panose="02010609060101010101" pitchFamily="49" charset="-122"/>
                </a:rPr>
                <a:t>11      </a:t>
              </a:r>
              <a:r>
                <a:rPr lang="zh-CN" altLang="en-US" sz="1600" b="1" dirty="0">
                  <a:ea typeface="黑体" panose="02010609060101010101" pitchFamily="49" charset="-122"/>
                </a:rPr>
                <a:t>10</a:t>
              </a:r>
              <a:r>
                <a:rPr lang="zh-CN" altLang="en-US" sz="1600" b="1" baseline="30000" dirty="0">
                  <a:ea typeface="黑体" panose="02010609060101010101" pitchFamily="49" charset="-122"/>
                </a:rPr>
                <a:t>12       </a:t>
              </a:r>
              <a:r>
                <a:rPr lang="zh-CN" altLang="en-US" sz="1600" b="1" dirty="0">
                  <a:ea typeface="黑体" panose="02010609060101010101" pitchFamily="49" charset="-122"/>
                </a:rPr>
                <a:t>10</a:t>
              </a:r>
              <a:r>
                <a:rPr lang="zh-CN" altLang="en-US" sz="1600" b="1" baseline="30000" dirty="0">
                  <a:ea typeface="黑体" panose="02010609060101010101" pitchFamily="49" charset="-122"/>
                </a:rPr>
                <a:t>13       </a:t>
              </a:r>
              <a:r>
                <a:rPr lang="zh-CN" altLang="en-US" sz="1600" b="1" dirty="0">
                  <a:ea typeface="黑体" panose="02010609060101010101" pitchFamily="49" charset="-122"/>
                </a:rPr>
                <a:t>10</a:t>
              </a:r>
              <a:r>
                <a:rPr lang="zh-CN" altLang="en-US" sz="1600" b="1" baseline="30000" dirty="0">
                  <a:ea typeface="黑体" panose="02010609060101010101" pitchFamily="49" charset="-122"/>
                </a:rPr>
                <a:t>14       </a:t>
              </a:r>
              <a:r>
                <a:rPr lang="zh-CN" altLang="en-US" sz="1600" b="1" dirty="0">
                  <a:ea typeface="黑体" panose="02010609060101010101" pitchFamily="49" charset="-122"/>
                </a:rPr>
                <a:t>10</a:t>
              </a:r>
              <a:r>
                <a:rPr lang="zh-CN" altLang="en-US" sz="1600" b="1" baseline="30000" dirty="0">
                  <a:ea typeface="黑体" panose="02010609060101010101" pitchFamily="49" charset="-122"/>
                </a:rPr>
                <a:t>15       </a:t>
              </a:r>
              <a:r>
                <a:rPr lang="zh-CN" altLang="en-US" sz="1600" b="1" dirty="0">
                  <a:ea typeface="黑体" panose="02010609060101010101" pitchFamily="49" charset="-122"/>
                </a:rPr>
                <a:t>10</a:t>
              </a:r>
              <a:r>
                <a:rPr lang="zh-CN" altLang="en-US" sz="1600" b="1" baseline="30000" dirty="0">
                  <a:ea typeface="黑体" panose="02010609060101010101" pitchFamily="49" charset="-122"/>
                </a:rPr>
                <a:t>16</a:t>
              </a:r>
              <a:endParaRPr lang="zh-CN" altLang="en-US" sz="1600" b="1" dirty="0">
                <a:ea typeface="黑体" panose="02010609060101010101" pitchFamily="49" charset="-122"/>
              </a:endParaRPr>
            </a:p>
          </p:txBody>
        </p:sp>
        <p:sp>
          <p:nvSpPr>
            <p:cNvPr id="189" name="Text Box 96"/>
            <p:cNvSpPr txBox="1">
              <a:spLocks noChangeArrowheads="1"/>
            </p:cNvSpPr>
            <p:nvPr/>
          </p:nvSpPr>
          <p:spPr bwMode="auto">
            <a:xfrm>
              <a:off x="2110976" y="2149252"/>
              <a:ext cx="9313733"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dirty="0">
                  <a:ea typeface="黑体" panose="02010609060101010101" pitchFamily="49" charset="-122"/>
                </a:rPr>
                <a:t>10</a:t>
              </a:r>
              <a:r>
                <a:rPr lang="zh-CN" altLang="en-US" sz="1600" b="1" baseline="30000" dirty="0">
                  <a:ea typeface="黑体" panose="02010609060101010101" pitchFamily="49" charset="-122"/>
                </a:rPr>
                <a:t>0         </a:t>
              </a:r>
              <a:r>
                <a:rPr lang="zh-CN" altLang="en-US" sz="1600" b="1" dirty="0">
                  <a:ea typeface="黑体" panose="02010609060101010101" pitchFamily="49" charset="-122"/>
                </a:rPr>
                <a:t>10</a:t>
              </a:r>
              <a:r>
                <a:rPr lang="zh-CN" altLang="en-US" sz="1600" b="1" baseline="30000" dirty="0">
                  <a:ea typeface="黑体" panose="02010609060101010101" pitchFamily="49" charset="-122"/>
                </a:rPr>
                <a:t>2         </a:t>
              </a:r>
              <a:r>
                <a:rPr lang="zh-CN" altLang="en-US" sz="1600" b="1" dirty="0">
                  <a:ea typeface="黑体" panose="02010609060101010101" pitchFamily="49" charset="-122"/>
                </a:rPr>
                <a:t>10</a:t>
              </a:r>
              <a:r>
                <a:rPr lang="zh-CN" altLang="en-US" sz="1600" b="1" baseline="30000" dirty="0">
                  <a:ea typeface="黑体" panose="02010609060101010101" pitchFamily="49" charset="-122"/>
                </a:rPr>
                <a:t>4         </a:t>
              </a:r>
              <a:r>
                <a:rPr lang="zh-CN" altLang="en-US" sz="1600" b="1" dirty="0">
                  <a:ea typeface="黑体" panose="02010609060101010101" pitchFamily="49" charset="-122"/>
                </a:rPr>
                <a:t>10</a:t>
              </a:r>
              <a:r>
                <a:rPr lang="zh-CN" altLang="en-US" sz="1600" b="1" baseline="30000" dirty="0">
                  <a:ea typeface="黑体" panose="02010609060101010101" pitchFamily="49" charset="-122"/>
                </a:rPr>
                <a:t>6         </a:t>
              </a:r>
              <a:r>
                <a:rPr lang="zh-CN" altLang="en-US" sz="1600" b="1" dirty="0">
                  <a:ea typeface="黑体" panose="02010609060101010101" pitchFamily="49" charset="-122"/>
                </a:rPr>
                <a:t>10</a:t>
              </a:r>
              <a:r>
                <a:rPr lang="zh-CN" altLang="en-US" sz="1600" b="1" baseline="30000" dirty="0">
                  <a:ea typeface="黑体" panose="02010609060101010101" pitchFamily="49" charset="-122"/>
                </a:rPr>
                <a:t>8         </a:t>
              </a:r>
              <a:r>
                <a:rPr lang="zh-CN" altLang="en-US" sz="1600" b="1" dirty="0">
                  <a:ea typeface="黑体" panose="02010609060101010101" pitchFamily="49" charset="-122"/>
                </a:rPr>
                <a:t>10</a:t>
              </a:r>
              <a:r>
                <a:rPr lang="zh-CN" altLang="en-US" sz="1600" b="1" baseline="30000" dirty="0">
                  <a:ea typeface="黑体" panose="02010609060101010101" pitchFamily="49" charset="-122"/>
                </a:rPr>
                <a:t>10        </a:t>
              </a:r>
              <a:r>
                <a:rPr lang="zh-CN" altLang="en-US" sz="1600" b="1" dirty="0">
                  <a:ea typeface="黑体" panose="02010609060101010101" pitchFamily="49" charset="-122"/>
                </a:rPr>
                <a:t>10</a:t>
              </a:r>
              <a:r>
                <a:rPr lang="zh-CN" altLang="en-US" sz="1600" b="1" baseline="30000" dirty="0">
                  <a:ea typeface="黑体" panose="02010609060101010101" pitchFamily="49" charset="-122"/>
                </a:rPr>
                <a:t>12        </a:t>
              </a:r>
              <a:r>
                <a:rPr lang="zh-CN" altLang="en-US" sz="1600" b="1" dirty="0">
                  <a:ea typeface="黑体" panose="02010609060101010101" pitchFamily="49" charset="-122"/>
                </a:rPr>
                <a:t>10</a:t>
              </a:r>
              <a:r>
                <a:rPr lang="zh-CN" altLang="en-US" sz="1600" b="1" baseline="30000" dirty="0">
                  <a:ea typeface="黑体" panose="02010609060101010101" pitchFamily="49" charset="-122"/>
                </a:rPr>
                <a:t>14       </a:t>
              </a:r>
              <a:r>
                <a:rPr lang="zh-CN" altLang="en-US" sz="1600" b="1" dirty="0">
                  <a:ea typeface="黑体" panose="02010609060101010101" pitchFamily="49" charset="-122"/>
                </a:rPr>
                <a:t>10</a:t>
              </a:r>
              <a:r>
                <a:rPr lang="zh-CN" altLang="en-US" sz="1600" b="1" baseline="30000" dirty="0">
                  <a:ea typeface="黑体" panose="02010609060101010101" pitchFamily="49" charset="-122"/>
                </a:rPr>
                <a:t>16       </a:t>
              </a:r>
              <a:r>
                <a:rPr lang="zh-CN" altLang="en-US" sz="1600" b="1" dirty="0">
                  <a:ea typeface="黑体" panose="02010609060101010101" pitchFamily="49" charset="-122"/>
                </a:rPr>
                <a:t>10</a:t>
              </a:r>
              <a:r>
                <a:rPr lang="zh-CN" altLang="en-US" sz="1600" b="1" baseline="30000" dirty="0">
                  <a:ea typeface="黑体" panose="02010609060101010101" pitchFamily="49" charset="-122"/>
                </a:rPr>
                <a:t>18       </a:t>
              </a:r>
              <a:r>
                <a:rPr lang="zh-CN" altLang="en-US" sz="1600" b="1" dirty="0">
                  <a:ea typeface="黑体" panose="02010609060101010101" pitchFamily="49" charset="-122"/>
                </a:rPr>
                <a:t>10</a:t>
              </a:r>
              <a:r>
                <a:rPr lang="zh-CN" altLang="en-US" sz="1600" b="1" baseline="30000" dirty="0">
                  <a:ea typeface="黑体" panose="02010609060101010101" pitchFamily="49" charset="-122"/>
                </a:rPr>
                <a:t>20       </a:t>
              </a:r>
              <a:r>
                <a:rPr lang="zh-CN" altLang="en-US" sz="1600" b="1" dirty="0">
                  <a:ea typeface="黑体" panose="02010609060101010101" pitchFamily="49" charset="-122"/>
                </a:rPr>
                <a:t>10</a:t>
              </a:r>
              <a:r>
                <a:rPr lang="zh-CN" altLang="en-US" sz="1600" b="1" baseline="30000" dirty="0">
                  <a:ea typeface="黑体" panose="02010609060101010101" pitchFamily="49" charset="-122"/>
                </a:rPr>
                <a:t>22       </a:t>
              </a:r>
              <a:r>
                <a:rPr lang="zh-CN" altLang="en-US" sz="1600" b="1" dirty="0">
                  <a:ea typeface="黑体" panose="02010609060101010101" pitchFamily="49" charset="-122"/>
                </a:rPr>
                <a:t>10</a:t>
              </a:r>
              <a:r>
                <a:rPr lang="zh-CN" altLang="en-US" sz="1600" b="1" baseline="30000" dirty="0">
                  <a:ea typeface="黑体" panose="02010609060101010101" pitchFamily="49" charset="-122"/>
                </a:rPr>
                <a:t>24</a:t>
              </a:r>
              <a:endParaRPr lang="zh-CN" altLang="en-US" sz="1600" b="1" dirty="0">
                <a:ea typeface="黑体" panose="02010609060101010101" pitchFamily="49" charset="-122"/>
              </a:endParaRPr>
            </a:p>
          </p:txBody>
        </p:sp>
        <p:sp>
          <p:nvSpPr>
            <p:cNvPr id="190" name="Line 97"/>
            <p:cNvSpPr>
              <a:spLocks noChangeShapeType="1"/>
            </p:cNvSpPr>
            <p:nvPr/>
          </p:nvSpPr>
          <p:spPr bwMode="auto">
            <a:xfrm flipV="1">
              <a:off x="5669379" y="5408077"/>
              <a:ext cx="435131" cy="3559"/>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 name="Text Box 99"/>
            <p:cNvSpPr txBox="1">
              <a:spLocks noChangeArrowheads="1"/>
            </p:cNvSpPr>
            <p:nvPr/>
          </p:nvSpPr>
          <p:spPr bwMode="auto">
            <a:xfrm>
              <a:off x="5446979" y="4830747"/>
              <a:ext cx="1028843"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dirty="0">
                  <a:ea typeface="黑体" panose="02010609060101010101" pitchFamily="49" charset="-122"/>
                </a:rPr>
                <a:t>移动</a:t>
              </a:r>
            </a:p>
            <a:p>
              <a:pPr algn="ctr" eaLnBrk="1" hangingPunct="1">
                <a:lnSpc>
                  <a:spcPct val="90000"/>
                </a:lnSpc>
                <a:spcBef>
                  <a:spcPct val="0"/>
                </a:spcBef>
                <a:buClrTx/>
                <a:buFontTx/>
                <a:buNone/>
              </a:pPr>
              <a:r>
                <a:rPr lang="zh-CN" altLang="en-US" sz="1600" dirty="0">
                  <a:ea typeface="黑体" panose="02010609060101010101" pitchFamily="49" charset="-122"/>
                </a:rPr>
                <a:t>无线电 </a:t>
              </a:r>
            </a:p>
          </p:txBody>
        </p:sp>
        <p:sp>
          <p:nvSpPr>
            <p:cNvPr id="193" name="Line 24"/>
            <p:cNvSpPr>
              <a:spLocks noChangeShapeType="1"/>
            </p:cNvSpPr>
            <p:nvPr/>
          </p:nvSpPr>
          <p:spPr bwMode="auto">
            <a:xfrm>
              <a:off x="2296603" y="2519331"/>
              <a:ext cx="0" cy="4305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 name="Line 24"/>
            <p:cNvSpPr>
              <a:spLocks noChangeShapeType="1"/>
            </p:cNvSpPr>
            <p:nvPr/>
          </p:nvSpPr>
          <p:spPr bwMode="auto">
            <a:xfrm>
              <a:off x="11521440" y="2533565"/>
              <a:ext cx="0" cy="4305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矩形 4"/>
            <p:cNvSpPr/>
            <p:nvPr/>
          </p:nvSpPr>
          <p:spPr>
            <a:xfrm>
              <a:off x="2448401" y="4824020"/>
              <a:ext cx="3977140" cy="663042"/>
            </a:xfrm>
            <a:prstGeom prst="rect">
              <a:avLst/>
            </a:prstGeom>
            <a:noFill/>
            <a:ln w="28575">
              <a:solidFill>
                <a:srgbClr val="B348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标题 1"/>
          <p:cNvSpPr>
            <a:spLocks noGrp="1"/>
          </p:cNvSpPr>
          <p:nvPr>
            <p:ph type="title"/>
          </p:nvPr>
        </p:nvSpPr>
        <p:spPr>
          <a:xfrm>
            <a:off x="1307508" y="365126"/>
            <a:ext cx="8220812" cy="879086"/>
          </a:xfrm>
        </p:spPr>
        <p:txBody>
          <a:bodyPr/>
          <a:lstStyle/>
          <a:p>
            <a:r>
              <a:rPr lang="zh-CN" altLang="en-US" sz="4000" dirty="0"/>
              <a:t>非导引型传输介质</a:t>
            </a:r>
            <a:endParaRPr lang="zh-CN" altLang="en-US" dirty="0"/>
          </a:p>
        </p:txBody>
      </p:sp>
      <p:sp>
        <p:nvSpPr>
          <p:cNvPr id="95" name="文本框 94"/>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67512" y="1510758"/>
            <a:ext cx="10817352" cy="4586694"/>
          </a:xfrm>
        </p:spPr>
        <p:txBody>
          <a:bodyPr>
            <a:normAutofit/>
          </a:bodyPr>
          <a:lstStyle/>
          <a:p>
            <a:pPr marL="0" indent="0" algn="just">
              <a:buNone/>
            </a:pPr>
            <a:r>
              <a:rPr lang="zh-CN" altLang="en-US" b="1" dirty="0">
                <a:solidFill>
                  <a:srgbClr val="5B307E"/>
                </a:solidFill>
              </a:rPr>
              <a:t>短波传输（无线电波）</a:t>
            </a:r>
            <a:endParaRPr lang="en-US" altLang="zh-CN" b="1" dirty="0">
              <a:solidFill>
                <a:srgbClr val="5B307E"/>
              </a:solidFill>
            </a:endParaRPr>
          </a:p>
          <a:p>
            <a:pPr algn="just">
              <a:lnSpc>
                <a:spcPct val="110000"/>
              </a:lnSpc>
            </a:pPr>
            <a:r>
              <a:rPr lang="zh-CN" altLang="en-US" sz="2400" i="0" dirty="0">
                <a:latin typeface="Times New Roman" panose="02020603050405020304" pitchFamily="18" charset="0"/>
              </a:rPr>
              <a:t>短波是指以波长为</a:t>
            </a:r>
            <a:r>
              <a:rPr lang="en-US" altLang="zh-CN" sz="2400" i="0" dirty="0">
                <a:latin typeface="Times New Roman" panose="02020603050405020304" pitchFamily="18" charset="0"/>
              </a:rPr>
              <a:t>100m</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10m</a:t>
            </a:r>
            <a:r>
              <a:rPr lang="zh-CN" altLang="en-US" sz="2400" i="0" dirty="0">
                <a:latin typeface="Times New Roman" panose="02020603050405020304" pitchFamily="18" charset="0"/>
              </a:rPr>
              <a:t>（或频率为</a:t>
            </a:r>
            <a:r>
              <a:rPr lang="en-US" altLang="zh-CN" sz="2400" i="0" dirty="0">
                <a:latin typeface="Times New Roman" panose="02020603050405020304" pitchFamily="18" charset="0"/>
              </a:rPr>
              <a:t>3</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30MHz</a:t>
            </a:r>
            <a:r>
              <a:rPr lang="zh-CN" altLang="en-US" sz="2400" i="0" dirty="0">
                <a:latin typeface="Times New Roman" panose="02020603050405020304" pitchFamily="18" charset="0"/>
              </a:rPr>
              <a:t>）的电磁波</a:t>
            </a:r>
            <a:endParaRPr lang="en-US" altLang="zh-CN" sz="2400" i="0" dirty="0">
              <a:latin typeface="Times New Roman" panose="02020603050405020304" pitchFamily="18" charset="0"/>
            </a:endParaRPr>
          </a:p>
          <a:p>
            <a:pPr algn="just">
              <a:lnSpc>
                <a:spcPct val="110000"/>
              </a:lnSpc>
            </a:pPr>
            <a:r>
              <a:rPr lang="zh-CN" altLang="en-US" sz="2400" i="0" dirty="0">
                <a:latin typeface="Times New Roman" panose="02020603050405020304" pitchFamily="18" charset="0"/>
              </a:rPr>
              <a:t>实用短波是</a:t>
            </a:r>
            <a:r>
              <a:rPr lang="en-US" altLang="zh-CN" sz="2400" i="0" dirty="0">
                <a:latin typeface="Times New Roman" panose="02020603050405020304" pitchFamily="18" charset="0"/>
              </a:rPr>
              <a:t>3</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30MHz</a:t>
            </a:r>
          </a:p>
          <a:p>
            <a:pPr algn="just">
              <a:lnSpc>
                <a:spcPct val="110000"/>
              </a:lnSpc>
            </a:pPr>
            <a:r>
              <a:rPr lang="zh-CN" altLang="en-US" sz="2400" i="0" dirty="0">
                <a:latin typeface="Times New Roman" panose="02020603050405020304" pitchFamily="18" charset="0"/>
              </a:rPr>
              <a:t>短波（频率为</a:t>
            </a:r>
            <a:r>
              <a:rPr lang="en-US" altLang="zh-CN" sz="2400" i="0" dirty="0">
                <a:latin typeface="Times New Roman" panose="02020603050405020304" pitchFamily="18" charset="0"/>
              </a:rPr>
              <a:t>2MHz</a:t>
            </a:r>
            <a:r>
              <a:rPr lang="zh-CN" altLang="en-US" sz="2400" i="0" dirty="0">
                <a:latin typeface="Times New Roman" panose="02020603050405020304" pitchFamily="18" charset="0"/>
              </a:rPr>
              <a:t>以下）</a:t>
            </a:r>
            <a:endParaRPr lang="en-US" altLang="zh-CN" sz="2400" i="0" dirty="0">
              <a:latin typeface="Times New Roman" panose="02020603050405020304" pitchFamily="18" charset="0"/>
            </a:endParaRPr>
          </a:p>
          <a:p>
            <a:pPr lvl="1" algn="just">
              <a:lnSpc>
                <a:spcPct val="110000"/>
              </a:lnSpc>
            </a:pPr>
            <a:r>
              <a:rPr lang="zh-CN" altLang="en-US" sz="2000" i="0" dirty="0">
                <a:latin typeface="Times New Roman" panose="02020603050405020304" pitchFamily="18" charset="0"/>
              </a:rPr>
              <a:t>可沿地球表面以地波形式传播（数百千米）</a:t>
            </a:r>
            <a:endParaRPr lang="en-US" altLang="zh-CN" sz="2000" i="0" dirty="0">
              <a:latin typeface="Times New Roman" panose="02020603050405020304" pitchFamily="18" charset="0"/>
            </a:endParaRPr>
          </a:p>
          <a:p>
            <a:pPr lvl="1" algn="just">
              <a:lnSpc>
                <a:spcPct val="110000"/>
              </a:lnSpc>
            </a:pPr>
            <a:r>
              <a:rPr lang="zh-CN" altLang="en-US" sz="2000" i="0" dirty="0">
                <a:latin typeface="Times New Roman" panose="02020603050405020304" pitchFamily="18" charset="0"/>
              </a:rPr>
              <a:t>主要以天波的形式靠大气层中的电离层反射传播（达数千～上万千米）</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69</a:t>
            </a:fld>
            <a:endParaRPr kumimoji="1" lang="zh-CN" altLang="en-US" dirty="0"/>
          </a:p>
        </p:txBody>
      </p:sp>
      <p:grpSp>
        <p:nvGrpSpPr>
          <p:cNvPr id="10" name="组合 9"/>
          <p:cNvGrpSpPr/>
          <p:nvPr/>
        </p:nvGrpSpPr>
        <p:grpSpPr>
          <a:xfrm>
            <a:off x="838200" y="4300275"/>
            <a:ext cx="10047514" cy="2133710"/>
            <a:chOff x="1477788" y="4300275"/>
            <a:chExt cx="8050532" cy="213371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788" y="4300275"/>
              <a:ext cx="4127712" cy="213371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705" y="4351078"/>
              <a:ext cx="3219615" cy="2082907"/>
            </a:xfrm>
            <a:prstGeom prst="rect">
              <a:avLst/>
            </a:prstGeom>
          </p:spPr>
        </p:pic>
      </p:grpSp>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物理层电气特性</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a:t>
            </a:fld>
            <a:endParaRPr kumimoji="1" lang="zh-CN" altLang="en-US" dirty="0"/>
          </a:p>
        </p:txBody>
      </p:sp>
      <p:sp>
        <p:nvSpPr>
          <p:cNvPr id="5" name="内容占位符 2"/>
          <p:cNvSpPr>
            <a:spLocks noGrp="1"/>
          </p:cNvSpPr>
          <p:nvPr>
            <p:ph idx="1"/>
          </p:nvPr>
        </p:nvSpPr>
        <p:spPr>
          <a:xfrm>
            <a:off x="565050" y="1510758"/>
            <a:ext cx="11416748" cy="4586694"/>
          </a:xfrm>
        </p:spPr>
        <p:txBody>
          <a:bodyPr>
            <a:normAutofit/>
          </a:bodyPr>
          <a:lstStyle/>
          <a:p>
            <a:pPr>
              <a:lnSpc>
                <a:spcPts val="3800"/>
              </a:lnSpc>
            </a:pPr>
            <a:r>
              <a:rPr lang="zh-CN" altLang="en-US" dirty="0"/>
              <a:t>规定了</a:t>
            </a:r>
            <a:r>
              <a:rPr lang="en-US" altLang="zh-CN" dirty="0"/>
              <a:t>DTE/DCE</a:t>
            </a:r>
            <a:r>
              <a:rPr lang="zh-CN" altLang="en-US" dirty="0"/>
              <a:t>之间</a:t>
            </a:r>
            <a:r>
              <a:rPr lang="zh-CN" altLang="en-US" dirty="0">
                <a:solidFill>
                  <a:srgbClr val="C00000"/>
                </a:solidFill>
              </a:rPr>
              <a:t>多条信号线的电气连接及有关电路特性</a:t>
            </a:r>
            <a:endParaRPr lang="en-US" altLang="zh-CN" dirty="0">
              <a:solidFill>
                <a:srgbClr val="C00000"/>
              </a:solidFill>
            </a:endParaRPr>
          </a:p>
          <a:p>
            <a:pPr lvl="1">
              <a:lnSpc>
                <a:spcPts val="3800"/>
              </a:lnSpc>
            </a:pPr>
            <a:r>
              <a:rPr lang="zh-CN" altLang="en-US" dirty="0"/>
              <a:t>发送器和接收器的</a:t>
            </a:r>
            <a:r>
              <a:rPr lang="zh-CN" altLang="en-US" b="1" dirty="0">
                <a:solidFill>
                  <a:srgbClr val="5B307E"/>
                </a:solidFill>
              </a:rPr>
              <a:t>电路特性</a:t>
            </a:r>
            <a:r>
              <a:rPr lang="zh-CN" altLang="en-US" dirty="0"/>
              <a:t>、</a:t>
            </a:r>
            <a:r>
              <a:rPr lang="zh-CN" altLang="en-US" b="1" dirty="0">
                <a:solidFill>
                  <a:srgbClr val="5B307E"/>
                </a:solidFill>
              </a:rPr>
              <a:t>负载要求</a:t>
            </a:r>
            <a:r>
              <a:rPr lang="zh-CN" altLang="en-US" dirty="0"/>
              <a:t>、</a:t>
            </a:r>
            <a:r>
              <a:rPr lang="zh-CN" altLang="en-US" b="1" dirty="0">
                <a:solidFill>
                  <a:srgbClr val="5B307E"/>
                </a:solidFill>
              </a:rPr>
              <a:t>传输速率</a:t>
            </a:r>
            <a:r>
              <a:rPr lang="zh-CN" altLang="en-US" dirty="0"/>
              <a:t>和</a:t>
            </a:r>
            <a:r>
              <a:rPr lang="zh-CN" altLang="en-US" b="1" dirty="0">
                <a:solidFill>
                  <a:srgbClr val="5B307E"/>
                </a:solidFill>
              </a:rPr>
              <a:t>连接距离</a:t>
            </a:r>
            <a:r>
              <a:rPr lang="zh-CN" altLang="en-US" dirty="0"/>
              <a:t>等</a:t>
            </a:r>
            <a:endParaRPr lang="en-US" altLang="zh-CN" dirty="0"/>
          </a:p>
          <a:p>
            <a:pPr lvl="1">
              <a:lnSpc>
                <a:spcPts val="3800"/>
              </a:lnSpc>
            </a:pPr>
            <a:r>
              <a:rPr lang="zh-CN" altLang="en-US" dirty="0"/>
              <a:t>如</a:t>
            </a:r>
            <a:r>
              <a:rPr lang="zh-CN" altLang="en-US" dirty="0">
                <a:solidFill>
                  <a:srgbClr val="C00000"/>
                </a:solidFill>
              </a:rPr>
              <a:t>发送信号电平、发送器和接收器的输出阻抗、平衡特性</a:t>
            </a:r>
            <a:r>
              <a:rPr lang="zh-CN" altLang="en-US" dirty="0"/>
              <a:t>等</a:t>
            </a:r>
            <a:endParaRPr lang="en-US" altLang="zh-CN" dirty="0"/>
          </a:p>
          <a:p>
            <a:pPr>
              <a:lnSpc>
                <a:spcPts val="3800"/>
              </a:lnSpc>
            </a:pPr>
            <a:r>
              <a:rPr lang="zh-CN" altLang="en-US" dirty="0"/>
              <a:t>电气特性举例</a:t>
            </a:r>
            <a:endParaRPr lang="en-US" altLang="zh-CN" dirty="0"/>
          </a:p>
          <a:p>
            <a:pPr lvl="1">
              <a:lnSpc>
                <a:spcPts val="3800"/>
              </a:lnSpc>
            </a:pPr>
            <a:r>
              <a:rPr lang="zh-CN" altLang="en-US" dirty="0"/>
              <a:t>普通电话交换网接口</a:t>
            </a:r>
            <a:endParaRPr lang="en-US" altLang="zh-CN" dirty="0"/>
          </a:p>
          <a:p>
            <a:pPr marL="457200" lvl="1" indent="0">
              <a:lnSpc>
                <a:spcPts val="3800"/>
              </a:lnSpc>
              <a:buNone/>
            </a:pPr>
            <a:r>
              <a:rPr lang="zh-CN" altLang="en-US" dirty="0"/>
              <a:t>   电气特性的主要规定</a:t>
            </a:r>
            <a:endParaRPr lang="en-US" altLang="zh-CN" dirty="0"/>
          </a:p>
          <a:p>
            <a:pPr lvl="1">
              <a:lnSpc>
                <a:spcPts val="3800"/>
              </a:lnSpc>
            </a:pPr>
            <a:r>
              <a:rPr lang="en-US" altLang="zh-CN" dirty="0"/>
              <a:t>ITU-T V/X</a:t>
            </a:r>
            <a:r>
              <a:rPr lang="zh-CN" altLang="en-US" dirty="0"/>
              <a:t>系列有关</a:t>
            </a:r>
            <a:endParaRPr lang="en-US" altLang="zh-CN" dirty="0"/>
          </a:p>
          <a:p>
            <a:pPr marL="457200" lvl="1" indent="0">
              <a:lnSpc>
                <a:spcPts val="3800"/>
              </a:lnSpc>
              <a:buNone/>
            </a:pPr>
            <a:r>
              <a:rPr lang="en-US" altLang="zh-CN" dirty="0"/>
              <a:t>   </a:t>
            </a:r>
            <a:r>
              <a:rPr lang="zh-CN" altLang="en-US" dirty="0"/>
              <a:t>建议的某些电气特性</a:t>
            </a:r>
          </a:p>
          <a:p>
            <a:endParaRPr lang="zh-CN" altLang="en-US" dirty="0"/>
          </a:p>
          <a:p>
            <a:endParaRPr lang="zh-CN" altLang="en-US" dirty="0"/>
          </a:p>
        </p:txBody>
      </p:sp>
      <p:graphicFrame>
        <p:nvGraphicFramePr>
          <p:cNvPr id="7" name="表格 6"/>
          <p:cNvGraphicFramePr>
            <a:graphicFrameLocks noGrp="1"/>
          </p:cNvGraphicFramePr>
          <p:nvPr/>
        </p:nvGraphicFramePr>
        <p:xfrm>
          <a:off x="4544160" y="3258114"/>
          <a:ext cx="7260214" cy="1584960"/>
        </p:xfrm>
        <a:graphic>
          <a:graphicData uri="http://schemas.openxmlformats.org/drawingml/2006/table">
            <a:tbl>
              <a:tblPr bandRow="1">
                <a:tableStyleId>{5C22544A-7EE6-4342-B048-85BDC9FD1C3A}</a:tableStyleId>
              </a:tblPr>
              <a:tblGrid>
                <a:gridCol w="1459437">
                  <a:extLst>
                    <a:ext uri="{9D8B030D-6E8A-4147-A177-3AD203B41FA5}">
                      <a16:colId xmlns:a16="http://schemas.microsoft.com/office/drawing/2014/main" val="20000"/>
                    </a:ext>
                  </a:extLst>
                </a:gridCol>
                <a:gridCol w="5800777">
                  <a:extLst>
                    <a:ext uri="{9D8B030D-6E8A-4147-A177-3AD203B41FA5}">
                      <a16:colId xmlns:a16="http://schemas.microsoft.com/office/drawing/2014/main" val="20001"/>
                    </a:ext>
                  </a:extLst>
                </a:gridCol>
              </a:tblGrid>
              <a:tr h="370840">
                <a:tc>
                  <a:txBody>
                    <a:bodyPr/>
                    <a:lstStyle/>
                    <a:p>
                      <a:r>
                        <a:rPr lang="zh-CN" altLang="en-US" sz="2000" b="1" dirty="0"/>
                        <a:t>发送电平</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≦0dBm</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70840">
                <a:tc>
                  <a:txBody>
                    <a:bodyPr/>
                    <a:lstStyle/>
                    <a:p>
                      <a:r>
                        <a:rPr lang="zh-CN" altLang="en-US" sz="2000" b="1" dirty="0"/>
                        <a:t>接收电平</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-5</a:t>
                      </a:r>
                      <a:r>
                        <a:rPr lang="zh-CN" altLang="en-US" sz="2000" b="1" dirty="0"/>
                        <a:t>～</a:t>
                      </a:r>
                      <a:r>
                        <a:rPr lang="en-US" altLang="zh-CN" sz="2000" b="1" dirty="0"/>
                        <a:t>-35dBm</a:t>
                      </a:r>
                      <a:r>
                        <a:rPr lang="zh-CN" altLang="en-US" sz="2000" b="1" dirty="0"/>
                        <a:t>，视各种</a:t>
                      </a:r>
                      <a:r>
                        <a:rPr lang="en-US" altLang="zh-CN" sz="2000" b="1" dirty="0"/>
                        <a:t>Modem</a:t>
                      </a:r>
                      <a:r>
                        <a:rPr lang="zh-CN" altLang="en-US" sz="2000" b="1" dirty="0"/>
                        <a:t>而定</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70840">
                <a:tc>
                  <a:txBody>
                    <a:bodyPr/>
                    <a:lstStyle/>
                    <a:p>
                      <a:r>
                        <a:rPr lang="zh-CN" altLang="en-US" sz="2000" b="1" dirty="0"/>
                        <a:t>阻    抗</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600</a:t>
                      </a:r>
                      <a:r>
                        <a:rPr lang="el-GR" altLang="zh-CN" sz="2000" b="1" dirty="0"/>
                        <a:t>Ω</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70840">
                <a:tc>
                  <a:txBody>
                    <a:bodyPr/>
                    <a:lstStyle/>
                    <a:p>
                      <a:r>
                        <a:rPr lang="zh-CN" altLang="en-US" sz="2000" b="1" dirty="0"/>
                        <a:t>平衡特性</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r>
                        <a:rPr lang="zh-CN" altLang="en-US" sz="2000" b="1" dirty="0"/>
                        <a:t>平衡输入</a:t>
                      </a:r>
                      <a:r>
                        <a:rPr lang="en-US" altLang="zh-CN" sz="2000" b="1" dirty="0"/>
                        <a:t>/</a:t>
                      </a:r>
                      <a:r>
                        <a:rPr lang="zh-CN" altLang="en-US" sz="2000" b="1" dirty="0"/>
                        <a:t>输出</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nvGraphicFramePr>
        <p:xfrm>
          <a:off x="4544160" y="4953952"/>
          <a:ext cx="7260214" cy="1584960"/>
        </p:xfrm>
        <a:graphic>
          <a:graphicData uri="http://schemas.openxmlformats.org/drawingml/2006/table">
            <a:tbl>
              <a:tblPr firstRow="1" bandRow="1">
                <a:tableStyleId>{21E4AEA4-8DFA-4A89-87EB-49C32662AFE0}</a:tableStyleId>
              </a:tblPr>
              <a:tblGrid>
                <a:gridCol w="1459436">
                  <a:extLst>
                    <a:ext uri="{9D8B030D-6E8A-4147-A177-3AD203B41FA5}">
                      <a16:colId xmlns:a16="http://schemas.microsoft.com/office/drawing/2014/main" val="20000"/>
                    </a:ext>
                  </a:extLst>
                </a:gridCol>
                <a:gridCol w="1928815">
                  <a:extLst>
                    <a:ext uri="{9D8B030D-6E8A-4147-A177-3AD203B41FA5}">
                      <a16:colId xmlns:a16="http://schemas.microsoft.com/office/drawing/2014/main" val="20001"/>
                    </a:ext>
                  </a:extLst>
                </a:gridCol>
                <a:gridCol w="2056909">
                  <a:extLst>
                    <a:ext uri="{9D8B030D-6E8A-4147-A177-3AD203B41FA5}">
                      <a16:colId xmlns:a16="http://schemas.microsoft.com/office/drawing/2014/main" val="20002"/>
                    </a:ext>
                  </a:extLst>
                </a:gridCol>
                <a:gridCol w="1815054">
                  <a:extLst>
                    <a:ext uri="{9D8B030D-6E8A-4147-A177-3AD203B41FA5}">
                      <a16:colId xmlns:a16="http://schemas.microsoft.com/office/drawing/2014/main" val="20003"/>
                    </a:ext>
                  </a:extLst>
                </a:gridCol>
              </a:tblGrid>
              <a:tr h="350600">
                <a:tc>
                  <a:txBody>
                    <a:bodyPr/>
                    <a:lstStyle/>
                    <a:p>
                      <a:r>
                        <a:rPr lang="en-US" altLang="zh-CN" sz="2000" b="1" dirty="0"/>
                        <a:t>ITU-T</a:t>
                      </a:r>
                      <a:r>
                        <a:rPr lang="zh-CN" altLang="en-US" sz="2000" b="1" dirty="0"/>
                        <a:t>建议</a:t>
                      </a:r>
                    </a:p>
                  </a:txBody>
                  <a:tcPr/>
                </a:tc>
                <a:tc>
                  <a:txBody>
                    <a:bodyPr/>
                    <a:lstStyle/>
                    <a:p>
                      <a:r>
                        <a:rPr lang="en-US" altLang="zh-CN" sz="2000" b="1" dirty="0"/>
                        <a:t>1</a:t>
                      </a:r>
                      <a:r>
                        <a:rPr lang="zh-CN" altLang="en-US" sz="2000" b="1" dirty="0"/>
                        <a:t>信号电平</a:t>
                      </a:r>
                    </a:p>
                  </a:txBody>
                  <a:tcPr/>
                </a:tc>
                <a:tc>
                  <a:txBody>
                    <a:bodyPr/>
                    <a:lstStyle/>
                    <a:p>
                      <a:r>
                        <a:rPr lang="en-US" altLang="zh-CN" sz="2000" b="1" dirty="0"/>
                        <a:t>0</a:t>
                      </a:r>
                      <a:r>
                        <a:rPr lang="zh-CN" altLang="en-US" sz="2000" b="1" dirty="0"/>
                        <a:t>信号电平</a:t>
                      </a:r>
                    </a:p>
                  </a:txBody>
                  <a:tcPr/>
                </a:tc>
                <a:tc>
                  <a:txBody>
                    <a:bodyPr/>
                    <a:lstStyle/>
                    <a:p>
                      <a:r>
                        <a:rPr lang="zh-CN" altLang="en-US" sz="2000" b="1" dirty="0"/>
                        <a:t>速率范围</a:t>
                      </a:r>
                    </a:p>
                  </a:txBody>
                  <a:tcPr/>
                </a:tc>
                <a:extLst>
                  <a:ext uri="{0D108BD9-81ED-4DB2-BD59-A6C34878D82A}">
                    <a16:rowId xmlns:a16="http://schemas.microsoft.com/office/drawing/2014/main" val="10000"/>
                  </a:ext>
                </a:extLst>
              </a:tr>
              <a:tr h="350600">
                <a:tc>
                  <a:txBody>
                    <a:bodyPr/>
                    <a:lstStyle/>
                    <a:p>
                      <a:r>
                        <a:rPr lang="en-US" altLang="zh-CN" sz="2000" b="1" dirty="0"/>
                        <a:t>V.28</a:t>
                      </a:r>
                      <a:endParaRPr lang="zh-CN" altLang="en-US" sz="2000" b="1" dirty="0"/>
                    </a:p>
                  </a:txBody>
                  <a:tcPr/>
                </a:tc>
                <a:tc>
                  <a:txBody>
                    <a:bodyPr/>
                    <a:lstStyle/>
                    <a:p>
                      <a:r>
                        <a:rPr lang="en-US" altLang="zh-CN" sz="2000" b="1" dirty="0"/>
                        <a:t>-5</a:t>
                      </a:r>
                      <a:r>
                        <a:rPr lang="zh-CN" altLang="en-US" sz="2000" b="1" dirty="0"/>
                        <a:t>～</a:t>
                      </a:r>
                      <a:r>
                        <a:rPr lang="en-US" altLang="zh-CN" sz="2000" b="1" dirty="0"/>
                        <a:t>-15V(</a:t>
                      </a:r>
                      <a:r>
                        <a:rPr lang="zh-CN" altLang="en-US" sz="2000" b="1" dirty="0"/>
                        <a:t>对地</a:t>
                      </a:r>
                      <a:r>
                        <a:rPr lang="en-US" altLang="zh-CN" sz="2000" b="1" dirty="0"/>
                        <a:t>)</a:t>
                      </a:r>
                      <a:endParaRPr lang="zh-CN" altLang="en-US" sz="2000" b="1" dirty="0"/>
                    </a:p>
                  </a:txBody>
                  <a:tcPr/>
                </a:tc>
                <a:tc>
                  <a:txBody>
                    <a:bodyPr/>
                    <a:lstStyle/>
                    <a:p>
                      <a:r>
                        <a:rPr lang="en-US" altLang="zh-CN" sz="2000" b="1" dirty="0"/>
                        <a:t>+5</a:t>
                      </a:r>
                      <a:r>
                        <a:rPr lang="zh-CN" altLang="en-US" sz="2000" b="1" dirty="0"/>
                        <a:t>～</a:t>
                      </a:r>
                      <a:r>
                        <a:rPr lang="en-US" altLang="zh-CN" sz="2000" b="1" dirty="0"/>
                        <a:t>+15V(</a:t>
                      </a:r>
                      <a:r>
                        <a:rPr lang="zh-CN" altLang="en-US" sz="2000" b="1" dirty="0"/>
                        <a:t>对地</a:t>
                      </a:r>
                      <a:r>
                        <a:rPr lang="en-US" altLang="zh-CN" sz="2000" b="1" dirty="0"/>
                        <a:t>)</a:t>
                      </a:r>
                      <a:endParaRPr lang="zh-CN" altLang="en-US" sz="2000" b="1" dirty="0"/>
                    </a:p>
                  </a:txBody>
                  <a:tcPr/>
                </a:tc>
                <a:tc>
                  <a:txBody>
                    <a:bodyPr/>
                    <a:lstStyle/>
                    <a:p>
                      <a:r>
                        <a:rPr lang="en-US" altLang="zh-CN" sz="2000" b="1" dirty="0"/>
                        <a:t>≦20 kb/s</a:t>
                      </a:r>
                      <a:endParaRPr lang="zh-CN" altLang="en-US" sz="2000" b="1" dirty="0"/>
                    </a:p>
                  </a:txBody>
                  <a:tcPr/>
                </a:tc>
                <a:extLst>
                  <a:ext uri="{0D108BD9-81ED-4DB2-BD59-A6C34878D82A}">
                    <a16:rowId xmlns:a16="http://schemas.microsoft.com/office/drawing/2014/main" val="10001"/>
                  </a:ext>
                </a:extLst>
              </a:tr>
              <a:tr h="350600">
                <a:tc>
                  <a:txBody>
                    <a:bodyPr/>
                    <a:lstStyle/>
                    <a:p>
                      <a:r>
                        <a:rPr lang="en-US" altLang="zh-CN" sz="2000" b="1" dirty="0"/>
                        <a:t>V.10/X.26</a:t>
                      </a:r>
                      <a:endParaRPr lang="zh-CN" altLang="en-US" sz="2000" b="1" dirty="0"/>
                    </a:p>
                  </a:txBody>
                  <a:tcPr/>
                </a:tc>
                <a:tc>
                  <a:txBody>
                    <a:bodyPr/>
                    <a:lstStyle/>
                    <a:p>
                      <a:r>
                        <a:rPr lang="en-US" altLang="zh-CN" sz="2000" b="1" dirty="0"/>
                        <a:t>-4</a:t>
                      </a:r>
                      <a:r>
                        <a:rPr lang="zh-CN" altLang="en-US" sz="2000" b="1" dirty="0"/>
                        <a:t>～</a:t>
                      </a:r>
                      <a:r>
                        <a:rPr lang="en-US" altLang="zh-CN" sz="2000" b="1" dirty="0"/>
                        <a:t>-6V(</a:t>
                      </a:r>
                      <a:r>
                        <a:rPr lang="zh-CN" altLang="en-US" sz="2000" b="1" dirty="0"/>
                        <a:t>对地</a:t>
                      </a:r>
                      <a:r>
                        <a:rPr lang="en-US" altLang="zh-CN" sz="2000" b="1" dirty="0"/>
                        <a:t>)</a:t>
                      </a:r>
                      <a:endParaRPr lang="zh-CN" altLang="en-US" sz="2000" b="1" dirty="0"/>
                    </a:p>
                  </a:txBody>
                  <a:tcPr/>
                </a:tc>
                <a:tc>
                  <a:txBody>
                    <a:bodyPr/>
                    <a:lstStyle/>
                    <a:p>
                      <a:r>
                        <a:rPr lang="en-US" altLang="zh-CN" sz="2000" b="1" dirty="0"/>
                        <a:t>+4</a:t>
                      </a:r>
                      <a:r>
                        <a:rPr lang="zh-CN" altLang="en-US" sz="2000" b="1" dirty="0"/>
                        <a:t>～</a:t>
                      </a:r>
                      <a:r>
                        <a:rPr lang="en-US" altLang="zh-CN" sz="2000" b="1" dirty="0"/>
                        <a:t>+6V(</a:t>
                      </a:r>
                      <a:r>
                        <a:rPr lang="zh-CN" altLang="en-US" sz="2000" b="1" dirty="0"/>
                        <a:t>对地</a:t>
                      </a:r>
                      <a:r>
                        <a:rPr lang="en-US" altLang="zh-CN" sz="2000" b="1" dirty="0"/>
                        <a:t>)</a:t>
                      </a:r>
                      <a:endParaRPr lang="zh-CN" altLang="en-US" sz="20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≦300 kb/s</a:t>
                      </a:r>
                      <a:endParaRPr lang="zh-CN" altLang="en-US" sz="2000" b="1" dirty="0"/>
                    </a:p>
                  </a:txBody>
                  <a:tcPr/>
                </a:tc>
                <a:extLst>
                  <a:ext uri="{0D108BD9-81ED-4DB2-BD59-A6C34878D82A}">
                    <a16:rowId xmlns:a16="http://schemas.microsoft.com/office/drawing/2014/main" val="10002"/>
                  </a:ext>
                </a:extLst>
              </a:tr>
              <a:tr h="350600">
                <a:tc>
                  <a:txBody>
                    <a:bodyPr/>
                    <a:lstStyle/>
                    <a:p>
                      <a:r>
                        <a:rPr lang="en-US" altLang="zh-CN" sz="2000" b="1" dirty="0"/>
                        <a:t>V.11/X.27</a:t>
                      </a:r>
                      <a:endParaRPr lang="zh-CN" altLang="en-US" sz="2000" b="1" dirty="0"/>
                    </a:p>
                  </a:txBody>
                  <a:tcPr/>
                </a:tc>
                <a:tc>
                  <a:txBody>
                    <a:bodyPr/>
                    <a:lstStyle/>
                    <a:p>
                      <a:r>
                        <a:rPr lang="en-US" altLang="zh-CN" sz="2000" b="1" dirty="0"/>
                        <a:t>-2</a:t>
                      </a:r>
                      <a:r>
                        <a:rPr lang="zh-CN" altLang="en-US" sz="2000" b="1" dirty="0"/>
                        <a:t>～</a:t>
                      </a:r>
                      <a:r>
                        <a:rPr lang="en-US" altLang="zh-CN" sz="2000" b="1" dirty="0"/>
                        <a:t>-6V(</a:t>
                      </a:r>
                      <a:r>
                        <a:rPr lang="zh-CN" altLang="en-US" sz="2000" b="1" dirty="0"/>
                        <a:t>差动</a:t>
                      </a:r>
                      <a:r>
                        <a:rPr lang="en-US" altLang="zh-CN" sz="2000" b="1" dirty="0"/>
                        <a:t>)</a:t>
                      </a:r>
                      <a:endParaRPr lang="zh-CN" altLang="en-US" sz="2000" b="1" dirty="0"/>
                    </a:p>
                  </a:txBody>
                  <a:tcPr/>
                </a:tc>
                <a:tc>
                  <a:txBody>
                    <a:bodyPr/>
                    <a:lstStyle/>
                    <a:p>
                      <a:r>
                        <a:rPr lang="en-US" altLang="zh-CN" sz="2000" b="1" dirty="0"/>
                        <a:t>+2</a:t>
                      </a:r>
                      <a:r>
                        <a:rPr lang="zh-CN" altLang="en-US" sz="2000" b="1" dirty="0"/>
                        <a:t>～</a:t>
                      </a:r>
                      <a:r>
                        <a:rPr lang="en-US" altLang="zh-CN" sz="2000" b="1" dirty="0"/>
                        <a:t>+6V(</a:t>
                      </a:r>
                      <a:r>
                        <a:rPr lang="zh-CN" altLang="en-US" sz="2000" b="1" dirty="0"/>
                        <a:t>差动</a:t>
                      </a:r>
                      <a:r>
                        <a:rPr lang="en-US" altLang="zh-CN" sz="2000" b="1" dirty="0"/>
                        <a:t>)</a:t>
                      </a:r>
                      <a:endParaRPr lang="zh-CN" altLang="en-US" sz="20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≦10 Mb/s</a:t>
                      </a:r>
                      <a:endParaRPr lang="zh-CN" altLang="en-US" sz="2000" b="1" dirty="0"/>
                    </a:p>
                  </a:txBody>
                  <a:tcPr/>
                </a:tc>
                <a:extLst>
                  <a:ext uri="{0D108BD9-81ED-4DB2-BD59-A6C34878D82A}">
                    <a16:rowId xmlns:a16="http://schemas.microsoft.com/office/drawing/2014/main" val="10003"/>
                  </a:ext>
                </a:extLst>
              </a:tr>
            </a:tbl>
          </a:graphicData>
        </a:graphic>
      </p:graphicFrame>
      <p:sp>
        <p:nvSpPr>
          <p:cNvPr id="9" name="文本框 8"/>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27888" y="1356068"/>
            <a:ext cx="10515600" cy="515649"/>
          </a:xfrm>
        </p:spPr>
        <p:txBody>
          <a:bodyPr>
            <a:normAutofit lnSpcReduction="10000"/>
          </a:bodyPr>
          <a:lstStyle/>
          <a:p>
            <a:pPr marL="0" indent="0">
              <a:buNone/>
            </a:pPr>
            <a:r>
              <a:rPr lang="zh-CN" altLang="en-US" b="1" dirty="0">
                <a:solidFill>
                  <a:srgbClr val="5B307E"/>
                </a:solidFill>
              </a:rPr>
              <a:t>电离层的构成</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70</a:t>
            </a:fld>
            <a:endParaRPr kumimoji="1" lang="zh-CN" altLang="en-US" dirty="0"/>
          </a:p>
        </p:txBody>
      </p:sp>
      <p:sp>
        <p:nvSpPr>
          <p:cNvPr id="8" name="内容占位符 2"/>
          <p:cNvSpPr txBox="1"/>
          <p:nvPr/>
        </p:nvSpPr>
        <p:spPr>
          <a:xfrm>
            <a:off x="509016" y="1933878"/>
            <a:ext cx="11378184" cy="17707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latin typeface="Times New Roman" panose="02020603050405020304" pitchFamily="18" charset="0"/>
              </a:rPr>
              <a:t>电离层是离地面高度</a:t>
            </a:r>
            <a:r>
              <a:rPr lang="en-US" altLang="zh-CN" sz="2400" dirty="0">
                <a:solidFill>
                  <a:srgbClr val="C00000"/>
                </a:solidFill>
                <a:latin typeface="Times New Roman" panose="02020603050405020304" pitchFamily="18" charset="0"/>
              </a:rPr>
              <a:t>60</a:t>
            </a:r>
            <a:r>
              <a:rPr lang="zh-CN" altLang="en-US" sz="2400" dirty="0">
                <a:solidFill>
                  <a:srgbClr val="C00000"/>
                </a:solidFill>
                <a:latin typeface="Times New Roman" panose="02020603050405020304" pitchFamily="18" charset="0"/>
              </a:rPr>
              <a:t>～</a:t>
            </a:r>
            <a:r>
              <a:rPr lang="en-US" altLang="zh-CN" sz="2400" dirty="0">
                <a:solidFill>
                  <a:srgbClr val="C00000"/>
                </a:solidFill>
                <a:latin typeface="Times New Roman" panose="02020603050405020304" pitchFamily="18" charset="0"/>
              </a:rPr>
              <a:t>450km</a:t>
            </a:r>
            <a:r>
              <a:rPr lang="zh-CN" altLang="en-US" sz="2400" dirty="0">
                <a:latin typeface="Times New Roman" panose="02020603050405020304" pitchFamily="18" charset="0"/>
              </a:rPr>
              <a:t>，受太阳紫外线和</a:t>
            </a:r>
            <a:r>
              <a:rPr lang="en-US" altLang="zh-CN" sz="2400" dirty="0">
                <a:latin typeface="Times New Roman" panose="02020603050405020304" pitchFamily="18" charset="0"/>
              </a:rPr>
              <a:t>X</a:t>
            </a:r>
            <a:r>
              <a:rPr lang="zh-CN" altLang="en-US" sz="2400" dirty="0">
                <a:latin typeface="Times New Roman" panose="02020603050405020304" pitchFamily="18" charset="0"/>
              </a:rPr>
              <a:t>射线作用而存在的由离子、自由电子和中性分子、原子组成的一个区域</a:t>
            </a:r>
          </a:p>
          <a:p>
            <a:pPr algn="just"/>
            <a:r>
              <a:rPr lang="zh-CN" altLang="en-US" sz="2400" dirty="0">
                <a:latin typeface="Times New Roman" panose="02020603050405020304" pitchFamily="18" charset="0"/>
              </a:rPr>
              <a:t>电离层由环绕地球处于不同高度的四个导电层组成：</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F1</a:t>
            </a:r>
            <a:r>
              <a:rPr lang="zh-CN" altLang="en-US" sz="2400" dirty="0">
                <a:latin typeface="Times New Roman" panose="02020603050405020304" pitchFamily="18" charset="0"/>
              </a:rPr>
              <a:t>和</a:t>
            </a:r>
            <a:r>
              <a:rPr lang="en-US" altLang="zh-CN" sz="2400" dirty="0">
                <a:latin typeface="Times New Roman" panose="02020603050405020304" pitchFamily="18" charset="0"/>
              </a:rPr>
              <a:t>F2</a:t>
            </a:r>
          </a:p>
          <a:p>
            <a:pPr algn="just"/>
            <a:r>
              <a:rPr lang="zh-CN" altLang="en-US" sz="2400" dirty="0">
                <a:latin typeface="Times New Roman" panose="02020603050405020304" pitchFamily="18" charset="0"/>
              </a:rPr>
              <a:t>对短波传输起主要作用的是</a:t>
            </a:r>
            <a:r>
              <a:rPr lang="en-US" altLang="zh-CN" sz="2400" dirty="0">
                <a:solidFill>
                  <a:srgbClr val="C00000"/>
                </a:solidFill>
                <a:latin typeface="Times New Roman" panose="02020603050405020304" pitchFamily="18" charset="0"/>
              </a:rPr>
              <a:t>F</a:t>
            </a:r>
            <a:r>
              <a:rPr lang="zh-CN" altLang="en-US" sz="2400" dirty="0">
                <a:solidFill>
                  <a:srgbClr val="C00000"/>
                </a:solidFill>
                <a:latin typeface="Times New Roman" panose="02020603050405020304" pitchFamily="18" charset="0"/>
              </a:rPr>
              <a:t>层</a:t>
            </a:r>
            <a:r>
              <a:rPr lang="zh-CN" altLang="en-US" sz="2400" dirty="0">
                <a:latin typeface="Times New Roman" panose="02020603050405020304" pitchFamily="18" charset="0"/>
              </a:rPr>
              <a:t>，且选用夜间工作频率低于白天的工作频率</a:t>
            </a:r>
            <a:endParaRPr lang="zh-CN" altLang="en-US" dirty="0"/>
          </a:p>
        </p:txBody>
      </p:sp>
      <p:grpSp>
        <p:nvGrpSpPr>
          <p:cNvPr id="5" name="组合 4"/>
          <p:cNvGrpSpPr/>
          <p:nvPr/>
        </p:nvGrpSpPr>
        <p:grpSpPr>
          <a:xfrm>
            <a:off x="755225" y="3704666"/>
            <a:ext cx="7788972" cy="2744998"/>
            <a:chOff x="1739348" y="3754361"/>
            <a:chExt cx="7788972" cy="2967114"/>
          </a:xfrm>
        </p:grpSpPr>
        <p:pic>
          <p:nvPicPr>
            <p:cNvPr id="6" name="图片 5"/>
            <p:cNvPicPr>
              <a:picLocks noChangeAspect="1"/>
            </p:cNvPicPr>
            <p:nvPr/>
          </p:nvPicPr>
          <p:blipFill>
            <a:blip r:embed="rId2"/>
            <a:stretch>
              <a:fillRect/>
            </a:stretch>
          </p:blipFill>
          <p:spPr>
            <a:xfrm>
              <a:off x="2114688" y="3754361"/>
              <a:ext cx="7045380" cy="2925914"/>
            </a:xfrm>
            <a:prstGeom prst="rect">
              <a:avLst/>
            </a:prstGeom>
          </p:spPr>
        </p:pic>
        <p:sp>
          <p:nvSpPr>
            <p:cNvPr id="7" name="矩形: 圆角 194"/>
            <p:cNvSpPr/>
            <p:nvPr/>
          </p:nvSpPr>
          <p:spPr>
            <a:xfrm>
              <a:off x="1739348" y="3754361"/>
              <a:ext cx="7788972" cy="2967114"/>
            </a:xfrm>
            <a:prstGeom prst="roundRect">
              <a:avLst>
                <a:gd name="adj" fmla="val 8422"/>
              </a:avLst>
            </a:prstGeom>
            <a:solidFill>
              <a:schemeClr val="accent4">
                <a:lumMod val="20000"/>
                <a:lumOff val="80000"/>
                <a:alpha val="28000"/>
              </a:schemeClr>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矩形 8"/>
          <p:cNvSpPr/>
          <p:nvPr/>
        </p:nvSpPr>
        <p:spPr>
          <a:xfrm>
            <a:off x="8610600" y="4186272"/>
            <a:ext cx="3354916" cy="1569660"/>
          </a:xfrm>
          <a:prstGeom prst="rect">
            <a:avLst/>
          </a:prstGeom>
        </p:spPr>
        <p:txBody>
          <a:bodyPr wrap="square">
            <a:spAutoFit/>
          </a:bodyPr>
          <a:lstStyle/>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D</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60</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90km</a:t>
            </a:r>
          </a:p>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E</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90</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130km</a:t>
            </a:r>
          </a:p>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F1</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130</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220km</a:t>
            </a:r>
          </a:p>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F2</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220km</a:t>
            </a:r>
            <a:r>
              <a:rPr lang="zh-CN" altLang="en-US" sz="2000" dirty="0">
                <a:solidFill>
                  <a:srgbClr val="333333"/>
                </a:solidFill>
                <a:latin typeface="微软雅黑" panose="020B0503020204020204" pitchFamily="34" charset="-122"/>
                <a:ea typeface="微软雅黑" panose="020B0503020204020204" pitchFamily="34" charset="-122"/>
              </a:rPr>
              <a:t>以上</a:t>
            </a:r>
          </a:p>
        </p:txBody>
      </p:sp>
      <p:sp>
        <p:nvSpPr>
          <p:cNvPr id="12" name="文本框 11"/>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726896" y="1510758"/>
            <a:ext cx="10626904" cy="2066426"/>
          </a:xfrm>
        </p:spPr>
        <p:txBody>
          <a:bodyPr/>
          <a:lstStyle/>
          <a:p>
            <a:pPr algn="just">
              <a:buClr>
                <a:schemeClr val="tx1"/>
              </a:buClr>
            </a:pPr>
            <a:r>
              <a:rPr lang="zh-CN" altLang="en-US" dirty="0">
                <a:solidFill>
                  <a:srgbClr val="C00000"/>
                </a:solidFill>
              </a:rPr>
              <a:t>多径传播</a:t>
            </a:r>
            <a:r>
              <a:rPr lang="zh-CN" altLang="en-US" dirty="0"/>
              <a:t>  </a:t>
            </a:r>
            <a:r>
              <a:rPr lang="zh-CN" altLang="en-US" sz="2400" dirty="0"/>
              <a:t>短波电波通过若干条路径或者不同的传播模式由发信点到达收信点的长度不同，而引起由发信点到达收信点的时间不同的现象</a:t>
            </a:r>
          </a:p>
          <a:p>
            <a:pPr algn="just">
              <a:buClr>
                <a:schemeClr val="tx1"/>
              </a:buClr>
            </a:pPr>
            <a:r>
              <a:rPr lang="zh-CN" altLang="en-US" dirty="0">
                <a:solidFill>
                  <a:srgbClr val="C00000"/>
                </a:solidFill>
              </a:rPr>
              <a:t>多径时散  </a:t>
            </a:r>
            <a:r>
              <a:rPr lang="zh-CN" altLang="en-US" sz="2400" dirty="0"/>
              <a:t>指不同路径的时延差；与路径长度、工作频率、昼夜、季节等因素有关</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71</a:t>
            </a:fld>
            <a:endParaRPr kumimoji="1" lang="zh-CN" altLang="en-US" dirty="0"/>
          </a:p>
        </p:txBody>
      </p:sp>
      <p:sp>
        <p:nvSpPr>
          <p:cNvPr id="5" name="内容占位符 2"/>
          <p:cNvSpPr txBox="1"/>
          <p:nvPr/>
        </p:nvSpPr>
        <p:spPr>
          <a:xfrm>
            <a:off x="949504" y="3305478"/>
            <a:ext cx="10515600" cy="54341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indent="-230505">
              <a:lnSpc>
                <a:spcPct val="110000"/>
              </a:lnSpc>
              <a:buFont typeface="Wingdings" panose="05000000000000000000" pitchFamily="2" charset="2"/>
              <a:buNone/>
            </a:pPr>
            <a:r>
              <a:rPr lang="zh-CN" altLang="en-US" sz="2400" dirty="0"/>
              <a:t>引起多径时散的几种主要因素</a:t>
            </a:r>
          </a:p>
          <a:p>
            <a:pPr marL="0" indent="0">
              <a:buFont typeface="Wingdings" panose="05000000000000000000" pitchFamily="2" charset="2"/>
              <a:buNone/>
            </a:pPr>
            <a:endParaRPr lang="zh-CN" altLang="en-US" sz="2400" dirty="0"/>
          </a:p>
        </p:txBody>
      </p:sp>
      <p:pic>
        <p:nvPicPr>
          <p:cNvPr id="6" name="图片 5"/>
          <p:cNvPicPr>
            <a:picLocks noChangeAspect="1"/>
          </p:cNvPicPr>
          <p:nvPr/>
        </p:nvPicPr>
        <p:blipFill>
          <a:blip r:embed="rId2"/>
          <a:stretch>
            <a:fillRect/>
          </a:stretch>
        </p:blipFill>
        <p:spPr>
          <a:xfrm>
            <a:off x="952278" y="3755652"/>
            <a:ext cx="9866410" cy="2024670"/>
          </a:xfrm>
          <a:prstGeom prst="rect">
            <a:avLst/>
          </a:prstGeom>
        </p:spPr>
      </p:pic>
      <p:sp>
        <p:nvSpPr>
          <p:cNvPr id="7" name="内容占位符 2"/>
          <p:cNvSpPr txBox="1"/>
          <p:nvPr/>
        </p:nvSpPr>
        <p:spPr>
          <a:xfrm>
            <a:off x="782548" y="5643610"/>
            <a:ext cx="10515600" cy="10372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indent="-230505" algn="just">
              <a:lnSpc>
                <a:spcPct val="110000"/>
              </a:lnSpc>
            </a:pPr>
            <a:r>
              <a:rPr lang="zh-CN" altLang="en-US" sz="2400" dirty="0"/>
              <a:t>多径时散对数据通信的影响主要体现在码间干扰</a:t>
            </a:r>
            <a:endParaRPr lang="en-US" altLang="zh-CN" sz="2400" dirty="0"/>
          </a:p>
          <a:p>
            <a:pPr marL="230505" indent="-230505" algn="just">
              <a:lnSpc>
                <a:spcPct val="110000"/>
              </a:lnSpc>
            </a:pPr>
            <a:r>
              <a:rPr lang="zh-CN" altLang="en-US" sz="2400" dirty="0"/>
              <a:t>为了保证传输质量，往往采用</a:t>
            </a:r>
            <a:r>
              <a:rPr lang="zh-CN" altLang="en-US" sz="2400" dirty="0">
                <a:solidFill>
                  <a:srgbClr val="C00000"/>
                </a:solidFill>
              </a:rPr>
              <a:t>限制数据传输速率</a:t>
            </a:r>
            <a:r>
              <a:rPr lang="zh-CN" altLang="en-US" sz="2400" dirty="0"/>
              <a:t>的措施</a:t>
            </a:r>
          </a:p>
        </p:txBody>
      </p:sp>
      <p:sp>
        <p:nvSpPr>
          <p:cNvPr id="8" name="矩形: 圆角 194"/>
          <p:cNvSpPr/>
          <p:nvPr/>
        </p:nvSpPr>
        <p:spPr>
          <a:xfrm>
            <a:off x="1575863" y="3813913"/>
            <a:ext cx="8691259" cy="1541643"/>
          </a:xfrm>
          <a:prstGeom prst="roundRect">
            <a:avLst>
              <a:gd name="adj" fmla="val 8422"/>
            </a:avLst>
          </a:prstGeom>
          <a:solidFill>
            <a:schemeClr val="accent4">
              <a:lumMod val="20000"/>
              <a:lumOff val="80000"/>
              <a:alpha val="28000"/>
            </a:schemeClr>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64029" y="1453953"/>
            <a:ext cx="10929257" cy="4586694"/>
          </a:xfrm>
        </p:spPr>
        <p:txBody>
          <a:bodyPr>
            <a:normAutofit/>
          </a:bodyPr>
          <a:lstStyle/>
          <a:p>
            <a:pPr algn="just">
              <a:lnSpc>
                <a:spcPct val="110000"/>
              </a:lnSpc>
              <a:buClr>
                <a:schemeClr val="tx1"/>
              </a:buClr>
            </a:pPr>
            <a:r>
              <a:rPr lang="zh-CN" altLang="en-US" i="0" dirty="0">
                <a:solidFill>
                  <a:srgbClr val="C00000"/>
                </a:solidFill>
                <a:latin typeface="Times New Roman" panose="02020603050405020304" pitchFamily="18" charset="0"/>
              </a:rPr>
              <a:t>衰落</a:t>
            </a:r>
            <a:r>
              <a:rPr lang="en-US" altLang="zh-CN" i="0" dirty="0">
                <a:solidFill>
                  <a:srgbClr val="C00000"/>
                </a:solidFill>
                <a:latin typeface="Times New Roman" panose="02020603050405020304" pitchFamily="18" charset="0"/>
              </a:rPr>
              <a:t>   </a:t>
            </a:r>
            <a:r>
              <a:rPr lang="zh-CN" altLang="en-US" sz="2400" i="0" dirty="0">
                <a:latin typeface="Times New Roman" panose="02020603050405020304" pitchFamily="18" charset="0"/>
              </a:rPr>
              <a:t>指在短波传输过程中，收信电平出现忽高忽低随机变化的现象</a:t>
            </a:r>
            <a:endParaRPr lang="en-US" altLang="zh-CN" sz="2400" i="0" dirty="0">
              <a:latin typeface="Times New Roman" panose="02020603050405020304" pitchFamily="18" charset="0"/>
            </a:endParaRPr>
          </a:p>
          <a:p>
            <a:pPr lvl="1" algn="just">
              <a:lnSpc>
                <a:spcPct val="110000"/>
              </a:lnSpc>
              <a:buClr>
                <a:schemeClr val="tx1"/>
              </a:buClr>
            </a:pPr>
            <a:r>
              <a:rPr lang="zh-CN" altLang="en-US" sz="2000" i="0" dirty="0">
                <a:latin typeface="Times New Roman" panose="02020603050405020304" pitchFamily="18" charset="0"/>
              </a:rPr>
              <a:t>衰落按其持续时间的长短分为</a:t>
            </a:r>
            <a:r>
              <a:rPr lang="zh-CN" altLang="en-US" sz="2000" i="0" dirty="0">
                <a:solidFill>
                  <a:srgbClr val="C00000"/>
                </a:solidFill>
                <a:latin typeface="Times New Roman" panose="02020603050405020304" pitchFamily="18" charset="0"/>
              </a:rPr>
              <a:t>快衰落</a:t>
            </a:r>
            <a:r>
              <a:rPr lang="zh-CN" altLang="en-US" sz="2000" i="0" dirty="0">
                <a:latin typeface="Times New Roman" panose="02020603050405020304" pitchFamily="18" charset="0"/>
              </a:rPr>
              <a:t>（信号起伏持续时间仅几分之一秒）与</a:t>
            </a:r>
            <a:r>
              <a:rPr lang="zh-CN" altLang="en-US" sz="2000" i="0" dirty="0">
                <a:solidFill>
                  <a:srgbClr val="C00000"/>
                </a:solidFill>
                <a:latin typeface="Times New Roman" panose="02020603050405020304" pitchFamily="18" charset="0"/>
              </a:rPr>
              <a:t>慢衰落</a:t>
            </a:r>
            <a:r>
              <a:rPr lang="zh-CN" altLang="en-US" sz="2000" i="0" dirty="0">
                <a:latin typeface="Times New Roman" panose="02020603050405020304" pitchFamily="18" charset="0"/>
              </a:rPr>
              <a:t>（持续时间可达一小时或更长 ）</a:t>
            </a:r>
            <a:endParaRPr lang="zh-CN" altLang="en-US" dirty="0">
              <a:latin typeface="Times New Roman" panose="02020603050405020304" pitchFamily="18" charset="0"/>
            </a:endParaRPr>
          </a:p>
          <a:p>
            <a:pPr algn="just">
              <a:lnSpc>
                <a:spcPct val="110000"/>
              </a:lnSpc>
              <a:buClr>
                <a:schemeClr val="tx1"/>
              </a:buClr>
            </a:pPr>
            <a:r>
              <a:rPr lang="zh-CN" altLang="en-US" i="0" dirty="0">
                <a:latin typeface="Times New Roman" panose="02020603050405020304" pitchFamily="18" charset="0"/>
              </a:rPr>
              <a:t>除自由空间传播损耗外，还有电离层吸收损耗、地面反射损耗和系统额外损耗等附加损耗</a:t>
            </a:r>
            <a:endParaRPr lang="en-US" altLang="zh-CN" i="0" dirty="0">
              <a:latin typeface="Times New Roman" panose="02020603050405020304" pitchFamily="18" charset="0"/>
            </a:endParaRPr>
          </a:p>
          <a:p>
            <a:pPr lvl="1" algn="just">
              <a:lnSpc>
                <a:spcPct val="110000"/>
              </a:lnSpc>
              <a:buClr>
                <a:schemeClr val="tx1"/>
              </a:buClr>
            </a:pPr>
            <a:r>
              <a:rPr lang="zh-CN" altLang="en-US" i="0" dirty="0">
                <a:solidFill>
                  <a:srgbClr val="C00000"/>
                </a:solidFill>
                <a:latin typeface="Times New Roman" panose="02020603050405020304" pitchFamily="18" charset="0"/>
              </a:rPr>
              <a:t>吸收损耗</a:t>
            </a:r>
            <a:r>
              <a:rPr lang="zh-CN" altLang="en-US" i="0" dirty="0">
                <a:latin typeface="Times New Roman" panose="02020603050405020304" pitchFamily="18" charset="0"/>
              </a:rPr>
              <a:t>主要在</a:t>
            </a:r>
            <a:r>
              <a:rPr lang="en-US" altLang="zh-CN" i="0" dirty="0">
                <a:latin typeface="Times New Roman" panose="02020603050405020304" pitchFamily="18" charset="0"/>
              </a:rPr>
              <a:t>D</a:t>
            </a:r>
            <a:r>
              <a:rPr lang="zh-CN" altLang="en-US" i="0" dirty="0">
                <a:latin typeface="Times New Roman" panose="02020603050405020304" pitchFamily="18" charset="0"/>
              </a:rPr>
              <a:t>、</a:t>
            </a:r>
            <a:r>
              <a:rPr lang="en-US" altLang="zh-CN" i="0" dirty="0">
                <a:latin typeface="Times New Roman" panose="02020603050405020304" pitchFamily="18" charset="0"/>
              </a:rPr>
              <a:t>E</a:t>
            </a:r>
            <a:r>
              <a:rPr lang="zh-CN" altLang="en-US" i="0" dirty="0">
                <a:latin typeface="Times New Roman" panose="02020603050405020304" pitchFamily="18" charset="0"/>
              </a:rPr>
              <a:t>层（通常吸收损耗为</a:t>
            </a:r>
            <a:r>
              <a:rPr lang="en-US" altLang="zh-CN" i="0" dirty="0">
                <a:latin typeface="Times New Roman" panose="02020603050405020304" pitchFamily="18" charset="0"/>
              </a:rPr>
              <a:t>6</a:t>
            </a:r>
            <a:r>
              <a:rPr lang="zh-CN" altLang="en-US" i="0" dirty="0">
                <a:latin typeface="Times New Roman" panose="02020603050405020304" pitchFamily="18" charset="0"/>
              </a:rPr>
              <a:t>～</a:t>
            </a:r>
            <a:r>
              <a:rPr lang="en-US" altLang="zh-CN" i="0" dirty="0">
                <a:latin typeface="Times New Roman" panose="02020603050405020304" pitchFamily="18" charset="0"/>
              </a:rPr>
              <a:t>25dB</a:t>
            </a:r>
            <a:r>
              <a:rPr lang="zh-CN" altLang="en-US" i="0" dirty="0">
                <a:latin typeface="Times New Roman" panose="02020603050405020304" pitchFamily="18" charset="0"/>
              </a:rPr>
              <a:t>）</a:t>
            </a:r>
            <a:endParaRPr lang="en-US" altLang="zh-CN" i="0" dirty="0">
              <a:latin typeface="Times New Roman" panose="02020603050405020304" pitchFamily="18" charset="0"/>
            </a:endParaRPr>
          </a:p>
          <a:p>
            <a:pPr lvl="1" algn="just">
              <a:lnSpc>
                <a:spcPct val="110000"/>
              </a:lnSpc>
              <a:buClr>
                <a:schemeClr val="tx1"/>
              </a:buClr>
            </a:pPr>
            <a:r>
              <a:rPr lang="zh-CN" altLang="en-US" i="0" dirty="0">
                <a:solidFill>
                  <a:srgbClr val="C00000"/>
                </a:solidFill>
                <a:latin typeface="Times New Roman" panose="02020603050405020304" pitchFamily="18" charset="0"/>
              </a:rPr>
              <a:t>地面反射损耗</a:t>
            </a:r>
            <a:r>
              <a:rPr lang="zh-CN" altLang="en-US" i="0" dirty="0">
                <a:latin typeface="Times New Roman" panose="02020603050405020304" pitchFamily="18" charset="0"/>
              </a:rPr>
              <a:t>与地面状况、电波入射角和工作频率有关（损耗为</a:t>
            </a:r>
            <a:r>
              <a:rPr lang="en-US" altLang="zh-CN" i="0" dirty="0">
                <a:latin typeface="Times New Roman" panose="02020603050405020304" pitchFamily="18" charset="0"/>
              </a:rPr>
              <a:t>20dB</a:t>
            </a:r>
            <a:r>
              <a:rPr lang="zh-CN" altLang="en-US" i="0" dirty="0">
                <a:latin typeface="Times New Roman" panose="02020603050405020304" pitchFamily="18" charset="0"/>
              </a:rPr>
              <a:t>）</a:t>
            </a:r>
            <a:endParaRPr lang="en-US" altLang="zh-CN" i="0" dirty="0">
              <a:latin typeface="Times New Roman" panose="02020603050405020304" pitchFamily="18" charset="0"/>
            </a:endParaRPr>
          </a:p>
          <a:p>
            <a:pPr lvl="1" algn="just">
              <a:lnSpc>
                <a:spcPct val="110000"/>
              </a:lnSpc>
              <a:buClr>
                <a:schemeClr val="tx1"/>
              </a:buClr>
            </a:pPr>
            <a:r>
              <a:rPr lang="zh-CN" altLang="en-US" i="0" dirty="0">
                <a:solidFill>
                  <a:srgbClr val="C00000"/>
                </a:solidFill>
                <a:latin typeface="Times New Roman" panose="02020603050405020304" pitchFamily="18" charset="0"/>
              </a:rPr>
              <a:t>系统额外损耗</a:t>
            </a:r>
            <a:r>
              <a:rPr lang="zh-CN" altLang="en-US" i="0" dirty="0">
                <a:latin typeface="Times New Roman" panose="02020603050405020304" pitchFamily="18" charset="0"/>
              </a:rPr>
              <a:t>是指一些尚未被人们完全认识和难以计算的损耗，常用统计方法得到，如中纬度地区系统额外损耗可取</a:t>
            </a:r>
            <a:r>
              <a:rPr lang="en-US" altLang="zh-CN" i="0" dirty="0">
                <a:latin typeface="Times New Roman" panose="02020603050405020304" pitchFamily="18" charset="0"/>
              </a:rPr>
              <a:t>15</a:t>
            </a:r>
            <a:r>
              <a:rPr lang="zh-CN" altLang="en-US" i="0" dirty="0">
                <a:latin typeface="Times New Roman" panose="02020603050405020304" pitchFamily="18" charset="0"/>
              </a:rPr>
              <a:t>～</a:t>
            </a:r>
            <a:r>
              <a:rPr lang="en-US" altLang="zh-CN" i="0" dirty="0">
                <a:latin typeface="Times New Roman" panose="02020603050405020304" pitchFamily="18" charset="0"/>
              </a:rPr>
              <a:t>18dB</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72</a:t>
            </a:fld>
            <a:endParaRPr kumimoji="1" lang="zh-CN" altLang="en-US" dirty="0"/>
          </a:p>
        </p:txBody>
      </p:sp>
      <p:sp>
        <p:nvSpPr>
          <p:cNvPr id="6" name="文本框 5"/>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560368" y="1516710"/>
            <a:ext cx="10591336" cy="2130948"/>
          </a:xfrm>
        </p:spPr>
        <p:txBody>
          <a:bodyPr/>
          <a:lstStyle/>
          <a:p>
            <a:pPr>
              <a:lnSpc>
                <a:spcPct val="110000"/>
              </a:lnSpc>
            </a:pPr>
            <a:r>
              <a:rPr lang="zh-CN" altLang="en-US" dirty="0"/>
              <a:t>短波通信的主要指标是</a:t>
            </a:r>
            <a:r>
              <a:rPr lang="zh-CN" altLang="en-US" dirty="0">
                <a:solidFill>
                  <a:srgbClr val="C00000"/>
                </a:solidFill>
              </a:rPr>
              <a:t>通信质量</a:t>
            </a:r>
            <a:r>
              <a:rPr lang="zh-CN" altLang="en-US" dirty="0"/>
              <a:t>和</a:t>
            </a:r>
            <a:r>
              <a:rPr lang="zh-CN" altLang="en-US" dirty="0">
                <a:solidFill>
                  <a:srgbClr val="C00000"/>
                </a:solidFill>
              </a:rPr>
              <a:t>可通率</a:t>
            </a:r>
            <a:endParaRPr lang="en-US" altLang="zh-CN" dirty="0"/>
          </a:p>
          <a:p>
            <a:pPr lvl="1">
              <a:lnSpc>
                <a:spcPct val="110000"/>
              </a:lnSpc>
            </a:pPr>
            <a:r>
              <a:rPr lang="zh-CN" altLang="en-US" dirty="0">
                <a:solidFill>
                  <a:srgbClr val="C00000"/>
                </a:solidFill>
              </a:rPr>
              <a:t>通信质量</a:t>
            </a:r>
            <a:r>
              <a:rPr lang="zh-CN" altLang="en-US" dirty="0"/>
              <a:t>：模拟通信用信噪比，数字通信用差错率</a:t>
            </a:r>
            <a:endParaRPr lang="en-US" altLang="zh-CN" dirty="0"/>
          </a:p>
          <a:p>
            <a:pPr lvl="1">
              <a:lnSpc>
                <a:spcPct val="110000"/>
              </a:lnSpc>
            </a:pPr>
            <a:r>
              <a:rPr lang="zh-CN" altLang="en-US" dirty="0">
                <a:solidFill>
                  <a:srgbClr val="C00000"/>
                </a:solidFill>
              </a:rPr>
              <a:t>可通率</a:t>
            </a:r>
            <a:r>
              <a:rPr lang="zh-CN" altLang="en-US" dirty="0"/>
              <a:t>（又称</a:t>
            </a:r>
            <a:r>
              <a:rPr lang="zh-CN" altLang="en-US" dirty="0">
                <a:solidFill>
                  <a:srgbClr val="C00000"/>
                </a:solidFill>
              </a:rPr>
              <a:t>线路利用率</a:t>
            </a:r>
            <a:r>
              <a:rPr lang="zh-CN" altLang="en-US" dirty="0"/>
              <a:t>）指通信线路接收端的信噪比高于可接受的最低信噪比的时间百分比</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73</a:t>
            </a:fld>
            <a:endParaRPr kumimoji="1" lang="zh-CN" altLang="en-US" dirty="0"/>
          </a:p>
        </p:txBody>
      </p:sp>
      <p:sp>
        <p:nvSpPr>
          <p:cNvPr id="7" name="内容占位符 2"/>
          <p:cNvSpPr txBox="1"/>
          <p:nvPr/>
        </p:nvSpPr>
        <p:spPr>
          <a:xfrm>
            <a:off x="560368" y="3528396"/>
            <a:ext cx="10591336" cy="19977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dirty="0"/>
              <a:t>短波通信的主要缺点是：可靠性低、通信质量差</a:t>
            </a:r>
            <a:endParaRPr lang="en-US" altLang="zh-CN" dirty="0"/>
          </a:p>
          <a:p>
            <a:pPr algn="just"/>
            <a:r>
              <a:rPr lang="zh-CN" altLang="en-US" dirty="0"/>
              <a:t>短波通信的主要优点是：通信距离远、所需发射功率低，具有抗毁性强的中继系统和较高的机动性，因而在军事通信和移动通信中有着重要的实用价值 </a:t>
            </a:r>
          </a:p>
        </p:txBody>
      </p:sp>
      <p:sp>
        <p:nvSpPr>
          <p:cNvPr id="8" name="文本框 7"/>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49225" y="1397744"/>
            <a:ext cx="5453402" cy="4586694"/>
          </a:xfrm>
        </p:spPr>
        <p:txBody>
          <a:bodyPr/>
          <a:lstStyle/>
          <a:p>
            <a:pPr marL="0" indent="0" algn="just">
              <a:lnSpc>
                <a:spcPct val="110000"/>
              </a:lnSpc>
              <a:buNone/>
            </a:pPr>
            <a:r>
              <a:rPr lang="zh-CN" altLang="en-US" b="1" dirty="0">
                <a:solidFill>
                  <a:srgbClr val="5B307E"/>
                </a:solidFill>
              </a:rPr>
              <a:t>散射传输（无线电波）</a:t>
            </a:r>
            <a:endParaRPr lang="en-US" altLang="zh-CN" b="1" dirty="0">
              <a:solidFill>
                <a:srgbClr val="5B307E"/>
              </a:solidFill>
            </a:endParaRPr>
          </a:p>
          <a:p>
            <a:pPr algn="just">
              <a:lnSpc>
                <a:spcPct val="110000"/>
              </a:lnSpc>
              <a:buClr>
                <a:schemeClr val="tx1"/>
              </a:buClr>
            </a:pPr>
            <a:r>
              <a:rPr lang="zh-CN" altLang="en-US" sz="2400" dirty="0">
                <a:solidFill>
                  <a:srgbClr val="C00000"/>
                </a:solidFill>
              </a:rPr>
              <a:t>散射通信</a:t>
            </a:r>
            <a:r>
              <a:rPr lang="zh-CN" altLang="en-US" sz="2400" dirty="0"/>
              <a:t>是指利用大气层中传输媒体的不均匀性对无线电波的散射作用进行的超视距通信</a:t>
            </a:r>
          </a:p>
          <a:p>
            <a:pPr algn="just">
              <a:lnSpc>
                <a:spcPct val="110000"/>
              </a:lnSpc>
              <a:buClr>
                <a:schemeClr val="tx1"/>
              </a:buClr>
            </a:pPr>
            <a:r>
              <a:rPr lang="zh-CN" altLang="en-US" sz="2400" dirty="0"/>
              <a:t>特点：可在被高山、湖泊等障碍物阻隔数百千米的用户之间实现超视距通信，适合于军事应用</a:t>
            </a:r>
          </a:p>
          <a:p>
            <a:pPr algn="just">
              <a:lnSpc>
                <a:spcPct val="110000"/>
              </a:lnSpc>
              <a:buClr>
                <a:schemeClr val="tx1"/>
              </a:buClr>
            </a:pPr>
            <a:r>
              <a:rPr lang="zh-CN" altLang="en-US" sz="2400" dirty="0"/>
              <a:t>散射通信包括</a:t>
            </a:r>
            <a:r>
              <a:rPr lang="zh-CN" altLang="en-US" sz="2400" dirty="0">
                <a:solidFill>
                  <a:srgbClr val="C00000"/>
                </a:solidFill>
              </a:rPr>
              <a:t>对流层散射通信</a:t>
            </a:r>
            <a:r>
              <a:rPr lang="zh-CN" altLang="en-US" sz="2400" dirty="0"/>
              <a:t>、</a:t>
            </a:r>
            <a:r>
              <a:rPr lang="zh-CN" altLang="en-US" sz="2400" dirty="0">
                <a:solidFill>
                  <a:srgbClr val="C00000"/>
                </a:solidFill>
              </a:rPr>
              <a:t>电离层散射通信</a:t>
            </a:r>
            <a:r>
              <a:rPr lang="zh-CN" altLang="en-US" sz="2400" dirty="0"/>
              <a:t>和</a:t>
            </a:r>
            <a:r>
              <a:rPr lang="zh-CN" altLang="en-US" sz="2400" dirty="0">
                <a:solidFill>
                  <a:srgbClr val="C00000"/>
                </a:solidFill>
              </a:rPr>
              <a:t>流星余迹散射通信</a:t>
            </a:r>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74</a:t>
            </a:fld>
            <a:endParaRPr kumimoji="1" lang="zh-CN" altLang="en-US" dirty="0"/>
          </a:p>
        </p:txBody>
      </p:sp>
      <p:pic>
        <p:nvPicPr>
          <p:cNvPr id="8" name="图片 7"/>
          <p:cNvPicPr>
            <a:picLocks noChangeAspect="1"/>
          </p:cNvPicPr>
          <p:nvPr/>
        </p:nvPicPr>
        <p:blipFill>
          <a:blip r:embed="rId2"/>
          <a:stretch>
            <a:fillRect/>
          </a:stretch>
        </p:blipFill>
        <p:spPr>
          <a:xfrm>
            <a:off x="8912640" y="4658222"/>
            <a:ext cx="3074572" cy="2063253"/>
          </a:xfrm>
          <a:prstGeom prst="rect">
            <a:avLst/>
          </a:prstGeom>
        </p:spPr>
      </p:pic>
      <p:pic>
        <p:nvPicPr>
          <p:cNvPr id="9" name="图片 8"/>
          <p:cNvPicPr>
            <a:picLocks noChangeAspect="1"/>
          </p:cNvPicPr>
          <p:nvPr/>
        </p:nvPicPr>
        <p:blipFill>
          <a:blip r:embed="rId3"/>
          <a:stretch>
            <a:fillRect/>
          </a:stretch>
        </p:blipFill>
        <p:spPr>
          <a:xfrm>
            <a:off x="6102626" y="4658222"/>
            <a:ext cx="2810014" cy="2062482"/>
          </a:xfrm>
          <a:prstGeom prst="rect">
            <a:avLst/>
          </a:prstGeom>
        </p:spPr>
      </p:pic>
      <p:sp>
        <p:nvSpPr>
          <p:cNvPr id="10" name="矩形 9"/>
          <p:cNvSpPr/>
          <p:nvPr/>
        </p:nvSpPr>
        <p:spPr>
          <a:xfrm>
            <a:off x="641097" y="5569325"/>
            <a:ext cx="5544842" cy="830997"/>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对流层散射通信是军事通信中战略通信网和战术通信网中的主要传输手段</a:t>
            </a:r>
          </a:p>
        </p:txBody>
      </p:sp>
      <p:pic>
        <p:nvPicPr>
          <p:cNvPr id="6" name="图片 5"/>
          <p:cNvPicPr>
            <a:picLocks noChangeAspect="1"/>
          </p:cNvPicPr>
          <p:nvPr/>
        </p:nvPicPr>
        <p:blipFill rotWithShape="1">
          <a:blip r:embed="rId4"/>
          <a:srcRect l="9739" t="4125" r="2724"/>
          <a:stretch>
            <a:fillRect/>
          </a:stretch>
        </p:blipFill>
        <p:spPr>
          <a:xfrm>
            <a:off x="6096001" y="1397744"/>
            <a:ext cx="5891212" cy="3106946"/>
          </a:xfrm>
          <a:prstGeom prst="rect">
            <a:avLst/>
          </a:prstGeom>
        </p:spPr>
      </p:pic>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838200" y="5681680"/>
            <a:ext cx="10515600" cy="904051"/>
          </a:xfrm>
        </p:spPr>
        <p:txBody>
          <a:bodyPr>
            <a:noAutofit/>
          </a:bodyPr>
          <a:lstStyle/>
          <a:p>
            <a:r>
              <a:rPr lang="zh-CN" altLang="en-US" sz="2400" dirty="0">
                <a:latin typeface="Times New Roman" panose="02020603050405020304" pitchFamily="18" charset="0"/>
              </a:rPr>
              <a:t>对流层是指从地球表面至高度为</a:t>
            </a:r>
            <a:r>
              <a:rPr lang="en-US" altLang="zh-CN" sz="2400" dirty="0">
                <a:latin typeface="Times New Roman" panose="02020603050405020304" pitchFamily="18" charset="0"/>
                <a:cs typeface="Times New Roman" panose="02020603050405020304" pitchFamily="18" charset="0"/>
              </a:rPr>
              <a:t>18km</a:t>
            </a:r>
            <a:r>
              <a:rPr lang="zh-CN" altLang="en-US" sz="2400" dirty="0">
                <a:latin typeface="Times New Roman" panose="02020603050405020304" pitchFamily="18" charset="0"/>
              </a:rPr>
              <a:t>的气体最稠密的大气空间</a:t>
            </a:r>
            <a:endParaRPr lang="en-US" altLang="zh-CN" sz="2400" dirty="0">
              <a:latin typeface="Times New Roman" panose="02020603050405020304" pitchFamily="18" charset="0"/>
            </a:endParaRPr>
          </a:p>
          <a:p>
            <a:r>
              <a:rPr lang="zh-CN" altLang="en-US" sz="2400" dirty="0"/>
              <a:t>对流层内的散射体是空气涡流和云团，而电离层内的散射体是流星余迹</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75</a:t>
            </a:fld>
            <a:endParaRPr kumimoji="1" lang="zh-CN" altLang="en-US" dirty="0"/>
          </a:p>
        </p:txBody>
      </p:sp>
      <p:pic>
        <p:nvPicPr>
          <p:cNvPr id="12" name="图片 11"/>
          <p:cNvPicPr>
            <a:picLocks noChangeAspect="1"/>
          </p:cNvPicPr>
          <p:nvPr/>
        </p:nvPicPr>
        <p:blipFill>
          <a:blip r:embed="rId2"/>
          <a:stretch>
            <a:fillRect/>
          </a:stretch>
        </p:blipFill>
        <p:spPr>
          <a:xfrm>
            <a:off x="1910137" y="1353617"/>
            <a:ext cx="7618183" cy="4354401"/>
          </a:xfrm>
          <a:prstGeom prst="rect">
            <a:avLst/>
          </a:prstGeom>
        </p:spPr>
      </p:pic>
      <p:sp>
        <p:nvSpPr>
          <p:cNvPr id="8" name="文本框 7"/>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21792" y="1385551"/>
            <a:ext cx="10291373" cy="4845592"/>
          </a:xfrm>
        </p:spPr>
        <p:txBody>
          <a:bodyPr>
            <a:noAutofit/>
          </a:bodyPr>
          <a:lstStyle/>
          <a:p>
            <a:pPr algn="just"/>
            <a:r>
              <a:rPr lang="zh-CN" altLang="en-US" sz="2400" dirty="0">
                <a:latin typeface="Times New Roman" panose="02020603050405020304" pitchFamily="18" charset="0"/>
                <a:ea typeface="微软雅黑" panose="020B0503020204020204" pitchFamily="34" charset="-122"/>
              </a:rPr>
              <a:t>对流层散射信道存在电波多径传播现象</a:t>
            </a:r>
            <a:endParaRPr lang="en-US" altLang="zh-CN" sz="2400" dirty="0">
              <a:latin typeface="Times New Roman" panose="02020603050405020304" pitchFamily="18" charset="0"/>
              <a:ea typeface="微软雅黑" panose="020B0503020204020204" pitchFamily="34" charset="-122"/>
            </a:endParaRPr>
          </a:p>
          <a:p>
            <a:pPr lvl="1" algn="just"/>
            <a:r>
              <a:rPr lang="zh-CN" altLang="en-US" sz="2000" dirty="0">
                <a:solidFill>
                  <a:srgbClr val="C00000"/>
                </a:solidFill>
                <a:latin typeface="Times New Roman" panose="02020603050405020304" pitchFamily="18" charset="0"/>
                <a:ea typeface="微软雅黑" panose="020B0503020204020204" pitchFamily="34" charset="-122"/>
              </a:rPr>
              <a:t>由多径传播引起的衰落是快衰落</a:t>
            </a:r>
            <a:endParaRPr lang="en-US" altLang="zh-CN" sz="2000" dirty="0">
              <a:latin typeface="Times New Roman" panose="02020603050405020304" pitchFamily="18" charset="0"/>
              <a:ea typeface="微软雅黑" panose="020B0503020204020204" pitchFamily="34" charset="-122"/>
            </a:endParaRPr>
          </a:p>
          <a:p>
            <a:pPr lvl="1" algn="just"/>
            <a:r>
              <a:rPr lang="zh-CN" altLang="en-US" sz="2000" dirty="0">
                <a:latin typeface="Times New Roman" panose="02020603050405020304" pitchFamily="18" charset="0"/>
                <a:ea typeface="微软雅黑" panose="020B0503020204020204" pitchFamily="34" charset="-122"/>
              </a:rPr>
              <a:t>由于气象条件的有规律变化（昼夜、季节变化）和随机变化（如气流运动、大气风的影响等），会造成</a:t>
            </a:r>
            <a:r>
              <a:rPr lang="zh-CN" altLang="en-US" sz="2000" dirty="0">
                <a:solidFill>
                  <a:srgbClr val="C00000"/>
                </a:solidFill>
                <a:latin typeface="Times New Roman" panose="02020603050405020304" pitchFamily="18" charset="0"/>
                <a:ea typeface="微软雅黑" panose="020B0503020204020204" pitchFamily="34" charset="-122"/>
              </a:rPr>
              <a:t>接收信号电平中值（或均方根值）存在较长的慢起伏，这是慢衰落</a:t>
            </a:r>
            <a:endParaRPr lang="en-US" altLang="zh-CN" sz="2000" dirty="0">
              <a:latin typeface="Times New Roman" panose="02020603050405020304" pitchFamily="18" charset="0"/>
              <a:ea typeface="微软雅黑" panose="020B0503020204020204" pitchFamily="34" charset="-122"/>
            </a:endParaRPr>
          </a:p>
          <a:p>
            <a:pPr algn="just" rtl="0" eaLnBrk="0" fontAlgn="base" hangingPunct="0">
              <a:spcBef>
                <a:spcPts val="770"/>
              </a:spcBef>
              <a:spcAft>
                <a:spcPts val="0"/>
              </a:spcAft>
            </a:pPr>
            <a:r>
              <a:rPr kumimoji="1" lang="zh-CN" altLang="zh-CN" sz="2400" dirty="0">
                <a:effectLst/>
                <a:latin typeface="Times New Roman" panose="02020603050405020304" pitchFamily="18" charset="0"/>
                <a:ea typeface="微软雅黑" panose="020B0503020204020204" pitchFamily="34" charset="-122"/>
              </a:rPr>
              <a:t>对流层散射通信的特点</a:t>
            </a:r>
            <a:endParaRPr lang="zh-CN" altLang="zh-CN" sz="2400" dirty="0">
              <a:effectLst/>
              <a:latin typeface="Times New Roman" panose="02020603050405020304" pitchFamily="18" charset="0"/>
              <a:ea typeface="微软雅黑" panose="020B0503020204020204" pitchFamily="34" charset="-122"/>
            </a:endParaRPr>
          </a:p>
          <a:p>
            <a:pPr marL="914400" lvl="1" indent="-457200" algn="just" eaLnBrk="0" fontAlgn="base" hangingPunct="0">
              <a:spcBef>
                <a:spcPts val="670"/>
              </a:spcBef>
              <a:buFont typeface="+mj-ea"/>
              <a:buAutoNum type="circleNumDbPlain"/>
            </a:pPr>
            <a:r>
              <a:rPr kumimoji="1" lang="zh-CN" altLang="zh-CN" sz="2000" dirty="0">
                <a:solidFill>
                  <a:srgbClr val="000000"/>
                </a:solidFill>
                <a:effectLst/>
                <a:latin typeface="Times New Roman" panose="02020603050405020304" pitchFamily="18" charset="0"/>
                <a:ea typeface="微软雅黑" panose="020B0503020204020204" pitchFamily="34" charset="-122"/>
              </a:rPr>
              <a:t>单跳通信距离较远，通常为</a:t>
            </a:r>
            <a:r>
              <a:rPr kumimoji="1" lang="en-US" altLang="zh-CN" sz="20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100</a:t>
            </a:r>
            <a:r>
              <a:rPr kumimoji="1" lang="zh-CN" altLang="zh-CN" sz="20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500km</a:t>
            </a:r>
            <a:endParaRPr lang="en-US" altLang="zh-CN" sz="2000" dirty="0">
              <a:latin typeface="Times New Roman" panose="02020603050405020304" pitchFamily="18" charset="0"/>
              <a:ea typeface="微软雅黑" panose="020B0503020204020204" pitchFamily="34" charset="-122"/>
            </a:endParaRPr>
          </a:p>
          <a:p>
            <a:pPr marL="914400" lvl="1" indent="-457200" algn="just" eaLnBrk="0" fontAlgn="base" hangingPunct="0">
              <a:spcBef>
                <a:spcPts val="670"/>
              </a:spcBef>
              <a:buFont typeface="+mj-ea"/>
              <a:buAutoNum type="circleNumDbPlain"/>
            </a:pPr>
            <a:r>
              <a:rPr kumimoji="1" lang="zh-CN" altLang="zh-CN" sz="2000" dirty="0">
                <a:solidFill>
                  <a:srgbClr val="000000"/>
                </a:solidFill>
                <a:effectLst/>
                <a:latin typeface="Times New Roman" panose="02020603050405020304" pitchFamily="18" charset="0"/>
                <a:ea typeface="微软雅黑" panose="020B0503020204020204" pitchFamily="34" charset="-122"/>
              </a:rPr>
              <a:t>通信容量大，比地面微波小，而比卫星微波大</a:t>
            </a:r>
            <a:endParaRPr lang="zh-CN" altLang="zh-CN" sz="2000" dirty="0">
              <a:effectLst/>
              <a:latin typeface="Times New Roman" panose="02020603050405020304" pitchFamily="18" charset="0"/>
              <a:ea typeface="微软雅黑" panose="020B0503020204020204" pitchFamily="34" charset="-122"/>
            </a:endParaRPr>
          </a:p>
          <a:p>
            <a:pPr marL="914400" lvl="1" indent="-457200" algn="just" eaLnBrk="0" fontAlgn="base" hangingPunct="0">
              <a:spcBef>
                <a:spcPts val="670"/>
              </a:spcBef>
              <a:buFont typeface="+mj-ea"/>
              <a:buAutoNum type="circleNumDbPlain"/>
            </a:pPr>
            <a:r>
              <a:rPr kumimoji="1" lang="zh-CN" altLang="zh-CN" sz="2000" dirty="0">
                <a:solidFill>
                  <a:srgbClr val="000000"/>
                </a:solidFill>
                <a:effectLst/>
                <a:latin typeface="Times New Roman" panose="02020603050405020304" pitchFamily="18" charset="0"/>
                <a:ea typeface="微软雅黑" panose="020B0503020204020204" pitchFamily="34" charset="-122"/>
              </a:rPr>
              <a:t>抗干扰、抗截获能力强</a:t>
            </a:r>
            <a:endParaRPr lang="en-US" altLang="zh-CN" sz="2000" dirty="0">
              <a:latin typeface="Times New Roman" panose="02020603050405020304" pitchFamily="18" charset="0"/>
              <a:ea typeface="微软雅黑" panose="020B0503020204020204" pitchFamily="34" charset="-122"/>
            </a:endParaRPr>
          </a:p>
          <a:p>
            <a:pPr marL="914400" lvl="1" indent="-457200" algn="just" eaLnBrk="0" fontAlgn="base" hangingPunct="0">
              <a:spcBef>
                <a:spcPts val="670"/>
              </a:spcBef>
              <a:buFont typeface="+mj-ea"/>
              <a:buAutoNum type="circleNumDbPlain"/>
            </a:pPr>
            <a:r>
              <a:rPr kumimoji="1" lang="zh-CN" altLang="zh-CN" sz="2000" dirty="0">
                <a:solidFill>
                  <a:srgbClr val="000000"/>
                </a:solidFill>
                <a:effectLst/>
                <a:latin typeface="Times New Roman" panose="02020603050405020304" pitchFamily="18" charset="0"/>
                <a:ea typeface="微软雅黑" panose="020B0503020204020204" pitchFamily="34" charset="-122"/>
              </a:rPr>
              <a:t>通信保密好</a:t>
            </a:r>
            <a:endParaRPr lang="en-US" altLang="zh-CN" sz="2000" dirty="0">
              <a:latin typeface="Times New Roman" panose="02020603050405020304" pitchFamily="18" charset="0"/>
              <a:ea typeface="微软雅黑" panose="020B0503020204020204" pitchFamily="34" charset="-122"/>
            </a:endParaRPr>
          </a:p>
          <a:p>
            <a:pPr marL="914400" lvl="1" indent="-457200">
              <a:buFont typeface="+mj-ea"/>
              <a:buAutoNum type="circleNumDbPlain"/>
            </a:pPr>
            <a:r>
              <a:rPr lang="zh-CN" altLang="en-US" sz="2000" dirty="0"/>
              <a:t>抗核爆能力强</a:t>
            </a:r>
            <a:endParaRPr lang="en-US" altLang="zh-CN" sz="2000" dirty="0"/>
          </a:p>
          <a:p>
            <a:pPr marL="914400" lvl="1" indent="-457200">
              <a:buFont typeface="+mj-ea"/>
              <a:buAutoNum type="circleNumDbPlain"/>
            </a:pPr>
            <a:r>
              <a:rPr lang="zh-CN" altLang="en-US" sz="2000" dirty="0"/>
              <a:t>“越障”能力强，机动性好</a:t>
            </a:r>
            <a:endParaRPr lang="en-US" altLang="zh-CN" sz="2000" dirty="0"/>
          </a:p>
          <a:p>
            <a:pPr marL="914400" lvl="1" indent="-457200">
              <a:buFont typeface="+mj-ea"/>
              <a:buAutoNum type="circleNumDbPlain"/>
            </a:pPr>
            <a:r>
              <a:rPr lang="zh-CN" altLang="en-US" sz="2000" dirty="0"/>
              <a:t>抗毁能力强</a:t>
            </a:r>
          </a:p>
          <a:p>
            <a:pPr marL="0" indent="0" algn="just">
              <a:buNone/>
            </a:pPr>
            <a:endParaRPr lang="zh-CN" altLang="en-US" dirty="0"/>
          </a:p>
          <a:p>
            <a:pPr algn="just"/>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76</a:t>
            </a:fld>
            <a:endParaRPr kumimoji="1" lang="zh-CN" altLang="en-US" dirty="0"/>
          </a:p>
        </p:txBody>
      </p:sp>
      <p:pic>
        <p:nvPicPr>
          <p:cNvPr id="6" name="图片 5"/>
          <p:cNvPicPr>
            <a:picLocks noChangeAspect="1"/>
          </p:cNvPicPr>
          <p:nvPr/>
        </p:nvPicPr>
        <p:blipFill>
          <a:blip r:embed="rId2"/>
          <a:stretch>
            <a:fillRect/>
          </a:stretch>
        </p:blipFill>
        <p:spPr>
          <a:xfrm>
            <a:off x="6915564" y="3140971"/>
            <a:ext cx="4781550" cy="3152775"/>
          </a:xfrm>
          <a:prstGeom prst="rect">
            <a:avLst/>
          </a:prstGeom>
        </p:spPr>
      </p:pic>
      <p:sp>
        <p:nvSpPr>
          <p:cNvPr id="8" name="文本框 7"/>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838200" y="1510758"/>
            <a:ext cx="10515600" cy="2098992"/>
          </a:xfrm>
        </p:spPr>
        <p:txBody>
          <a:bodyPr/>
          <a:lstStyle/>
          <a:p>
            <a:pPr marL="0" indent="0" algn="just">
              <a:buNone/>
            </a:pPr>
            <a:r>
              <a:rPr lang="zh-CN" altLang="en-US" b="1" dirty="0">
                <a:solidFill>
                  <a:srgbClr val="5B307E"/>
                </a:solidFill>
              </a:rPr>
              <a:t>地面微波</a:t>
            </a:r>
            <a:endParaRPr lang="en-US" altLang="zh-CN" b="1" dirty="0">
              <a:solidFill>
                <a:srgbClr val="5B307E"/>
              </a:solidFill>
            </a:endParaRPr>
          </a:p>
          <a:p>
            <a:pPr algn="just">
              <a:lnSpc>
                <a:spcPct val="110000"/>
              </a:lnSpc>
              <a:buClr>
                <a:schemeClr val="tx1"/>
              </a:buClr>
            </a:pPr>
            <a:r>
              <a:rPr lang="zh-CN" altLang="en-US" sz="2400" dirty="0">
                <a:solidFill>
                  <a:srgbClr val="C00000"/>
                </a:solidFill>
              </a:rPr>
              <a:t>微波</a:t>
            </a:r>
            <a:r>
              <a:rPr lang="zh-CN" altLang="en-US" sz="2400" dirty="0"/>
              <a:t>   指在对流层的视距范围内，以波长为</a:t>
            </a:r>
            <a:r>
              <a:rPr lang="en-US" altLang="zh-CN" sz="2400" i="0" dirty="0">
                <a:latin typeface="Times New Roman" panose="02020603050405020304" pitchFamily="18" charset="0"/>
              </a:rPr>
              <a:t>1m</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1mm</a:t>
            </a:r>
            <a:r>
              <a:rPr lang="zh-CN" altLang="en-US" sz="2400" i="0" dirty="0">
                <a:latin typeface="Times New Roman" panose="02020603050405020304" pitchFamily="18" charset="0"/>
              </a:rPr>
              <a:t>（或频率为</a:t>
            </a:r>
            <a:r>
              <a:rPr lang="en-US" altLang="zh-CN" sz="2400" i="0" dirty="0">
                <a:latin typeface="Times New Roman" panose="02020603050405020304" pitchFamily="18" charset="0"/>
              </a:rPr>
              <a:t>300MHz</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300GHz</a:t>
            </a:r>
            <a:r>
              <a:rPr lang="zh-CN" altLang="en-US" sz="2400" i="0" dirty="0">
                <a:latin typeface="Times New Roman" panose="02020603050405020304" pitchFamily="18" charset="0"/>
              </a:rPr>
              <a:t>）</a:t>
            </a:r>
            <a:r>
              <a:rPr lang="zh-CN" altLang="en-US" sz="2400" dirty="0"/>
              <a:t>的电磁波进行信息传输</a:t>
            </a:r>
            <a:endParaRPr lang="en-US" altLang="zh-CN" sz="2400" dirty="0"/>
          </a:p>
          <a:p>
            <a:pPr algn="just">
              <a:lnSpc>
                <a:spcPct val="110000"/>
              </a:lnSpc>
              <a:buClr>
                <a:schemeClr val="tx1"/>
              </a:buClr>
            </a:pPr>
            <a:r>
              <a:rPr lang="zh-CN" altLang="en-US" sz="2400" dirty="0">
                <a:solidFill>
                  <a:srgbClr val="C00000"/>
                </a:solidFill>
              </a:rPr>
              <a:t>多路复用</a:t>
            </a:r>
            <a:r>
              <a:rPr lang="zh-CN" altLang="en-US" sz="2400" dirty="0"/>
              <a:t>、</a:t>
            </a:r>
            <a:r>
              <a:rPr lang="zh-CN" altLang="en-US" sz="2400" dirty="0">
                <a:solidFill>
                  <a:srgbClr val="C00000"/>
                </a:solidFill>
              </a:rPr>
              <a:t>射频工作</a:t>
            </a:r>
            <a:r>
              <a:rPr lang="zh-CN" altLang="en-US" sz="2400" dirty="0"/>
              <a:t>和</a:t>
            </a:r>
            <a:r>
              <a:rPr lang="zh-CN" altLang="en-US" sz="2400" dirty="0">
                <a:solidFill>
                  <a:srgbClr val="C00000"/>
                </a:solidFill>
              </a:rPr>
              <a:t>中继接力</a:t>
            </a:r>
            <a:r>
              <a:rPr lang="zh-CN" altLang="en-US" sz="2400" dirty="0"/>
              <a:t>是地面微波传输的三个最基本的工作特点</a:t>
            </a:r>
          </a:p>
          <a:p>
            <a:pPr algn="just"/>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77</a:t>
            </a:fld>
            <a:endParaRPr kumimoji="1" lang="zh-CN" altLang="en-US" dirty="0"/>
          </a:p>
        </p:txBody>
      </p:sp>
      <p:grpSp>
        <p:nvGrpSpPr>
          <p:cNvPr id="10" name="组合 9"/>
          <p:cNvGrpSpPr/>
          <p:nvPr/>
        </p:nvGrpSpPr>
        <p:grpSpPr>
          <a:xfrm>
            <a:off x="8792815" y="3982485"/>
            <a:ext cx="2650886" cy="1270142"/>
            <a:chOff x="8792815" y="4827310"/>
            <a:chExt cx="2650886" cy="1270142"/>
          </a:xfrm>
        </p:grpSpPr>
        <p:pic>
          <p:nvPicPr>
            <p:cNvPr id="7" name="图片 6"/>
            <p:cNvPicPr>
              <a:picLocks noChangeAspect="1"/>
            </p:cNvPicPr>
            <p:nvPr/>
          </p:nvPicPr>
          <p:blipFill>
            <a:blip r:embed="rId2"/>
            <a:stretch>
              <a:fillRect/>
            </a:stretch>
          </p:blipFill>
          <p:spPr>
            <a:xfrm>
              <a:off x="8792815" y="4897302"/>
              <a:ext cx="952500" cy="1200150"/>
            </a:xfrm>
            <a:prstGeom prst="rect">
              <a:avLst/>
            </a:prstGeom>
          </p:spPr>
        </p:pic>
        <p:sp>
          <p:nvSpPr>
            <p:cNvPr id="8" name="矩形 7"/>
            <p:cNvSpPr/>
            <p:nvPr/>
          </p:nvSpPr>
          <p:spPr>
            <a:xfrm>
              <a:off x="9745315" y="4827310"/>
              <a:ext cx="1689822" cy="461665"/>
            </a:xfrm>
            <a:prstGeom prst="rect">
              <a:avLst/>
            </a:prstGeom>
          </p:spPr>
          <p:txBody>
            <a:bodyPr wrap="square">
              <a:spAutoFit/>
            </a:bodyPr>
            <a:lstStyle/>
            <a:p>
              <a:pPr algn="just">
                <a:lnSpc>
                  <a:spcPct val="120000"/>
                </a:lnSpc>
              </a:pPr>
              <a:r>
                <a:rPr lang="zh-CN" altLang="en-US" sz="2000" dirty="0">
                  <a:solidFill>
                    <a:srgbClr val="333333"/>
                  </a:solidFill>
                  <a:latin typeface="微软雅黑" panose="020B0503020204020204" pitchFamily="34" charset="-122"/>
                  <a:ea typeface="微软雅黑" panose="020B0503020204020204" pitchFamily="34" charset="-122"/>
                </a:rPr>
                <a:t>直视路线</a:t>
              </a:r>
            </a:p>
          </p:txBody>
        </p:sp>
        <p:sp>
          <p:nvSpPr>
            <p:cNvPr id="9" name="矩形 8"/>
            <p:cNvSpPr/>
            <p:nvPr/>
          </p:nvSpPr>
          <p:spPr>
            <a:xfrm>
              <a:off x="9753879" y="5370126"/>
              <a:ext cx="1689822" cy="430374"/>
            </a:xfrm>
            <a:prstGeom prst="rect">
              <a:avLst/>
            </a:prstGeom>
          </p:spPr>
          <p:txBody>
            <a:bodyPr wrap="square">
              <a:spAutoFit/>
            </a:bodyPr>
            <a:lstStyle/>
            <a:p>
              <a:pPr algn="just">
                <a:lnSpc>
                  <a:spcPct val="120000"/>
                </a:lnSpc>
              </a:pPr>
              <a:r>
                <a:rPr lang="zh-CN" altLang="en-US" sz="2000" dirty="0">
                  <a:solidFill>
                    <a:srgbClr val="333333"/>
                  </a:solidFill>
                  <a:latin typeface="微软雅黑" panose="020B0503020204020204" pitchFamily="34" charset="-122"/>
                  <a:ea typeface="微软雅黑" panose="020B0503020204020204" pitchFamily="34" charset="-122"/>
                </a:rPr>
                <a:t>微波中继站</a:t>
              </a:r>
            </a:p>
          </p:txBody>
        </p:sp>
      </p:grpSp>
      <p:sp>
        <p:nvSpPr>
          <p:cNvPr id="11" name="内容占位符 2"/>
          <p:cNvSpPr txBox="1"/>
          <p:nvPr/>
        </p:nvSpPr>
        <p:spPr>
          <a:xfrm>
            <a:off x="848006" y="5595732"/>
            <a:ext cx="10704576" cy="11330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zh-CN" altLang="en-US" sz="2400" dirty="0"/>
              <a:t>远距离通信则采用中继方式</a:t>
            </a:r>
            <a:endParaRPr lang="en-US" altLang="zh-CN" sz="2400" dirty="0"/>
          </a:p>
          <a:p>
            <a:pPr algn="just">
              <a:lnSpc>
                <a:spcPct val="110000"/>
              </a:lnSpc>
            </a:pPr>
            <a:r>
              <a:rPr lang="zh-CN" altLang="en-US" sz="2400" dirty="0">
                <a:latin typeface="Times New Roman" panose="02020603050405020304" pitchFamily="18" charset="0"/>
              </a:rPr>
              <a:t>因受地形和天线高度的限制，两通信站之间的距离一般在</a:t>
            </a:r>
            <a:r>
              <a:rPr lang="en-US" altLang="zh-CN" sz="2400" dirty="0">
                <a:latin typeface="Times New Roman" panose="02020603050405020304" pitchFamily="18" charset="0"/>
              </a:rPr>
              <a:t>40</a:t>
            </a:r>
            <a:r>
              <a:rPr lang="zh-CN" altLang="en-US" sz="2400" dirty="0">
                <a:latin typeface="Times New Roman" panose="02020603050405020304" pitchFamily="18" charset="0"/>
              </a:rPr>
              <a:t>～</a:t>
            </a:r>
            <a:r>
              <a:rPr lang="en-US" altLang="zh-CN" sz="2400" dirty="0">
                <a:latin typeface="Times New Roman" panose="02020603050405020304" pitchFamily="18" charset="0"/>
              </a:rPr>
              <a:t>60km</a:t>
            </a:r>
            <a:endParaRPr lang="en-US" altLang="zh-CN" sz="2400" dirty="0"/>
          </a:p>
        </p:txBody>
      </p:sp>
      <p:grpSp>
        <p:nvGrpSpPr>
          <p:cNvPr id="13" name="组合 12"/>
          <p:cNvGrpSpPr/>
          <p:nvPr/>
        </p:nvGrpSpPr>
        <p:grpSpPr>
          <a:xfrm>
            <a:off x="838200" y="3320775"/>
            <a:ext cx="7724775" cy="2190750"/>
            <a:chOff x="838200" y="3320775"/>
            <a:chExt cx="7724775" cy="2190750"/>
          </a:xfrm>
        </p:grpSpPr>
        <p:pic>
          <p:nvPicPr>
            <p:cNvPr id="5" name="图片 4"/>
            <p:cNvPicPr>
              <a:picLocks noChangeAspect="1"/>
            </p:cNvPicPr>
            <p:nvPr/>
          </p:nvPicPr>
          <p:blipFill>
            <a:blip r:embed="rId3"/>
            <a:stretch>
              <a:fillRect/>
            </a:stretch>
          </p:blipFill>
          <p:spPr>
            <a:xfrm>
              <a:off x="838200" y="3320775"/>
              <a:ext cx="7724775" cy="2190750"/>
            </a:xfrm>
            <a:prstGeom prst="rect">
              <a:avLst/>
            </a:prstGeom>
          </p:spPr>
        </p:pic>
        <p:sp>
          <p:nvSpPr>
            <p:cNvPr id="12" name="文本框 11"/>
            <p:cNvSpPr txBox="1"/>
            <p:nvPr/>
          </p:nvSpPr>
          <p:spPr>
            <a:xfrm>
              <a:off x="4523392" y="4879940"/>
              <a:ext cx="833800"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地球</a:t>
              </a:r>
            </a:p>
          </p:txBody>
        </p:sp>
      </p:grpSp>
      <p:sp>
        <p:nvSpPr>
          <p:cNvPr id="14" name="文本框 13"/>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85800" y="1331033"/>
            <a:ext cx="10783869" cy="626267"/>
          </a:xfrm>
        </p:spPr>
        <p:txBody>
          <a:bodyPr/>
          <a:lstStyle/>
          <a:p>
            <a:pPr marL="0" indent="0">
              <a:buNone/>
            </a:pPr>
            <a:r>
              <a:rPr lang="zh-CN" altLang="en-US" dirty="0"/>
              <a:t>自然环境对微波通信的影响主要有三个方面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78</a:t>
            </a:fld>
            <a:endParaRPr kumimoji="1" lang="zh-CN" altLang="en-US" dirty="0"/>
          </a:p>
        </p:txBody>
      </p:sp>
      <p:sp>
        <p:nvSpPr>
          <p:cNvPr id="5" name="内容占位符 2"/>
          <p:cNvSpPr txBox="1"/>
          <p:nvPr/>
        </p:nvSpPr>
        <p:spPr>
          <a:xfrm>
            <a:off x="720105" y="1980754"/>
            <a:ext cx="11125200" cy="29526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buFont typeface="Wingdings" panose="05000000000000000000" pitchFamily="2" charset="2"/>
              <a:buNone/>
            </a:pPr>
            <a:r>
              <a:rPr lang="zh-CN" altLang="en-US" sz="2400" dirty="0"/>
              <a:t>地形对电波传播的影响</a:t>
            </a:r>
          </a:p>
          <a:p>
            <a:pPr marL="230505" indent="-230505" algn="just">
              <a:lnSpc>
                <a:spcPct val="110000"/>
              </a:lnSpc>
            </a:pPr>
            <a:r>
              <a:rPr lang="zh-CN" altLang="en-US" sz="2000" dirty="0"/>
              <a:t>地形对微波传播带来的影响主要表现在电波的反射、绕射和地面散射等方面</a:t>
            </a:r>
          </a:p>
          <a:p>
            <a:pPr marL="687705" lvl="1" indent="-230505" algn="just">
              <a:lnSpc>
                <a:spcPct val="110000"/>
              </a:lnSpc>
            </a:pPr>
            <a:r>
              <a:rPr lang="zh-CN" altLang="en-US" sz="2000" dirty="0">
                <a:solidFill>
                  <a:srgbClr val="C00000"/>
                </a:solidFill>
              </a:rPr>
              <a:t>反射</a:t>
            </a:r>
            <a:r>
              <a:rPr lang="zh-CN" altLang="en-US" sz="2000" dirty="0"/>
              <a:t>的影响是指光滑地面或水面可将天线发射的部分信号能量反射到接收天线处，对主波信号产生干涉</a:t>
            </a:r>
          </a:p>
          <a:p>
            <a:pPr marL="687705" lvl="1" indent="-230505" algn="just">
              <a:lnSpc>
                <a:spcPct val="110000"/>
              </a:lnSpc>
            </a:pPr>
            <a:r>
              <a:rPr lang="zh-CN" altLang="en-US" sz="2000" dirty="0">
                <a:solidFill>
                  <a:srgbClr val="C00000"/>
                </a:solidFill>
              </a:rPr>
              <a:t>绕射</a:t>
            </a:r>
            <a:r>
              <a:rPr lang="zh-CN" altLang="en-US" sz="2000" dirty="0"/>
              <a:t>的影响是指地面障碍物（山峰、森林、建筑物等）可能阻挡一部分电波射线，使收信点的接收电平降低</a:t>
            </a:r>
          </a:p>
          <a:p>
            <a:pPr marL="687705" lvl="1" indent="-230505" algn="just">
              <a:lnSpc>
                <a:spcPct val="110000"/>
              </a:lnSpc>
            </a:pPr>
            <a:r>
              <a:rPr lang="zh-CN" altLang="en-US" sz="2000" dirty="0">
                <a:solidFill>
                  <a:srgbClr val="C00000"/>
                </a:solidFill>
              </a:rPr>
              <a:t>地面散射</a:t>
            </a:r>
            <a:r>
              <a:rPr lang="zh-CN" altLang="en-US" sz="2000" dirty="0"/>
              <a:t>通常呈乱反射状，这对主波信号影响较小，可以忽略不计</a:t>
            </a:r>
            <a:endParaRPr lang="zh-CN" altLang="en-US" sz="2800" dirty="0"/>
          </a:p>
        </p:txBody>
      </p:sp>
      <p:sp>
        <p:nvSpPr>
          <p:cNvPr id="6" name="内容占位符 2"/>
          <p:cNvSpPr txBox="1"/>
          <p:nvPr/>
        </p:nvSpPr>
        <p:spPr>
          <a:xfrm>
            <a:off x="861619" y="4803233"/>
            <a:ext cx="10983686" cy="19182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大气对电波传播的影响</a:t>
            </a:r>
          </a:p>
          <a:p>
            <a:r>
              <a:rPr lang="zh-CN" altLang="en-US" sz="2000" dirty="0">
                <a:latin typeface="微软雅黑" panose="020B0503020204020204" pitchFamily="34" charset="-122"/>
                <a:ea typeface="微软雅黑" panose="020B0503020204020204" pitchFamily="34" charset="-122"/>
              </a:rPr>
              <a:t>对流层对电波传播的影响，主要表现在气体分子对电波的共振吸收、雨雾中水滴对电波的散射损耗，以及对流层结构的不均匀性使电波产生折射、反射、散射等现象，其中尤以大气折射的影响最为显著</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
        <p:nvSpPr>
          <p:cNvPr id="9" name="文本框 8"/>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64464" y="1510758"/>
            <a:ext cx="11241024" cy="4586694"/>
          </a:xfrm>
        </p:spPr>
        <p:txBody>
          <a:bodyPr>
            <a:normAutofit fontScale="92500" lnSpcReduction="20000"/>
          </a:bodyPr>
          <a:lstStyle/>
          <a:p>
            <a:pPr marL="0" indent="0" algn="just">
              <a:buNone/>
            </a:pPr>
            <a:r>
              <a:rPr lang="zh-CN" altLang="en-US" dirty="0"/>
              <a:t>传播损耗和电波衰落</a:t>
            </a:r>
          </a:p>
          <a:p>
            <a:pPr algn="just">
              <a:lnSpc>
                <a:spcPct val="120000"/>
              </a:lnSpc>
            </a:pPr>
            <a:r>
              <a:rPr lang="zh-CN" altLang="en-US" sz="2600" dirty="0"/>
              <a:t>衰落：地面微波在对流层传播，受到对流、平流、湍流及雨、雾、雪等因素的影响，再加上少量的地面反射波，收信点的场强会产生随机性的起伏变化</a:t>
            </a:r>
            <a:endParaRPr lang="en-US" altLang="zh-CN" sz="2600" dirty="0"/>
          </a:p>
          <a:p>
            <a:pPr algn="just">
              <a:lnSpc>
                <a:spcPct val="110000"/>
              </a:lnSpc>
            </a:pPr>
            <a:r>
              <a:rPr lang="zh-CN" altLang="en-US" sz="2600" dirty="0"/>
              <a:t>引起衰落的原因很多，主要原因还在于气象条件的变化和地面效应的影响</a:t>
            </a:r>
            <a:endParaRPr lang="en-US" altLang="zh-CN" sz="2600" dirty="0"/>
          </a:p>
          <a:p>
            <a:pPr marL="914400" indent="-457200" algn="just">
              <a:lnSpc>
                <a:spcPct val="110000"/>
              </a:lnSpc>
              <a:buFont typeface="+mj-ea"/>
              <a:buAutoNum type="circleNumDbPlain"/>
            </a:pPr>
            <a:r>
              <a:rPr lang="zh-CN" altLang="en-US" sz="2400" dirty="0">
                <a:solidFill>
                  <a:srgbClr val="C00000"/>
                </a:solidFill>
              </a:rPr>
              <a:t>吸收衰耗：</a:t>
            </a:r>
            <a:r>
              <a:rPr lang="zh-CN" altLang="en-US" sz="2400" dirty="0"/>
              <a:t>因为任何物质的分子都是由具有固有谐振频率的带电粒子组成的</a:t>
            </a:r>
            <a:endParaRPr lang="en-US" altLang="zh-CN" sz="2400" dirty="0"/>
          </a:p>
          <a:p>
            <a:pPr marL="914400" indent="-457200" algn="just">
              <a:lnSpc>
                <a:spcPct val="110000"/>
              </a:lnSpc>
              <a:buFont typeface="+mj-ea"/>
              <a:buAutoNum type="circleNumDbPlain" startAt="2"/>
            </a:pPr>
            <a:r>
              <a:rPr lang="zh-CN" altLang="en-US" sz="2400" dirty="0">
                <a:solidFill>
                  <a:srgbClr val="C00000"/>
                </a:solidFill>
                <a:latin typeface="Times New Roman" panose="02020603050405020304" pitchFamily="18" charset="0"/>
              </a:rPr>
              <a:t>散射衰耗：</a:t>
            </a:r>
            <a:r>
              <a:rPr lang="zh-CN" altLang="en-US" sz="2400" dirty="0">
                <a:latin typeface="Times New Roman" panose="02020603050405020304" pitchFamily="18" charset="0"/>
              </a:rPr>
              <a:t>雨雾中的水滴表面对电波的散射会引起散射衰耗，这种衰耗随波长的缩短，雨雾量的增大而增加</a:t>
            </a:r>
            <a:endParaRPr lang="en-US" altLang="zh-CN" sz="2400" dirty="0">
              <a:latin typeface="Times New Roman" panose="02020603050405020304" pitchFamily="18" charset="0"/>
            </a:endParaRPr>
          </a:p>
          <a:p>
            <a:pPr marL="914400" indent="-457200" algn="just">
              <a:lnSpc>
                <a:spcPct val="110000"/>
              </a:lnSpc>
              <a:buFont typeface="+mj-ea"/>
              <a:buAutoNum type="circleNumDbPlain" startAt="2"/>
            </a:pPr>
            <a:r>
              <a:rPr lang="en-US" altLang="zh-CN" sz="2400" dirty="0">
                <a:solidFill>
                  <a:srgbClr val="C00000"/>
                </a:solidFill>
                <a:latin typeface="Times New Roman" panose="02020603050405020304" pitchFamily="18" charset="0"/>
              </a:rPr>
              <a:t>K</a:t>
            </a:r>
            <a:r>
              <a:rPr lang="zh-CN" altLang="en-US" sz="2400" dirty="0">
                <a:solidFill>
                  <a:srgbClr val="C00000"/>
                </a:solidFill>
                <a:latin typeface="Times New Roman" panose="02020603050405020304" pitchFamily="18" charset="0"/>
              </a:rPr>
              <a:t>型衰落：</a:t>
            </a:r>
            <a:r>
              <a:rPr lang="zh-CN" altLang="en-US" sz="2400" dirty="0">
                <a:latin typeface="Times New Roman" panose="02020603050405020304" pitchFamily="18" charset="0"/>
              </a:rPr>
              <a:t>是多径传播引起的干涉型衰落，其衰落深度随时间而变化</a:t>
            </a:r>
            <a:endParaRPr lang="en-US" altLang="zh-CN" sz="2400" dirty="0">
              <a:latin typeface="Times New Roman" panose="02020603050405020304" pitchFamily="18" charset="0"/>
            </a:endParaRPr>
          </a:p>
          <a:p>
            <a:pPr marL="914400" indent="-457200" algn="just">
              <a:lnSpc>
                <a:spcPct val="110000"/>
              </a:lnSpc>
              <a:buFont typeface="+mj-ea"/>
              <a:buAutoNum type="circleNumDbPlain" startAt="2"/>
            </a:pPr>
            <a:r>
              <a:rPr lang="zh-CN" altLang="en-US" sz="2400" dirty="0">
                <a:solidFill>
                  <a:srgbClr val="C00000"/>
                </a:solidFill>
                <a:latin typeface="Times New Roman" panose="02020603050405020304" pitchFamily="18" charset="0"/>
              </a:rPr>
              <a:t>散射衰落：</a:t>
            </a:r>
            <a:r>
              <a:rPr lang="zh-CN" altLang="en-US" sz="2400" dirty="0">
                <a:latin typeface="Times New Roman" panose="02020603050405020304" pitchFamily="18" charset="0"/>
              </a:rPr>
              <a:t>当电波穿过湍流气团，因使其中的水分子受到激励引起电波向四周散射，形成散射衰落（持续时间较短，一般不会中断通信）</a:t>
            </a:r>
            <a:endParaRPr lang="en-US" altLang="zh-CN" sz="2400" dirty="0">
              <a:latin typeface="Times New Roman" panose="02020603050405020304" pitchFamily="18" charset="0"/>
            </a:endParaRPr>
          </a:p>
          <a:p>
            <a:pPr marL="230505" indent="-230505" algn="just">
              <a:lnSpc>
                <a:spcPct val="120000"/>
              </a:lnSpc>
            </a:pPr>
            <a:r>
              <a:rPr lang="zh-CN" altLang="en-US" sz="2600" dirty="0">
                <a:latin typeface="Times New Roman" panose="02020603050405020304" pitchFamily="18" charset="0"/>
              </a:rPr>
              <a:t>克服上述对微波通信的影响，除提高发射功率、增加天线高度及选择有利地形等措施外，</a:t>
            </a:r>
            <a:r>
              <a:rPr lang="zh-CN" altLang="en-US" sz="2600" dirty="0">
                <a:solidFill>
                  <a:srgbClr val="C00000"/>
                </a:solidFill>
                <a:latin typeface="Times New Roman" panose="02020603050405020304" pitchFamily="18" charset="0"/>
              </a:rPr>
              <a:t>分集接收技术</a:t>
            </a:r>
            <a:r>
              <a:rPr lang="zh-CN" altLang="en-US" sz="2600" dirty="0">
                <a:latin typeface="Times New Roman" panose="02020603050405020304" pitchFamily="18" charset="0"/>
              </a:rPr>
              <a:t>和</a:t>
            </a:r>
            <a:r>
              <a:rPr lang="zh-CN" altLang="en-US" sz="2600" dirty="0">
                <a:solidFill>
                  <a:srgbClr val="C00000"/>
                </a:solidFill>
                <a:latin typeface="Times New Roman" panose="02020603050405020304" pitchFamily="18" charset="0"/>
              </a:rPr>
              <a:t>抗衰落天线</a:t>
            </a:r>
            <a:r>
              <a:rPr lang="zh-CN" altLang="en-US" sz="2600" dirty="0">
                <a:latin typeface="Times New Roman" panose="02020603050405020304" pitchFamily="18" charset="0"/>
              </a:rPr>
              <a:t>也是克服多径衰落的最有效的方法</a:t>
            </a:r>
            <a:endParaRPr lang="zh-CN" altLang="en-US" sz="26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79</a:t>
            </a:fld>
            <a:endParaRPr kumimoji="1" lang="zh-CN" altLang="en-US" dirty="0"/>
          </a:p>
        </p:txBody>
      </p:sp>
      <p:sp>
        <p:nvSpPr>
          <p:cNvPr id="7" name="文本框 6"/>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78"/>
          <p:cNvSpPr/>
          <p:nvPr/>
        </p:nvSpPr>
        <p:spPr>
          <a:xfrm>
            <a:off x="6239873" y="2116258"/>
            <a:ext cx="5667205" cy="4040037"/>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8" name="矩形: 圆角 78"/>
          <p:cNvSpPr/>
          <p:nvPr/>
        </p:nvSpPr>
        <p:spPr>
          <a:xfrm>
            <a:off x="286603" y="2116258"/>
            <a:ext cx="5865850" cy="4040037"/>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标题 1"/>
          <p:cNvSpPr>
            <a:spLocks noGrp="1"/>
          </p:cNvSpPr>
          <p:nvPr>
            <p:ph type="title"/>
          </p:nvPr>
        </p:nvSpPr>
        <p:spPr/>
        <p:txBody>
          <a:bodyPr/>
          <a:lstStyle/>
          <a:p>
            <a:r>
              <a:rPr lang="zh-CN" altLang="en-US" dirty="0"/>
              <a:t>物理层功能特性</a:t>
            </a:r>
          </a:p>
        </p:txBody>
      </p:sp>
      <p:sp>
        <p:nvSpPr>
          <p:cNvPr id="5" name="内容占位符 2"/>
          <p:cNvSpPr>
            <a:spLocks noGrp="1"/>
          </p:cNvSpPr>
          <p:nvPr>
            <p:ph idx="1"/>
          </p:nvPr>
        </p:nvSpPr>
        <p:spPr>
          <a:xfrm>
            <a:off x="400878" y="1520708"/>
            <a:ext cx="11506200" cy="595550"/>
          </a:xfrm>
        </p:spPr>
        <p:txBody>
          <a:bodyPr>
            <a:normAutofit/>
          </a:bodyPr>
          <a:lstStyle/>
          <a:p>
            <a:r>
              <a:rPr lang="zh-CN" altLang="en-US" dirty="0"/>
              <a:t>描述</a:t>
            </a:r>
            <a:r>
              <a:rPr lang="zh-CN" altLang="en-US" dirty="0">
                <a:solidFill>
                  <a:srgbClr val="C00000"/>
                </a:solidFill>
              </a:rPr>
              <a:t>接口执行的功能</a:t>
            </a:r>
            <a:r>
              <a:rPr lang="zh-CN" altLang="en-US" dirty="0"/>
              <a:t>，定义</a:t>
            </a:r>
            <a:r>
              <a:rPr lang="zh-CN" altLang="en-US" dirty="0">
                <a:solidFill>
                  <a:srgbClr val="C00000"/>
                </a:solidFill>
              </a:rPr>
              <a:t>接线器的每一引脚</a:t>
            </a:r>
            <a:r>
              <a:rPr lang="en-US" altLang="zh-CN" dirty="0">
                <a:solidFill>
                  <a:srgbClr val="C00000"/>
                </a:solidFill>
              </a:rPr>
              <a:t>(</a:t>
            </a:r>
            <a:r>
              <a:rPr lang="zh-CN" altLang="en-US" dirty="0">
                <a:solidFill>
                  <a:srgbClr val="C00000"/>
                </a:solidFill>
              </a:rPr>
              <a:t>针，</a:t>
            </a:r>
            <a:r>
              <a:rPr lang="en-US" altLang="zh-CN" dirty="0">
                <a:solidFill>
                  <a:srgbClr val="C00000"/>
                </a:solidFill>
              </a:rPr>
              <a:t>Pin)</a:t>
            </a:r>
            <a:r>
              <a:rPr lang="zh-CN" altLang="en-US" dirty="0">
                <a:solidFill>
                  <a:srgbClr val="C00000"/>
                </a:solidFill>
              </a:rPr>
              <a:t>的作用</a:t>
            </a:r>
            <a:endParaRPr lang="en-US" altLang="zh-CN" dirty="0">
              <a:solidFill>
                <a:srgbClr val="C0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a:t>
            </a:fld>
            <a:endParaRPr kumimoji="1" lang="zh-CN" altLang="en-US" dirty="0"/>
          </a:p>
        </p:txBody>
      </p:sp>
      <p:graphicFrame>
        <p:nvGraphicFramePr>
          <p:cNvPr id="12" name="表格 11"/>
          <p:cNvGraphicFramePr>
            <a:graphicFrameLocks noGrp="1"/>
          </p:cNvGraphicFramePr>
          <p:nvPr/>
        </p:nvGraphicFramePr>
        <p:xfrm>
          <a:off x="2093660" y="2259925"/>
          <a:ext cx="4046161" cy="3752703"/>
        </p:xfrm>
        <a:graphic>
          <a:graphicData uri="http://schemas.openxmlformats.org/drawingml/2006/table">
            <a:tbl>
              <a:tblPr firstRow="1" bandRow="1">
                <a:tableStyleId>{5C22544A-7EE6-4342-B048-85BDC9FD1C3A}</a:tableStyleId>
              </a:tblPr>
              <a:tblGrid>
                <a:gridCol w="688289">
                  <a:extLst>
                    <a:ext uri="{9D8B030D-6E8A-4147-A177-3AD203B41FA5}">
                      <a16:colId xmlns:a16="http://schemas.microsoft.com/office/drawing/2014/main" val="20000"/>
                    </a:ext>
                  </a:extLst>
                </a:gridCol>
                <a:gridCol w="3357872">
                  <a:extLst>
                    <a:ext uri="{9D8B030D-6E8A-4147-A177-3AD203B41FA5}">
                      <a16:colId xmlns:a16="http://schemas.microsoft.com/office/drawing/2014/main" val="20001"/>
                    </a:ext>
                  </a:extLst>
                </a:gridCol>
              </a:tblGrid>
              <a:tr h="375367">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引脚</a:t>
                      </a:r>
                    </a:p>
                  </a:txBody>
                  <a:tcPr/>
                </a:tc>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信号</a:t>
                      </a:r>
                    </a:p>
                  </a:txBody>
                  <a:tcPr/>
                </a:tc>
                <a:extLst>
                  <a:ext uri="{0D108BD9-81ED-4DB2-BD59-A6C34878D82A}">
                    <a16:rowId xmlns:a16="http://schemas.microsoft.com/office/drawing/2014/main" val="10000"/>
                  </a:ext>
                </a:extLst>
              </a:tr>
              <a:tr h="5001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1</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TD+(</a:t>
                      </a:r>
                      <a:r>
                        <a:rPr lang="zh-CN" altLang="en-US" sz="1800" kern="1200" dirty="0">
                          <a:solidFill>
                            <a:schemeClr val="tx1"/>
                          </a:solidFill>
                          <a:latin typeface="方正姚体" panose="02010601030101010101" pitchFamily="2" charset="-122"/>
                          <a:ea typeface="方正姚体" panose="02010601030101010101" pitchFamily="2" charset="-122"/>
                          <a:cs typeface="+mn-cs"/>
                        </a:rPr>
                        <a:t>发送数据，正向差分信号</a:t>
                      </a:r>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extLst>
                  <a:ext uri="{0D108BD9-81ED-4DB2-BD59-A6C34878D82A}">
                    <a16:rowId xmlns:a16="http://schemas.microsoft.com/office/drawing/2014/main" val="10001"/>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2</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方正姚体" panose="02010601030101010101" pitchFamily="2" charset="-122"/>
                          <a:ea typeface="方正姚体" panose="02010601030101010101" pitchFamily="2" charset="-122"/>
                          <a:cs typeface="+mn-cs"/>
                        </a:rPr>
                        <a:t>TD-(</a:t>
                      </a:r>
                      <a:r>
                        <a:rPr lang="zh-CN" altLang="en-US" sz="1800" kern="1200" dirty="0">
                          <a:solidFill>
                            <a:schemeClr val="tx1"/>
                          </a:solidFill>
                          <a:latin typeface="方正姚体" panose="02010601030101010101" pitchFamily="2" charset="-122"/>
                          <a:ea typeface="方正姚体" panose="02010601030101010101" pitchFamily="2" charset="-122"/>
                          <a:cs typeface="+mn-cs"/>
                        </a:rPr>
                        <a:t>发送数据，负向差分信号</a:t>
                      </a:r>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extLst>
                  <a:ext uri="{0D108BD9-81ED-4DB2-BD59-A6C34878D82A}">
                    <a16:rowId xmlns:a16="http://schemas.microsoft.com/office/drawing/2014/main" val="10002"/>
                  </a:ext>
                </a:extLst>
              </a:tr>
              <a:tr h="5001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3</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方正姚体" panose="02010601030101010101" pitchFamily="2" charset="-122"/>
                          <a:ea typeface="方正姚体" panose="02010601030101010101" pitchFamily="2" charset="-122"/>
                          <a:cs typeface="+mn-cs"/>
                        </a:rPr>
                        <a:t>RD+(</a:t>
                      </a:r>
                      <a:r>
                        <a:rPr lang="zh-CN" altLang="en-US" sz="1800" kern="1200" dirty="0">
                          <a:solidFill>
                            <a:schemeClr val="tx1"/>
                          </a:solidFill>
                          <a:latin typeface="方正姚体" panose="02010601030101010101" pitchFamily="2" charset="-122"/>
                          <a:ea typeface="方正姚体" panose="02010601030101010101" pitchFamily="2" charset="-122"/>
                          <a:cs typeface="+mn-cs"/>
                        </a:rPr>
                        <a:t>接收数据，正向差分信号</a:t>
                      </a:r>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extLst>
                  <a:ext uri="{0D108BD9-81ED-4DB2-BD59-A6C34878D82A}">
                    <a16:rowId xmlns:a16="http://schemas.microsoft.com/office/drawing/2014/main" val="10003"/>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4</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未使用</a:t>
                      </a:r>
                    </a:p>
                  </a:txBody>
                  <a:tcPr/>
                </a:tc>
                <a:extLst>
                  <a:ext uri="{0D108BD9-81ED-4DB2-BD59-A6C34878D82A}">
                    <a16:rowId xmlns:a16="http://schemas.microsoft.com/office/drawing/2014/main" val="10004"/>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5</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方正姚体" panose="02010601030101010101" pitchFamily="2" charset="-122"/>
                          <a:ea typeface="方正姚体" panose="02010601030101010101" pitchFamily="2" charset="-122"/>
                          <a:cs typeface="+mn-cs"/>
                        </a:rPr>
                        <a:t>未使用</a:t>
                      </a:r>
                    </a:p>
                  </a:txBody>
                  <a:tcPr/>
                </a:tc>
                <a:extLst>
                  <a:ext uri="{0D108BD9-81ED-4DB2-BD59-A6C34878D82A}">
                    <a16:rowId xmlns:a16="http://schemas.microsoft.com/office/drawing/2014/main" val="10005"/>
                  </a:ext>
                </a:extLst>
              </a:tr>
              <a:tr h="5001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6</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方正姚体" panose="02010601030101010101" pitchFamily="2" charset="-122"/>
                          <a:ea typeface="方正姚体" panose="02010601030101010101" pitchFamily="2" charset="-122"/>
                          <a:cs typeface="+mn-cs"/>
                        </a:rPr>
                        <a:t>RD-(</a:t>
                      </a:r>
                      <a:r>
                        <a:rPr lang="zh-CN" altLang="en-US" sz="1800" kern="1200" dirty="0">
                          <a:solidFill>
                            <a:schemeClr val="tx1"/>
                          </a:solidFill>
                          <a:latin typeface="方正姚体" panose="02010601030101010101" pitchFamily="2" charset="-122"/>
                          <a:ea typeface="方正姚体" panose="02010601030101010101" pitchFamily="2" charset="-122"/>
                          <a:cs typeface="+mn-cs"/>
                        </a:rPr>
                        <a:t>接收数据，负向差分信号</a:t>
                      </a:r>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extLst>
                  <a:ext uri="{0D108BD9-81ED-4DB2-BD59-A6C34878D82A}">
                    <a16:rowId xmlns:a16="http://schemas.microsoft.com/office/drawing/2014/main" val="10006"/>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7</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方正姚体" panose="02010601030101010101" pitchFamily="2" charset="-122"/>
                          <a:ea typeface="方正姚体" panose="02010601030101010101" pitchFamily="2" charset="-122"/>
                          <a:cs typeface="+mn-cs"/>
                        </a:rPr>
                        <a:t>未使用</a:t>
                      </a:r>
                    </a:p>
                  </a:txBody>
                  <a:tcPr/>
                </a:tc>
                <a:extLst>
                  <a:ext uri="{0D108BD9-81ED-4DB2-BD59-A6C34878D82A}">
                    <a16:rowId xmlns:a16="http://schemas.microsoft.com/office/drawing/2014/main" val="10007"/>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8</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方正姚体" panose="02010601030101010101" pitchFamily="2" charset="-122"/>
                          <a:ea typeface="方正姚体" panose="02010601030101010101" pitchFamily="2" charset="-122"/>
                          <a:cs typeface="+mn-cs"/>
                        </a:rPr>
                        <a:t>未使用</a:t>
                      </a:r>
                    </a:p>
                  </a:txBody>
                  <a:tcPr/>
                </a:tc>
                <a:extLst>
                  <a:ext uri="{0D108BD9-81ED-4DB2-BD59-A6C34878D82A}">
                    <a16:rowId xmlns:a16="http://schemas.microsoft.com/office/drawing/2014/main" val="10008"/>
                  </a:ext>
                </a:extLst>
              </a:tr>
            </a:tbl>
          </a:graphicData>
        </a:graphic>
      </p:graphicFrame>
      <p:graphicFrame>
        <p:nvGraphicFramePr>
          <p:cNvPr id="13" name="表格 12"/>
          <p:cNvGraphicFramePr>
            <a:graphicFrameLocks noGrp="1"/>
          </p:cNvGraphicFramePr>
          <p:nvPr/>
        </p:nvGraphicFramePr>
        <p:xfrm>
          <a:off x="6448781" y="2317385"/>
          <a:ext cx="4005405" cy="3752700"/>
        </p:xfrm>
        <a:graphic>
          <a:graphicData uri="http://schemas.openxmlformats.org/drawingml/2006/table">
            <a:tbl>
              <a:tblPr firstRow="1" bandRow="1">
                <a:tableStyleId>{21E4AEA4-8DFA-4A89-87EB-49C32662AFE0}</a:tableStyleId>
              </a:tblPr>
              <a:tblGrid>
                <a:gridCol w="695659">
                  <a:extLst>
                    <a:ext uri="{9D8B030D-6E8A-4147-A177-3AD203B41FA5}">
                      <a16:colId xmlns:a16="http://schemas.microsoft.com/office/drawing/2014/main" val="20000"/>
                    </a:ext>
                  </a:extLst>
                </a:gridCol>
                <a:gridCol w="719509">
                  <a:extLst>
                    <a:ext uri="{9D8B030D-6E8A-4147-A177-3AD203B41FA5}">
                      <a16:colId xmlns:a16="http://schemas.microsoft.com/office/drawing/2014/main" val="20001"/>
                    </a:ext>
                  </a:extLst>
                </a:gridCol>
                <a:gridCol w="705121">
                  <a:extLst>
                    <a:ext uri="{9D8B030D-6E8A-4147-A177-3AD203B41FA5}">
                      <a16:colId xmlns:a16="http://schemas.microsoft.com/office/drawing/2014/main" val="20002"/>
                    </a:ext>
                  </a:extLst>
                </a:gridCol>
                <a:gridCol w="1885116">
                  <a:extLst>
                    <a:ext uri="{9D8B030D-6E8A-4147-A177-3AD203B41FA5}">
                      <a16:colId xmlns:a16="http://schemas.microsoft.com/office/drawing/2014/main" val="20003"/>
                    </a:ext>
                  </a:extLst>
                </a:gridCol>
              </a:tblGrid>
              <a:tr h="375270">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针脚</a:t>
                      </a:r>
                    </a:p>
                  </a:txBody>
                  <a:tcPr/>
                </a:tc>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符号</a:t>
                      </a:r>
                    </a:p>
                  </a:txBody>
                  <a:tcPr/>
                </a:tc>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方向</a:t>
                      </a:r>
                    </a:p>
                  </a:txBody>
                  <a:tcPr/>
                </a:tc>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说明</a:t>
                      </a:r>
                    </a:p>
                  </a:txBody>
                  <a:tcPr/>
                </a:tc>
                <a:extLst>
                  <a:ext uri="{0D108BD9-81ED-4DB2-BD59-A6C34878D82A}">
                    <a16:rowId xmlns:a16="http://schemas.microsoft.com/office/drawing/2014/main" val="10000"/>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1</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DCD</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数据载波检测</a:t>
                      </a:r>
                    </a:p>
                  </a:txBody>
                  <a:tcPr/>
                </a:tc>
                <a:extLst>
                  <a:ext uri="{0D108BD9-81ED-4DB2-BD59-A6C34878D82A}">
                    <a16:rowId xmlns:a16="http://schemas.microsoft.com/office/drawing/2014/main" val="10001"/>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2</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RXD</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接收数据</a:t>
                      </a:r>
                    </a:p>
                  </a:txBody>
                  <a:tcPr/>
                </a:tc>
                <a:extLst>
                  <a:ext uri="{0D108BD9-81ED-4DB2-BD59-A6C34878D82A}">
                    <a16:rowId xmlns:a16="http://schemas.microsoft.com/office/drawing/2014/main" val="10002"/>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3</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TXD</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输出</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发送数据</a:t>
                      </a:r>
                    </a:p>
                  </a:txBody>
                  <a:tcPr/>
                </a:tc>
                <a:extLst>
                  <a:ext uri="{0D108BD9-81ED-4DB2-BD59-A6C34878D82A}">
                    <a16:rowId xmlns:a16="http://schemas.microsoft.com/office/drawing/2014/main" val="10003"/>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4</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DTR</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输出</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数据终端准备好</a:t>
                      </a:r>
                    </a:p>
                  </a:txBody>
                  <a:tcPr/>
                </a:tc>
                <a:extLst>
                  <a:ext uri="{0D108BD9-81ED-4DB2-BD59-A6C34878D82A}">
                    <a16:rowId xmlns:a16="http://schemas.microsoft.com/office/drawing/2014/main" val="10004"/>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5</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GND</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信号地</a:t>
                      </a:r>
                    </a:p>
                  </a:txBody>
                  <a:tcPr/>
                </a:tc>
                <a:extLst>
                  <a:ext uri="{0D108BD9-81ED-4DB2-BD59-A6C34878D82A}">
                    <a16:rowId xmlns:a16="http://schemas.microsoft.com/office/drawing/2014/main" val="10005"/>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6</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DSR</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数据装置准备好</a:t>
                      </a:r>
                    </a:p>
                  </a:txBody>
                  <a:tcPr/>
                </a:tc>
                <a:extLst>
                  <a:ext uri="{0D108BD9-81ED-4DB2-BD59-A6C34878D82A}">
                    <a16:rowId xmlns:a16="http://schemas.microsoft.com/office/drawing/2014/main" val="10006"/>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7</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RTS</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输出</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请求发送</a:t>
                      </a:r>
                    </a:p>
                  </a:txBody>
                  <a:tcPr/>
                </a:tc>
                <a:extLst>
                  <a:ext uri="{0D108BD9-81ED-4DB2-BD59-A6C34878D82A}">
                    <a16:rowId xmlns:a16="http://schemas.microsoft.com/office/drawing/2014/main" val="10007"/>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8</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CTS</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允许发送</a:t>
                      </a:r>
                    </a:p>
                  </a:txBody>
                  <a:tcPr/>
                </a:tc>
                <a:extLst>
                  <a:ext uri="{0D108BD9-81ED-4DB2-BD59-A6C34878D82A}">
                    <a16:rowId xmlns:a16="http://schemas.microsoft.com/office/drawing/2014/main" val="10008"/>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9</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RI</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振铃指示</a:t>
                      </a:r>
                    </a:p>
                  </a:txBody>
                  <a:tcPr/>
                </a:tc>
                <a:extLst>
                  <a:ext uri="{0D108BD9-81ED-4DB2-BD59-A6C34878D82A}">
                    <a16:rowId xmlns:a16="http://schemas.microsoft.com/office/drawing/2014/main" val="10009"/>
                  </a:ext>
                </a:extLst>
              </a:tr>
            </a:tbl>
          </a:graphicData>
        </a:graphic>
      </p:graphicFrame>
      <p:pic>
        <p:nvPicPr>
          <p:cNvPr id="4099" name="Picture 3"/>
          <p:cNvPicPr>
            <a:picLocks noChangeAspect="1" noChangeArrowheads="1"/>
          </p:cNvPicPr>
          <p:nvPr/>
        </p:nvPicPr>
        <p:blipFill>
          <a:blip r:embed="rId3"/>
          <a:srcRect/>
          <a:stretch>
            <a:fillRect/>
          </a:stretch>
        </p:blipFill>
        <p:spPr bwMode="auto">
          <a:xfrm>
            <a:off x="467272" y="2376744"/>
            <a:ext cx="1620000" cy="1803345"/>
          </a:xfrm>
          <a:prstGeom prst="rect">
            <a:avLst/>
          </a:prstGeom>
          <a:noFill/>
          <a:ln w="9525">
            <a:noFill/>
            <a:miter lim="800000"/>
            <a:headEnd/>
            <a:tailEnd/>
          </a:ln>
        </p:spPr>
      </p:pic>
      <p:pic>
        <p:nvPicPr>
          <p:cNvPr id="4100" name="Picture 4"/>
          <p:cNvPicPr>
            <a:picLocks noChangeAspect="1" noChangeArrowheads="1"/>
          </p:cNvPicPr>
          <p:nvPr/>
        </p:nvPicPr>
        <p:blipFill>
          <a:blip r:embed="rId4"/>
          <a:srcRect/>
          <a:stretch>
            <a:fillRect/>
          </a:stretch>
        </p:blipFill>
        <p:spPr bwMode="auto">
          <a:xfrm>
            <a:off x="450087" y="4605206"/>
            <a:ext cx="1620000" cy="1129437"/>
          </a:xfrm>
          <a:prstGeom prst="rect">
            <a:avLst/>
          </a:prstGeom>
          <a:noFill/>
          <a:ln w="9525">
            <a:noFill/>
            <a:miter lim="800000"/>
            <a:headEnd/>
            <a:tailEnd/>
          </a:ln>
        </p:spPr>
      </p:pic>
      <p:pic>
        <p:nvPicPr>
          <p:cNvPr id="4101" name="Picture 5"/>
          <p:cNvPicPr>
            <a:picLocks noChangeAspect="1" noChangeArrowheads="1"/>
          </p:cNvPicPr>
          <p:nvPr/>
        </p:nvPicPr>
        <p:blipFill>
          <a:blip r:embed="rId5"/>
          <a:srcRect/>
          <a:stretch>
            <a:fillRect/>
          </a:stretch>
        </p:blipFill>
        <p:spPr bwMode="auto">
          <a:xfrm>
            <a:off x="10537323" y="2344671"/>
            <a:ext cx="1282335" cy="1711291"/>
          </a:xfrm>
          <a:prstGeom prst="rect">
            <a:avLst/>
          </a:prstGeom>
          <a:noFill/>
          <a:ln w="9525">
            <a:noFill/>
            <a:miter lim="800000"/>
            <a:headEnd/>
            <a:tailEnd/>
          </a:ln>
        </p:spPr>
      </p:pic>
      <p:pic>
        <p:nvPicPr>
          <p:cNvPr id="4102" name="Picture 6"/>
          <p:cNvPicPr>
            <a:picLocks noChangeAspect="1" noChangeArrowheads="1"/>
          </p:cNvPicPr>
          <p:nvPr/>
        </p:nvPicPr>
        <p:blipFill>
          <a:blip r:embed="rId6"/>
          <a:srcRect/>
          <a:stretch>
            <a:fillRect/>
          </a:stretch>
        </p:blipFill>
        <p:spPr bwMode="auto">
          <a:xfrm>
            <a:off x="10617014" y="4185392"/>
            <a:ext cx="1282336" cy="1636093"/>
          </a:xfrm>
          <a:prstGeom prst="rect">
            <a:avLst/>
          </a:prstGeom>
          <a:noFill/>
          <a:ln w="9525">
            <a:noFill/>
            <a:miter lim="800000"/>
            <a:headEnd/>
            <a:tailEnd/>
          </a:ln>
        </p:spPr>
      </p:pic>
      <p:sp>
        <p:nvSpPr>
          <p:cNvPr id="20" name="TextBox 19"/>
          <p:cNvSpPr txBox="1"/>
          <p:nvPr/>
        </p:nvSpPr>
        <p:spPr>
          <a:xfrm>
            <a:off x="6946710" y="6156295"/>
            <a:ext cx="3862317"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RS-232-C DB-9</a:t>
            </a:r>
            <a:r>
              <a:rPr lang="zh-CN" altLang="en-US" sz="2000" dirty="0">
                <a:latin typeface="微软雅黑" panose="020B0503020204020204" pitchFamily="34" charset="-122"/>
                <a:ea typeface="微软雅黑" panose="020B0503020204020204" pitchFamily="34" charset="-122"/>
              </a:rPr>
              <a:t>接口功能特性</a:t>
            </a:r>
          </a:p>
        </p:txBody>
      </p:sp>
      <p:sp>
        <p:nvSpPr>
          <p:cNvPr id="21" name="TextBox 20"/>
          <p:cNvSpPr txBox="1"/>
          <p:nvPr/>
        </p:nvSpPr>
        <p:spPr>
          <a:xfrm>
            <a:off x="1307509" y="6156295"/>
            <a:ext cx="3892288"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10BASE-T RJ-45 </a:t>
            </a:r>
            <a:r>
              <a:rPr lang="zh-CN" altLang="en-US" sz="2000" dirty="0">
                <a:latin typeface="微软雅黑" panose="020B0503020204020204" pitchFamily="34" charset="-122"/>
                <a:ea typeface="微软雅黑" panose="020B0503020204020204" pitchFamily="34" charset="-122"/>
              </a:rPr>
              <a:t>接口功能特性</a:t>
            </a:r>
          </a:p>
        </p:txBody>
      </p:sp>
      <p:sp>
        <p:nvSpPr>
          <p:cNvPr id="17" name="文本框 16"/>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80</a:t>
            </a:fld>
            <a:endParaRPr kumimoji="1" lang="zh-CN" altLang="en-US" dirty="0"/>
          </a:p>
        </p:txBody>
      </p:sp>
      <p:sp>
        <p:nvSpPr>
          <p:cNvPr id="5" name="内容占位符 2"/>
          <p:cNvSpPr txBox="1"/>
          <p:nvPr/>
        </p:nvSpPr>
        <p:spPr>
          <a:xfrm>
            <a:off x="916520" y="1457275"/>
            <a:ext cx="6577583" cy="45260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Font typeface="Wingdings" panose="05000000000000000000" pitchFamily="2" charset="2"/>
              <a:buNone/>
            </a:pPr>
            <a:r>
              <a:rPr lang="zh-CN" altLang="en-US" dirty="0">
                <a:latin typeface="Times New Roman" panose="02020603050405020304" pitchFamily="18" charset="0"/>
              </a:rPr>
              <a:t>微波通信</a:t>
            </a:r>
          </a:p>
          <a:p>
            <a:pPr algn="just">
              <a:lnSpc>
                <a:spcPct val="110000"/>
              </a:lnSpc>
            </a:pPr>
            <a:r>
              <a:rPr lang="zh-CN" altLang="en-US" sz="2600" dirty="0">
                <a:latin typeface="Times New Roman" panose="02020603050405020304" pitchFamily="18" charset="0"/>
              </a:rPr>
              <a:t>优点</a:t>
            </a:r>
            <a:endParaRPr lang="en-US" altLang="zh-CN" sz="26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①频带宽、容量大</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②受外界干扰小，可靠性和稳定性好</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③易制成高增益、方向性强的天线，通信效果较好</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④点</a:t>
            </a:r>
            <a:r>
              <a:rPr lang="en-US" altLang="zh-CN" sz="2400" dirty="0">
                <a:latin typeface="Times New Roman" panose="02020603050405020304" pitchFamily="18" charset="0"/>
              </a:rPr>
              <a:t>-</a:t>
            </a:r>
            <a:r>
              <a:rPr lang="zh-CN" altLang="en-US" sz="2400" dirty="0">
                <a:latin typeface="Times New Roman" panose="02020603050405020304" pitchFamily="18" charset="0"/>
              </a:rPr>
              <a:t>点通信，具有较大的灵活性</a:t>
            </a:r>
            <a:endParaRPr lang="en-US" altLang="zh-CN" sz="2400" dirty="0">
              <a:latin typeface="Times New Roman" panose="02020603050405020304" pitchFamily="18" charset="0"/>
            </a:endParaRPr>
          </a:p>
          <a:p>
            <a:pPr algn="just">
              <a:lnSpc>
                <a:spcPct val="110000"/>
              </a:lnSpc>
            </a:pPr>
            <a:r>
              <a:rPr lang="zh-CN" altLang="en-US" sz="2600" dirty="0">
                <a:latin typeface="Times New Roman" panose="02020603050405020304" pitchFamily="18" charset="0"/>
              </a:rPr>
              <a:t>缺点</a:t>
            </a:r>
            <a:endParaRPr lang="en-US" altLang="zh-CN" sz="26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①中继站选点较复杂，对施工、维护带来不便</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②易受自然环境的影响</a:t>
            </a:r>
            <a:endParaRPr lang="en-US" altLang="zh-CN" sz="2400" dirty="0">
              <a:latin typeface="Times New Roman" panose="02020603050405020304" pitchFamily="18" charset="0"/>
            </a:endParaRPr>
          </a:p>
          <a:p>
            <a:pPr marL="0" indent="0" algn="just">
              <a:lnSpc>
                <a:spcPct val="110000"/>
              </a:lnSpc>
              <a:buNone/>
            </a:pPr>
            <a:r>
              <a:rPr lang="zh-CN" altLang="en-US" sz="2400" dirty="0">
                <a:latin typeface="Times New Roman" panose="02020603050405020304" pitchFamily="18" charset="0"/>
              </a:rPr>
              <a:t>③属于暴露式通信，易被截获窃听，通信保密性差</a:t>
            </a:r>
            <a:endParaRPr lang="zh-CN" altLang="en-US" sz="2400" dirty="0"/>
          </a:p>
        </p:txBody>
      </p:sp>
      <p:pic>
        <p:nvPicPr>
          <p:cNvPr id="7" name="图片 6"/>
          <p:cNvPicPr>
            <a:picLocks noChangeAspect="1"/>
          </p:cNvPicPr>
          <p:nvPr/>
        </p:nvPicPr>
        <p:blipFill>
          <a:blip r:embed="rId2"/>
          <a:stretch>
            <a:fillRect/>
          </a:stretch>
        </p:blipFill>
        <p:spPr>
          <a:xfrm>
            <a:off x="7409207" y="3661985"/>
            <a:ext cx="2038764" cy="2768802"/>
          </a:xfrm>
          <a:prstGeom prst="rect">
            <a:avLst/>
          </a:prstGeom>
        </p:spPr>
      </p:pic>
      <p:pic>
        <p:nvPicPr>
          <p:cNvPr id="8" name="图片 7"/>
          <p:cNvPicPr>
            <a:picLocks noChangeAspect="1"/>
          </p:cNvPicPr>
          <p:nvPr/>
        </p:nvPicPr>
        <p:blipFill>
          <a:blip r:embed="rId3"/>
          <a:stretch>
            <a:fillRect/>
          </a:stretch>
        </p:blipFill>
        <p:spPr>
          <a:xfrm>
            <a:off x="7409207" y="1316150"/>
            <a:ext cx="4636982" cy="2132772"/>
          </a:xfrm>
          <a:prstGeom prst="rect">
            <a:avLst/>
          </a:prstGeom>
        </p:spPr>
      </p:pic>
      <p:pic>
        <p:nvPicPr>
          <p:cNvPr id="9" name="图片 8"/>
          <p:cNvPicPr>
            <a:picLocks noChangeAspect="1"/>
          </p:cNvPicPr>
          <p:nvPr/>
        </p:nvPicPr>
        <p:blipFill>
          <a:blip r:embed="rId4"/>
          <a:stretch>
            <a:fillRect/>
          </a:stretch>
        </p:blipFill>
        <p:spPr>
          <a:xfrm>
            <a:off x="9670774" y="3661985"/>
            <a:ext cx="2210213" cy="2768929"/>
          </a:xfrm>
          <a:prstGeom prst="rect">
            <a:avLst/>
          </a:prstGeom>
        </p:spPr>
      </p:pic>
      <p:sp>
        <p:nvSpPr>
          <p:cNvPr id="10" name="文本框 9"/>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21792" y="1346166"/>
            <a:ext cx="11137392" cy="4586694"/>
          </a:xfrm>
        </p:spPr>
        <p:txBody>
          <a:bodyPr>
            <a:normAutofit/>
          </a:bodyPr>
          <a:lstStyle/>
          <a:p>
            <a:pPr marL="0" marR="0" lvl="0" indent="0" algn="just" defTabSz="914400" rtl="0" eaLnBrk="1" fontAlgn="auto" latinLnBrk="0" hangingPunct="1">
              <a:lnSpc>
                <a:spcPct val="110000"/>
              </a:lnSpc>
              <a:spcBef>
                <a:spcPts val="600"/>
              </a:spcBef>
              <a:spcAft>
                <a:spcPts val="0"/>
              </a:spcAft>
              <a:buClrTx/>
              <a:buSzTx/>
              <a:buFont typeface="Wingdings" panose="05000000000000000000" pitchFamily="2" charset="2"/>
              <a:buNone/>
              <a:defRPr/>
            </a:pPr>
            <a:r>
              <a:rPr kumimoji="0" lang="zh-CN" altLang="en-US" b="1" i="0" u="none" strike="noStrike" kern="1200" cap="none" spc="0" normalizeH="0" baseline="0" noProof="0" dirty="0">
                <a:ln>
                  <a:noFill/>
                </a:ln>
                <a:solidFill>
                  <a:srgbClr val="5B307E"/>
                </a:solidFill>
                <a:effectLst/>
                <a:uLnTx/>
                <a:uFillTx/>
                <a:latin typeface="Times New Roman" panose="02020603050405020304" pitchFamily="18" charset="0"/>
                <a:ea typeface="微软雅黑" panose="020B0503020204020204" pitchFamily="34" charset="-122"/>
                <a:cs typeface="+mn-cs"/>
              </a:rPr>
              <a:t>光波传输</a:t>
            </a:r>
          </a:p>
          <a:p>
            <a:pPr algn="just">
              <a:lnSpc>
                <a:spcPct val="110000"/>
              </a:lnSpc>
              <a:defRPr/>
            </a:pP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紫外线、可见光和红外线都属于光波的范畴。光波的波长在</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3×10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60×10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en-US" altLang="zh-CN" sz="2400" b="0" i="0" u="none" strike="noStrike" kern="1200" cap="none" spc="0" normalizeH="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μm</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，频率在</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3×10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12</a:t>
            </a: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5×10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16</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Hz</a:t>
            </a:r>
            <a:endPar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algn="just">
              <a:lnSpc>
                <a:spcPct val="110000"/>
              </a:lnSpc>
              <a:defRPr/>
            </a:pP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光波通信目前有三种分类</a:t>
            </a:r>
            <a:endPar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marL="914400" lvl="1" indent="-457200" algn="just">
              <a:lnSpc>
                <a:spcPct val="110000"/>
              </a:lnSpc>
              <a:buFont typeface="+mj-ea"/>
              <a:buAutoNum type="circleNumDbPlain"/>
              <a:defRPr/>
            </a:pP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按照光源特性的不同，分为</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激光通信</a:t>
            </a:r>
            <a:r>
              <a:rPr lang="zh-CN" altLang="en-US" dirty="0">
                <a:latin typeface="Times New Roman" panose="02020603050405020304" pitchFamily="18" charset="0"/>
                <a:ea typeface="微软雅黑" panose="020B0503020204020204" pitchFamily="34" charset="-122"/>
              </a:rPr>
              <a:t>和</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非激光通信</a:t>
            </a:r>
            <a:endParaRPr kumimoji="0" lang="en-US" altLang="zh-CN"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marL="914400" lvl="1" indent="-457200" algn="just">
              <a:lnSpc>
                <a:spcPct val="110000"/>
              </a:lnSpc>
              <a:buFont typeface="+mj-ea"/>
              <a:buAutoNum type="circleNumDbPlain"/>
              <a:defRPr/>
            </a:pP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按照传输媒体的不同，分为</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大气激光通信</a:t>
            </a: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和</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光纤通信</a:t>
            </a:r>
            <a:endParaRPr kumimoji="0" lang="en-US" altLang="zh-CN"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marL="914400" lvl="1" indent="-457200" algn="just">
              <a:lnSpc>
                <a:spcPct val="110000"/>
              </a:lnSpc>
              <a:buFont typeface="+mj-ea"/>
              <a:buAutoNum type="circleNumDbPlain"/>
              <a:defRPr/>
            </a:pP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按照传输波段的不同，光波通信分为</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可见光通信、红外线（光）通信</a:t>
            </a: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和</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紫外线（光）通信 </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81</a:t>
            </a:fld>
            <a:endParaRPr kumimoji="1" lang="zh-CN" altLang="en-US" dirty="0"/>
          </a:p>
        </p:txBody>
      </p:sp>
      <p:pic>
        <p:nvPicPr>
          <p:cNvPr id="6" name="图片 5"/>
          <p:cNvPicPr>
            <a:picLocks noChangeAspect="1"/>
          </p:cNvPicPr>
          <p:nvPr/>
        </p:nvPicPr>
        <p:blipFill>
          <a:blip r:embed="rId2"/>
          <a:stretch>
            <a:fillRect/>
          </a:stretch>
        </p:blipFill>
        <p:spPr>
          <a:xfrm>
            <a:off x="4531431" y="4716550"/>
            <a:ext cx="6113377" cy="2004925"/>
          </a:xfrm>
          <a:prstGeom prst="rect">
            <a:avLst/>
          </a:prstGeom>
          <a:ln w="12700">
            <a:solidFill>
              <a:schemeClr val="bg2">
                <a:lumMod val="90000"/>
              </a:schemeClr>
            </a:solidFill>
          </a:ln>
        </p:spPr>
      </p:pic>
      <p:sp>
        <p:nvSpPr>
          <p:cNvPr id="7" name="文本框 6"/>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582168" y="1425678"/>
            <a:ext cx="5947841" cy="4586694"/>
          </a:xfrm>
        </p:spPr>
        <p:txBody>
          <a:bodyPr>
            <a:noAutofit/>
          </a:bodyPr>
          <a:lstStyle/>
          <a:p>
            <a:pPr algn="just"/>
            <a:r>
              <a:rPr lang="zh-CN" altLang="en-US" sz="2400" dirty="0">
                <a:solidFill>
                  <a:srgbClr val="C00000"/>
                </a:solidFill>
                <a:latin typeface="Times New Roman" panose="02020603050405020304" pitchFamily="18" charset="0"/>
              </a:rPr>
              <a:t>大气激光通信</a:t>
            </a:r>
            <a:r>
              <a:rPr lang="zh-CN" altLang="en-US" sz="2400" dirty="0">
                <a:latin typeface="Times New Roman" panose="02020603050405020304" pitchFamily="18" charset="0"/>
              </a:rPr>
              <a:t>可传输语音、数据、图像等信息</a:t>
            </a:r>
            <a:endParaRPr lang="en-US" altLang="zh-CN" sz="2400" dirty="0">
              <a:latin typeface="Times New Roman" panose="02020603050405020304" pitchFamily="18" charset="0"/>
            </a:endParaRPr>
          </a:p>
          <a:p>
            <a:pPr lvl="1" algn="just"/>
            <a:r>
              <a:rPr lang="zh-CN" altLang="en-US" sz="2000" dirty="0">
                <a:latin typeface="Times New Roman" panose="02020603050405020304" pitchFamily="18" charset="0"/>
              </a:rPr>
              <a:t>具有抗干扰性好、设备轻便、保密性强、机动性</a:t>
            </a:r>
            <a:endParaRPr lang="en-US" altLang="zh-CN" sz="2000" dirty="0">
              <a:latin typeface="Times New Roman" panose="02020603050405020304" pitchFamily="18" charset="0"/>
            </a:endParaRPr>
          </a:p>
          <a:p>
            <a:pPr lvl="1" algn="just"/>
            <a:r>
              <a:rPr lang="zh-CN" altLang="en-US" sz="2000" dirty="0">
                <a:latin typeface="Times New Roman" panose="02020603050405020304" pitchFamily="18" charset="0"/>
              </a:rPr>
              <a:t>但使用时收、发天线相互对准较为困难，通信距离限于视距范围</a:t>
            </a:r>
            <a:endParaRPr lang="en-US" altLang="zh-CN" sz="2000" dirty="0">
              <a:latin typeface="Times New Roman" panose="02020603050405020304" pitchFamily="18" charset="0"/>
            </a:endParaRPr>
          </a:p>
          <a:p>
            <a:pPr lvl="1" algn="just"/>
            <a:r>
              <a:rPr lang="zh-CN" altLang="en-US" sz="2000" dirty="0">
                <a:latin typeface="Times New Roman" panose="02020603050405020304" pitchFamily="18" charset="0"/>
              </a:rPr>
              <a:t>易受气候影响，尤其在恶劣气候条件下会造成通信中断</a:t>
            </a:r>
            <a:endParaRPr lang="en-US" altLang="zh-CN" sz="2000" dirty="0">
              <a:latin typeface="Times New Roman" panose="02020603050405020304" pitchFamily="18" charset="0"/>
            </a:endParaRPr>
          </a:p>
          <a:p>
            <a:pPr algn="just"/>
            <a:r>
              <a:rPr lang="zh-CN" altLang="en-US" sz="2400" dirty="0">
                <a:solidFill>
                  <a:srgbClr val="C00000"/>
                </a:solidFill>
                <a:latin typeface="Times New Roman" panose="02020603050405020304" pitchFamily="18" charset="0"/>
              </a:rPr>
              <a:t>红外线通信</a:t>
            </a:r>
            <a:r>
              <a:rPr lang="zh-CN" altLang="en-US" sz="2400" dirty="0">
                <a:latin typeface="Times New Roman" panose="02020603050405020304" pitchFamily="18" charset="0"/>
              </a:rPr>
              <a:t>广泛使用的家电遥控器、手机、笔记本电脑等短距离通信领域</a:t>
            </a:r>
            <a:endParaRPr lang="en-US" altLang="zh-CN" sz="2400" dirty="0">
              <a:latin typeface="Times New Roman" panose="02020603050405020304" pitchFamily="18" charset="0"/>
            </a:endParaRPr>
          </a:p>
          <a:p>
            <a:pPr lvl="1" algn="just"/>
            <a:r>
              <a:rPr lang="zh-CN" altLang="en-US" sz="2000" dirty="0">
                <a:latin typeface="Times New Roman" panose="02020603050405020304" pitchFamily="18" charset="0"/>
              </a:rPr>
              <a:t>红外线传输不受无线电干扰，且使用不受国家无线管理委员会的限制，具有方向性、便宜和易于制造等优点</a:t>
            </a:r>
            <a:endParaRPr lang="en-US" altLang="zh-CN" sz="2000" dirty="0">
              <a:latin typeface="Times New Roman" panose="02020603050405020304" pitchFamily="18" charset="0"/>
            </a:endParaRPr>
          </a:p>
          <a:p>
            <a:pPr lvl="1"/>
            <a:r>
              <a:rPr lang="zh-CN" altLang="en-US" sz="2000" dirty="0">
                <a:latin typeface="Times New Roman" panose="02020603050405020304" pitchFamily="18" charset="0"/>
              </a:rPr>
              <a:t>红外线对非透明物体的透过性较差，导致传输距离受限制</a:t>
            </a:r>
          </a:p>
          <a:p>
            <a:pPr algn="just"/>
            <a:endParaRPr lang="zh-CN" altLang="en-US" sz="2400" dirty="0">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82</a:t>
            </a:fld>
            <a:endParaRPr kumimoji="1" lang="zh-CN" altLang="en-US" dirty="0"/>
          </a:p>
        </p:txBody>
      </p:sp>
      <p:pic>
        <p:nvPicPr>
          <p:cNvPr id="7" name="图片 6"/>
          <p:cNvPicPr>
            <a:picLocks noChangeAspect="1"/>
          </p:cNvPicPr>
          <p:nvPr/>
        </p:nvPicPr>
        <p:blipFill rotWithShape="1">
          <a:blip r:embed="rId2"/>
          <a:srcRect l="14853" t="17036" r="12026" b="27663"/>
          <a:stretch>
            <a:fillRect/>
          </a:stretch>
        </p:blipFill>
        <p:spPr>
          <a:xfrm>
            <a:off x="7062307" y="1425678"/>
            <a:ext cx="4788450" cy="2414649"/>
          </a:xfrm>
          <a:prstGeom prst="rect">
            <a:avLst/>
          </a:prstGeom>
          <a:ln>
            <a:noFill/>
          </a:ln>
          <a:effectLst>
            <a:outerShdw blurRad="292100" dist="139700" dir="2700000" algn="tl" rotWithShape="0">
              <a:srgbClr val="333333">
                <a:alpha val="65000"/>
              </a:srgbClr>
            </a:outerShdw>
          </a:effectLst>
        </p:spPr>
      </p:pic>
      <p:grpSp>
        <p:nvGrpSpPr>
          <p:cNvPr id="10" name="组合 9"/>
          <p:cNvGrpSpPr/>
          <p:nvPr/>
        </p:nvGrpSpPr>
        <p:grpSpPr>
          <a:xfrm>
            <a:off x="7062307" y="4335878"/>
            <a:ext cx="4771885" cy="1927650"/>
            <a:chOff x="7062307" y="4335878"/>
            <a:chExt cx="4771885" cy="1927650"/>
          </a:xfrm>
        </p:grpSpPr>
        <p:pic>
          <p:nvPicPr>
            <p:cNvPr id="5" name="图片 4"/>
            <p:cNvPicPr>
              <a:picLocks noChangeAspect="1"/>
            </p:cNvPicPr>
            <p:nvPr/>
          </p:nvPicPr>
          <p:blipFill>
            <a:blip r:embed="rId3"/>
            <a:stretch>
              <a:fillRect/>
            </a:stretch>
          </p:blipFill>
          <p:spPr>
            <a:xfrm>
              <a:off x="7062307" y="4661451"/>
              <a:ext cx="1674329" cy="1509255"/>
            </a:xfrm>
            <a:prstGeom prst="rect">
              <a:avLst/>
            </a:prstGeom>
          </p:spPr>
        </p:pic>
        <p:pic>
          <p:nvPicPr>
            <p:cNvPr id="8" name="图片 7"/>
            <p:cNvPicPr>
              <a:picLocks noChangeAspect="1"/>
            </p:cNvPicPr>
            <p:nvPr/>
          </p:nvPicPr>
          <p:blipFill>
            <a:blip r:embed="rId4"/>
            <a:stretch>
              <a:fillRect/>
            </a:stretch>
          </p:blipFill>
          <p:spPr>
            <a:xfrm>
              <a:off x="8736636" y="4475807"/>
              <a:ext cx="1863417" cy="1694899"/>
            </a:xfrm>
            <a:prstGeom prst="rect">
              <a:avLst/>
            </a:prstGeom>
          </p:spPr>
        </p:pic>
        <p:pic>
          <p:nvPicPr>
            <p:cNvPr id="9" name="图片 8"/>
            <p:cNvPicPr>
              <a:picLocks noChangeAspect="1"/>
            </p:cNvPicPr>
            <p:nvPr/>
          </p:nvPicPr>
          <p:blipFill>
            <a:blip r:embed="rId5"/>
            <a:stretch>
              <a:fillRect/>
            </a:stretch>
          </p:blipFill>
          <p:spPr>
            <a:xfrm>
              <a:off x="10798244" y="4335878"/>
              <a:ext cx="1035948" cy="1927650"/>
            </a:xfrm>
            <a:prstGeom prst="rect">
              <a:avLst/>
            </a:prstGeom>
          </p:spPr>
        </p:pic>
      </p:grpSp>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74157" y="4187676"/>
            <a:ext cx="5905331" cy="2441866"/>
          </a:xfrm>
          <a:prstGeom prst="rect">
            <a:avLst/>
          </a:prstGeom>
        </p:spPr>
      </p:pic>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712512" y="1355310"/>
            <a:ext cx="10515600" cy="4586694"/>
          </a:xfrm>
        </p:spPr>
        <p:txBody>
          <a:bodyPr>
            <a:normAutofit/>
          </a:bodyPr>
          <a:lstStyle/>
          <a:p>
            <a:pPr algn="just">
              <a:lnSpc>
                <a:spcPct val="110000"/>
              </a:lnSpc>
            </a:pPr>
            <a:r>
              <a:rPr lang="zh-CN" altLang="en-US" sz="2400" dirty="0">
                <a:solidFill>
                  <a:srgbClr val="C00000"/>
                </a:solidFill>
                <a:latin typeface="Times New Roman" panose="02020603050405020304" pitchFamily="18" charset="0"/>
              </a:rPr>
              <a:t>红外线</a:t>
            </a:r>
            <a:r>
              <a:rPr lang="zh-CN" altLang="en-US" sz="2400" dirty="0">
                <a:latin typeface="Times New Roman" panose="02020603050405020304" pitchFamily="18" charset="0"/>
              </a:rPr>
              <a:t>是不可见光，其波长范围</a:t>
            </a:r>
            <a:r>
              <a:rPr lang="en-US" altLang="zh-CN" sz="2400" dirty="0">
                <a:latin typeface="Times New Roman" panose="02020603050405020304" pitchFamily="18" charset="0"/>
              </a:rPr>
              <a:t>760nm~4.0</a:t>
            </a:r>
            <a:r>
              <a:rPr lang="zh-CN" altLang="en-US" sz="2400" dirty="0">
                <a:latin typeface="Times New Roman" panose="02020603050405020304" pitchFamily="18" charset="0"/>
              </a:rPr>
              <a:t>*</a:t>
            </a:r>
            <a:r>
              <a:rPr lang="en-US" altLang="zh-CN" sz="2400" dirty="0">
                <a:latin typeface="Times New Roman" panose="02020603050405020304" pitchFamily="18" charset="0"/>
              </a:rPr>
              <a:t>10</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nm</a:t>
            </a:r>
          </a:p>
          <a:p>
            <a:pPr algn="just">
              <a:lnSpc>
                <a:spcPct val="110000"/>
              </a:lnSpc>
            </a:pPr>
            <a:r>
              <a:rPr lang="zh-CN" altLang="en-US" sz="2400" dirty="0">
                <a:solidFill>
                  <a:srgbClr val="C00000"/>
                </a:solidFill>
                <a:latin typeface="Times New Roman" panose="02020603050405020304" pitchFamily="18" charset="0"/>
              </a:rPr>
              <a:t>红外线通信</a:t>
            </a:r>
            <a:endParaRPr lang="en-US" altLang="zh-CN" sz="2400" dirty="0">
              <a:solidFill>
                <a:srgbClr val="C00000"/>
              </a:solidFill>
              <a:latin typeface="Times New Roman" panose="02020603050405020304" pitchFamily="18" charset="0"/>
            </a:endParaRPr>
          </a:p>
          <a:p>
            <a:pPr lvl="1" algn="just">
              <a:lnSpc>
                <a:spcPct val="110000"/>
              </a:lnSpc>
            </a:pPr>
            <a:r>
              <a:rPr lang="zh-CN" altLang="en-US" sz="2000" dirty="0"/>
              <a:t>利用</a:t>
            </a:r>
            <a:r>
              <a:rPr lang="en-US" altLang="zh-CN" sz="2000" dirty="0"/>
              <a:t>950nm</a:t>
            </a:r>
            <a:r>
              <a:rPr lang="zh-CN" altLang="en-US" sz="2000" dirty="0"/>
              <a:t>近红外波段的红外线作为传递信息的媒体</a:t>
            </a:r>
            <a:endParaRPr lang="en-US" altLang="zh-CN" sz="2000" dirty="0"/>
          </a:p>
          <a:p>
            <a:pPr lvl="1" algn="just">
              <a:lnSpc>
                <a:spcPct val="110000"/>
              </a:lnSpc>
            </a:pPr>
            <a:r>
              <a:rPr lang="zh-CN" altLang="en-US" sz="2000" dirty="0"/>
              <a:t>发送端采用脉位调制（</a:t>
            </a:r>
            <a:r>
              <a:rPr lang="en-US" altLang="zh-CN" sz="2000" dirty="0"/>
              <a:t>PPM</a:t>
            </a:r>
            <a:r>
              <a:rPr lang="zh-CN" altLang="en-US" sz="2000" dirty="0"/>
              <a:t>）方式，驱动红外发射管以光脉冲的形式发送出去</a:t>
            </a:r>
            <a:endParaRPr lang="en-US" altLang="zh-CN" sz="2000" dirty="0"/>
          </a:p>
          <a:p>
            <a:pPr lvl="1" algn="just">
              <a:lnSpc>
                <a:spcPct val="110000"/>
              </a:lnSpc>
            </a:pPr>
            <a:r>
              <a:rPr lang="zh-CN" altLang="en-US" sz="2000" dirty="0"/>
              <a:t>接收端将接收到的光脉转换成电信号，再经过放大、滤波等处理后送给解调电路进行解调，还原为二进制数字信号后输出</a:t>
            </a:r>
            <a:endParaRPr lang="zh-CN" altLang="en-US" sz="2000" dirty="0">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83</a:t>
            </a:fld>
            <a:endParaRPr kumimoji="1" lang="zh-CN" altLang="en-US" dirty="0"/>
          </a:p>
        </p:txBody>
      </p:sp>
      <p:pic>
        <p:nvPicPr>
          <p:cNvPr id="7" name="图片 6"/>
          <p:cNvPicPr>
            <a:picLocks noChangeAspect="1"/>
          </p:cNvPicPr>
          <p:nvPr/>
        </p:nvPicPr>
        <p:blipFill>
          <a:blip r:embed="rId3"/>
          <a:stretch>
            <a:fillRect/>
          </a:stretch>
        </p:blipFill>
        <p:spPr>
          <a:xfrm>
            <a:off x="1410141" y="4187676"/>
            <a:ext cx="3611851" cy="2373502"/>
          </a:xfrm>
          <a:prstGeom prst="rect">
            <a:avLst/>
          </a:prstGeom>
        </p:spPr>
      </p:pic>
      <p:sp>
        <p:nvSpPr>
          <p:cNvPr id="8" name="文本框 7"/>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非导引型传输介质</a:t>
            </a:r>
          </a:p>
        </p:txBody>
      </p:sp>
      <p:sp>
        <p:nvSpPr>
          <p:cNvPr id="3" name="内容占位符 2"/>
          <p:cNvSpPr>
            <a:spLocks noGrp="1"/>
          </p:cNvSpPr>
          <p:nvPr>
            <p:ph idx="1"/>
          </p:nvPr>
        </p:nvSpPr>
        <p:spPr>
          <a:xfrm>
            <a:off x="838200" y="1510758"/>
            <a:ext cx="10902696" cy="4586694"/>
          </a:xfrm>
        </p:spPr>
        <p:txBody>
          <a:bodyPr/>
          <a:lstStyle/>
          <a:p>
            <a:r>
              <a:rPr lang="zh-CN" altLang="en-US" dirty="0">
                <a:solidFill>
                  <a:srgbClr val="C00000"/>
                </a:solidFill>
              </a:rPr>
              <a:t>可见光通信</a:t>
            </a:r>
            <a:r>
              <a:rPr lang="zh-CN" altLang="en-US" dirty="0"/>
              <a:t>是利用可见光波段的光作为信息载体，在空气中直接传输信号的通信方式</a:t>
            </a:r>
            <a:endParaRPr lang="en-US" altLang="zh-CN" dirty="0"/>
          </a:p>
          <a:p>
            <a:r>
              <a:rPr lang="en-US" altLang="zh-CN" dirty="0">
                <a:solidFill>
                  <a:srgbClr val="C00000"/>
                </a:solidFill>
              </a:rPr>
              <a:t>LED</a:t>
            </a:r>
            <a:r>
              <a:rPr lang="zh-CN" altLang="en-US" dirty="0">
                <a:solidFill>
                  <a:srgbClr val="C00000"/>
                </a:solidFill>
              </a:rPr>
              <a:t>可见光通信</a:t>
            </a:r>
            <a:r>
              <a:rPr lang="zh-CN" altLang="en-US" dirty="0"/>
              <a:t>基于可见光发光二极管高速调制</a:t>
            </a:r>
            <a:r>
              <a:rPr lang="zh-CN" altLang="en-US" dirty="0">
                <a:solidFill>
                  <a:srgbClr val="C00000"/>
                </a:solidFill>
              </a:rPr>
              <a:t>光波信号</a:t>
            </a:r>
            <a:r>
              <a:rPr lang="zh-CN" altLang="en-US" dirty="0"/>
              <a:t>，利用光传输，并使用光电二极管等光电转换器件接收信号并获取数据</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84</a:t>
            </a:fld>
            <a:endParaRPr kumimoji="1"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32" y="3578148"/>
            <a:ext cx="5238296" cy="2814770"/>
          </a:xfrm>
          <a:prstGeom prst="rect">
            <a:avLst/>
          </a:prstGeom>
        </p:spPr>
      </p:pic>
      <p:pic>
        <p:nvPicPr>
          <p:cNvPr id="5" name="图片 4"/>
          <p:cNvPicPr>
            <a:picLocks noChangeAspect="1"/>
          </p:cNvPicPr>
          <p:nvPr/>
        </p:nvPicPr>
        <p:blipFill>
          <a:blip r:embed="rId3"/>
          <a:stretch>
            <a:fillRect/>
          </a:stretch>
        </p:blipFill>
        <p:spPr>
          <a:xfrm>
            <a:off x="943475" y="3578148"/>
            <a:ext cx="5256157" cy="2824204"/>
          </a:xfrm>
          <a:prstGeom prst="rect">
            <a:avLst/>
          </a:prstGeom>
        </p:spPr>
      </p:pic>
      <p:sp>
        <p:nvSpPr>
          <p:cNvPr id="8" name="文本框 7"/>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非导引型传输介质</a:t>
            </a:r>
          </a:p>
        </p:txBody>
      </p:sp>
      <p:sp>
        <p:nvSpPr>
          <p:cNvPr id="3" name="内容占位符 2"/>
          <p:cNvSpPr>
            <a:spLocks noGrp="1"/>
          </p:cNvSpPr>
          <p:nvPr>
            <p:ph idx="1"/>
          </p:nvPr>
        </p:nvSpPr>
        <p:spPr/>
        <p:txBody>
          <a:bodyPr/>
          <a:lstStyle/>
          <a:p>
            <a:pPr marL="0" indent="0">
              <a:buNone/>
            </a:pPr>
            <a:r>
              <a:rPr lang="zh-CN" altLang="en-US" dirty="0">
                <a:solidFill>
                  <a:srgbClr val="C00000"/>
                </a:solidFill>
              </a:rPr>
              <a:t>可见光通信</a:t>
            </a:r>
            <a:r>
              <a:rPr lang="zh-CN" altLang="en-US" dirty="0"/>
              <a:t>的优点</a:t>
            </a:r>
            <a:endParaRPr lang="en-US" altLang="zh-CN" dirty="0"/>
          </a:p>
          <a:p>
            <a:r>
              <a:rPr lang="zh-CN" altLang="en-US" dirty="0"/>
              <a:t>可见光方向性好，可用来高精度市内定位，保密性强</a:t>
            </a:r>
            <a:endParaRPr lang="en-US" altLang="zh-CN" dirty="0"/>
          </a:p>
          <a:p>
            <a:r>
              <a:rPr lang="zh-CN" altLang="en-US" dirty="0"/>
              <a:t>速度高，最高传输速率达</a:t>
            </a:r>
            <a:r>
              <a:rPr lang="en-US" altLang="zh-CN" dirty="0" err="1"/>
              <a:t>Gbps</a:t>
            </a:r>
            <a:r>
              <a:rPr lang="zh-CN" altLang="en-US" dirty="0"/>
              <a:t>级</a:t>
            </a:r>
            <a:endParaRPr lang="en-US" altLang="zh-CN" dirty="0"/>
          </a:p>
          <a:p>
            <a:r>
              <a:rPr lang="zh-CN" altLang="en-US" dirty="0"/>
              <a:t>抗干扰，抗复杂电磁干扰</a:t>
            </a:r>
            <a:endParaRPr lang="en-US" altLang="zh-CN" dirty="0"/>
          </a:p>
          <a:p>
            <a:r>
              <a:rPr lang="zh-CN" altLang="en-US" dirty="0"/>
              <a:t>多功能合一，具备照明、通信、传感、显示等功能一体化</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85</a:t>
            </a:fld>
            <a:endParaRPr kumimoji="1"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151272"/>
            <a:ext cx="3327432" cy="2136511"/>
          </a:xfrm>
          <a:prstGeom prst="rect">
            <a:avLst/>
          </a:prstGeom>
          <a:ln>
            <a:solidFill>
              <a:schemeClr val="bg1">
                <a:lumMod val="75000"/>
              </a:schemeClr>
            </a:solidFill>
          </a:ln>
        </p:spPr>
      </p:pic>
      <p:pic>
        <p:nvPicPr>
          <p:cNvPr id="9" name="图片 8"/>
          <p:cNvPicPr>
            <a:picLocks noChangeAspect="1"/>
          </p:cNvPicPr>
          <p:nvPr/>
        </p:nvPicPr>
        <p:blipFill>
          <a:blip r:embed="rId3"/>
          <a:stretch>
            <a:fillRect/>
          </a:stretch>
        </p:blipFill>
        <p:spPr>
          <a:xfrm>
            <a:off x="4500535" y="4151273"/>
            <a:ext cx="3190929" cy="2136510"/>
          </a:xfrm>
          <a:prstGeom prst="rect">
            <a:avLst/>
          </a:prstGeom>
        </p:spPr>
      </p:pic>
      <p:pic>
        <p:nvPicPr>
          <p:cNvPr id="10" name="图片 9"/>
          <p:cNvPicPr>
            <a:picLocks noChangeAspect="1"/>
          </p:cNvPicPr>
          <p:nvPr/>
        </p:nvPicPr>
        <p:blipFill>
          <a:blip r:embed="rId4"/>
          <a:stretch>
            <a:fillRect/>
          </a:stretch>
        </p:blipFill>
        <p:spPr>
          <a:xfrm>
            <a:off x="8026367" y="4151271"/>
            <a:ext cx="3386597" cy="2136511"/>
          </a:xfrm>
          <a:prstGeom prst="rect">
            <a:avLst/>
          </a:prstGeom>
        </p:spPr>
      </p:pic>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86</a:t>
            </a:fld>
            <a:endParaRPr kumimoji="1" lang="zh-CN" altLang="en-US" dirty="0"/>
          </a:p>
        </p:txBody>
      </p:sp>
      <p:sp>
        <p:nvSpPr>
          <p:cNvPr id="5" name="矩形标注 4"/>
          <p:cNvSpPr/>
          <p:nvPr/>
        </p:nvSpPr>
        <p:spPr>
          <a:xfrm>
            <a:off x="5966230" y="3448939"/>
            <a:ext cx="3814781" cy="1300482"/>
          </a:xfrm>
          <a:prstGeom prst="wedgeRectCallout">
            <a:avLst>
              <a:gd name="adj1" fmla="val -88917"/>
              <a:gd name="adj2" fmla="val -80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无线通信的基本概念</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无线通信系统分类</a:t>
            </a: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8597" name="Rectangle 5"/>
          <p:cNvSpPr>
            <a:spLocks noGrp="1" noChangeArrowheads="1"/>
          </p:cNvSpPr>
          <p:nvPr>
            <p:ph type="title"/>
          </p:nvPr>
        </p:nvSpPr>
        <p:spPr>
          <a:noFill/>
        </p:spPr>
        <p:txBody>
          <a:bodyPr>
            <a:normAutofit/>
          </a:bodyPr>
          <a:lstStyle/>
          <a:p>
            <a:r>
              <a:rPr lang="zh-CN" altLang="en-US" dirty="0"/>
              <a:t>无线通信基本概念</a:t>
            </a:r>
          </a:p>
        </p:txBody>
      </p:sp>
      <p:sp>
        <p:nvSpPr>
          <p:cNvPr id="6" name="Rectangle 3"/>
          <p:cNvSpPr txBox="1">
            <a:spLocks noChangeArrowheads="1"/>
          </p:cNvSpPr>
          <p:nvPr/>
        </p:nvSpPr>
        <p:spPr>
          <a:xfrm>
            <a:off x="672217" y="1534939"/>
            <a:ext cx="11205044" cy="49482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b="1" dirty="0">
                <a:solidFill>
                  <a:srgbClr val="7030A0"/>
                </a:solidFill>
              </a:rPr>
              <a:t>无线通信</a:t>
            </a:r>
            <a:r>
              <a:rPr lang="zh-CN" altLang="en-US" sz="2400" b="1" dirty="0">
                <a:solidFill>
                  <a:srgbClr val="7030A0"/>
                </a:solidFill>
              </a:rPr>
              <a:t>：</a:t>
            </a:r>
            <a:r>
              <a:rPr lang="zh-CN" altLang="en-US" sz="2400" dirty="0"/>
              <a:t>利用电磁波的辐射和传播，经过空间传送信息的通信方式称之为无线电通信，也称之为无线通信。它包括</a:t>
            </a:r>
            <a:r>
              <a:rPr lang="en-US" altLang="zh-CN" sz="2400" dirty="0" err="1"/>
              <a:t>zigbee</a:t>
            </a:r>
            <a:r>
              <a:rPr lang="zh-CN" altLang="en-US" sz="2400" dirty="0"/>
              <a:t>、蓝牙、红外线、卫星、微波、</a:t>
            </a:r>
            <a:r>
              <a:rPr lang="en-US" altLang="zh-CN" sz="2400" dirty="0" err="1"/>
              <a:t>WiFi</a:t>
            </a:r>
            <a:r>
              <a:rPr lang="zh-CN" altLang="en-US" sz="2400" dirty="0"/>
              <a:t>等无线方式的通信 </a:t>
            </a:r>
          </a:p>
          <a:p>
            <a:r>
              <a:rPr lang="zh-CN" altLang="en-US" sz="2400" b="1" dirty="0">
                <a:solidFill>
                  <a:srgbClr val="7030A0"/>
                </a:solidFill>
              </a:rPr>
              <a:t>适用范围：</a:t>
            </a:r>
            <a:r>
              <a:rPr lang="zh-CN" altLang="en-US" sz="2400" dirty="0"/>
              <a:t>利用无线通信可以传送电报、电话、传真、数据、图像以及广播和电视节目等通信业务</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2877" y="3917950"/>
            <a:ext cx="3246906" cy="24288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028" y="3917950"/>
            <a:ext cx="3117017" cy="24288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085" y="3917950"/>
            <a:ext cx="3581752" cy="242887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367" y="1510758"/>
            <a:ext cx="7974889" cy="5026237"/>
          </a:xfrm>
          <a:prstGeom prst="rect">
            <a:avLst/>
          </a:prstGeom>
          <a:noFill/>
          <a:extLst>
            <a:ext uri="{909E8E84-426E-40DD-AFC4-6F175D3DCCD1}">
              <a14:hiddenFill xmlns:a14="http://schemas.microsoft.com/office/drawing/2010/main">
                <a:solidFill>
                  <a:srgbClr val="FFFFFF"/>
                </a:solidFill>
              </a14:hiddenFill>
            </a:ext>
          </a:extLst>
        </p:spPr>
      </p:pic>
      <p:sp>
        <p:nvSpPr>
          <p:cNvPr id="818179" name="Rectangle 3"/>
          <p:cNvSpPr>
            <a:spLocks noGrp="1" noChangeArrowheads="1"/>
          </p:cNvSpPr>
          <p:nvPr>
            <p:ph type="body" idx="1"/>
          </p:nvPr>
        </p:nvSpPr>
        <p:spPr>
          <a:xfrm>
            <a:off x="567160" y="1510758"/>
            <a:ext cx="5202269" cy="4586694"/>
          </a:xfrm>
        </p:spPr>
        <p:txBody>
          <a:bodyPr>
            <a:normAutofit/>
          </a:bodyPr>
          <a:lstStyle/>
          <a:p>
            <a:pPr>
              <a:lnSpc>
                <a:spcPts val="3200"/>
              </a:lnSpc>
            </a:pPr>
            <a:r>
              <a:rPr lang="zh-CN" altLang="en-US" sz="2400" b="1" dirty="0">
                <a:solidFill>
                  <a:srgbClr val="7030A0"/>
                </a:solidFill>
                <a:latin typeface="微软雅黑" panose="020B0503020204020204" pitchFamily="34" charset="-122"/>
                <a:ea typeface="微软雅黑" panose="020B0503020204020204" pitchFamily="34" charset="-122"/>
              </a:rPr>
              <a:t>无线传输：</a:t>
            </a:r>
            <a:r>
              <a:rPr lang="zh-CN" altLang="en-US" sz="2400" dirty="0">
                <a:solidFill>
                  <a:srgbClr val="000000"/>
                </a:solidFill>
                <a:latin typeface="微软雅黑" panose="020B0503020204020204" pitchFamily="34" charset="-122"/>
                <a:ea typeface="微软雅黑" panose="020B0503020204020204" pitchFamily="34" charset="-122"/>
              </a:rPr>
              <a:t>可以在自由空间利用电磁波发送和接收信号进行通信</a:t>
            </a:r>
            <a:endParaRPr lang="en-US" altLang="zh-CN" sz="2400" dirty="0">
              <a:solidFill>
                <a:srgbClr val="000000"/>
              </a:solidFill>
              <a:latin typeface="微软雅黑" panose="020B0503020204020204" pitchFamily="34" charset="-122"/>
              <a:ea typeface="微软雅黑" panose="020B0503020204020204" pitchFamily="34" charset="-122"/>
            </a:endParaRPr>
          </a:p>
          <a:p>
            <a:pPr>
              <a:lnSpc>
                <a:spcPts val="3200"/>
              </a:lnSpc>
            </a:pPr>
            <a:r>
              <a:rPr lang="zh-CN" altLang="en-US" sz="2400" b="1" dirty="0">
                <a:solidFill>
                  <a:srgbClr val="7030A0"/>
                </a:solidFill>
                <a:latin typeface="微软雅黑" panose="020B0503020204020204" pitchFamily="34" charset="-122"/>
                <a:ea typeface="微软雅黑" panose="020B0503020204020204" pitchFamily="34" charset="-122"/>
              </a:rPr>
              <a:t>无线电波</a:t>
            </a:r>
            <a:r>
              <a:rPr lang="zh-CN" altLang="en-US" sz="2400" dirty="0">
                <a:solidFill>
                  <a:srgbClr val="7030A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指在自由空间（包括空气和真空）传播的射频频段的电磁波</a:t>
            </a:r>
            <a:endParaRPr lang="en-US" altLang="zh-CN" sz="2400" dirty="0">
              <a:solidFill>
                <a:srgbClr val="000000"/>
              </a:solidFill>
              <a:latin typeface="微软雅黑" panose="020B0503020204020204" pitchFamily="34" charset="-122"/>
              <a:ea typeface="微软雅黑" panose="020B0503020204020204" pitchFamily="34" charset="-122"/>
            </a:endParaRPr>
          </a:p>
          <a:p>
            <a:pPr marL="0" indent="0">
              <a:buNone/>
            </a:pPr>
            <a:endParaRPr lang="en-US" altLang="zh-CN" sz="2400" b="1" dirty="0">
              <a:solidFill>
                <a:srgbClr val="5B307E"/>
              </a:solidFill>
              <a:latin typeface="微软雅黑" panose="020B0503020204020204" pitchFamily="34" charset="-122"/>
              <a:ea typeface="微软雅黑" panose="020B0503020204020204" pitchFamily="34" charset="-122"/>
            </a:endParaRPr>
          </a:p>
          <a:p>
            <a:pPr marL="342900" indent="-342900"/>
            <a:r>
              <a:rPr lang="zh-CN" altLang="en-US" sz="2400" b="1" dirty="0">
                <a:solidFill>
                  <a:srgbClr val="5B307E"/>
                </a:solidFill>
                <a:latin typeface="微软雅黑" panose="020B0503020204020204" pitchFamily="34" charset="-122"/>
                <a:ea typeface="微软雅黑" panose="020B0503020204020204" pitchFamily="34" charset="-122"/>
              </a:rPr>
              <a:t>电磁波传输特点</a:t>
            </a:r>
            <a:r>
              <a:rPr lang="zh-CN" altLang="en-US" sz="2400" dirty="0">
                <a:solidFill>
                  <a:srgbClr val="000000"/>
                </a:solidFill>
                <a:latin typeface="微软雅黑" panose="020B0503020204020204" pitchFamily="34" charset="-122"/>
                <a:ea typeface="微软雅黑" panose="020B0503020204020204" pitchFamily="34" charset="-122"/>
              </a:rPr>
              <a:t>：</a:t>
            </a:r>
            <a:endParaRPr lang="en-US" altLang="zh-CN" sz="2400" dirty="0">
              <a:solidFill>
                <a:srgbClr val="000000"/>
              </a:solidFill>
              <a:latin typeface="微软雅黑" panose="020B0503020204020204" pitchFamily="34" charset="-122"/>
              <a:ea typeface="微软雅黑" panose="020B0503020204020204" pitchFamily="34" charset="-122"/>
            </a:endParaRPr>
          </a:p>
          <a:p>
            <a:pPr marL="800100" lvl="1" indent="-342900"/>
            <a:r>
              <a:rPr lang="zh-CN" altLang="en-US" dirty="0">
                <a:solidFill>
                  <a:srgbClr val="000000"/>
                </a:solidFill>
                <a:latin typeface="微软雅黑" panose="020B0503020204020204" pitchFamily="34" charset="-122"/>
                <a:ea typeface="微软雅黑" panose="020B0503020204020204" pitchFamily="34" charset="-122"/>
              </a:rPr>
              <a:t>传输环境复杂</a:t>
            </a:r>
            <a:endParaRPr lang="en-US" altLang="zh-CN" dirty="0">
              <a:solidFill>
                <a:srgbClr val="000000"/>
              </a:solidFill>
              <a:latin typeface="微软雅黑" panose="020B0503020204020204" pitchFamily="34" charset="-122"/>
              <a:ea typeface="微软雅黑" panose="020B0503020204020204" pitchFamily="34" charset="-122"/>
            </a:endParaRPr>
          </a:p>
          <a:p>
            <a:pPr marL="800100" lvl="1" indent="-342900"/>
            <a:r>
              <a:rPr lang="zh-CN" altLang="en-US" dirty="0">
                <a:solidFill>
                  <a:srgbClr val="000000"/>
                </a:solidFill>
                <a:latin typeface="微软雅黑" panose="020B0503020204020204" pitchFamily="34" charset="-122"/>
                <a:ea typeface="微软雅黑" panose="020B0503020204020204" pitchFamily="34" charset="-122"/>
              </a:rPr>
              <a:t>传输环境不断变化</a:t>
            </a:r>
            <a:endParaRPr lang="en-US" altLang="zh-CN" dirty="0">
              <a:solidFill>
                <a:srgbClr val="000000"/>
              </a:solidFill>
              <a:latin typeface="微软雅黑" panose="020B0503020204020204" pitchFamily="34" charset="-122"/>
              <a:ea typeface="微软雅黑" panose="020B0503020204020204" pitchFamily="34" charset="-122"/>
            </a:endParaRPr>
          </a:p>
          <a:p>
            <a:pPr marL="800100" lvl="1" indent="-342900"/>
            <a:r>
              <a:rPr lang="zh-CN" altLang="en-US" dirty="0">
                <a:solidFill>
                  <a:srgbClr val="000000"/>
                </a:solidFill>
                <a:latin typeface="微软雅黑" panose="020B0503020204020204" pitchFamily="34" charset="-122"/>
                <a:ea typeface="微软雅黑" panose="020B0503020204020204" pitchFamily="34" charset="-122"/>
              </a:rPr>
              <a:t>环境被电磁噪声污染</a:t>
            </a:r>
            <a:endParaRPr lang="zh-CN" altLang="en-US" dirty="0">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818182" name="Rectangle 6"/>
          <p:cNvSpPr>
            <a:spLocks noGrp="1" noChangeArrowheads="1"/>
          </p:cNvSpPr>
          <p:nvPr>
            <p:ph type="title"/>
          </p:nvPr>
        </p:nvSpPr>
        <p:spPr>
          <a:xfrm>
            <a:off x="1361630" y="321005"/>
            <a:ext cx="8220812" cy="879086"/>
          </a:xfrm>
          <a:noFill/>
        </p:spPr>
        <p:txBody>
          <a:bodyPr/>
          <a:lstStyle/>
          <a:p>
            <a:r>
              <a:rPr lang="zh-CN" altLang="en-US" dirty="0"/>
              <a:t>无线信号传输</a:t>
            </a:r>
          </a:p>
        </p:txBody>
      </p:sp>
      <p:sp>
        <p:nvSpPr>
          <p:cNvPr id="8" name="文本框 7"/>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02" name="Rectangle 2"/>
          <p:cNvSpPr>
            <a:spLocks noGrp="1" noChangeArrowheads="1"/>
          </p:cNvSpPr>
          <p:nvPr>
            <p:ph type="title"/>
          </p:nvPr>
        </p:nvSpPr>
        <p:spPr>
          <a:xfrm>
            <a:off x="1311966" y="-23376"/>
            <a:ext cx="7772400" cy="1200328"/>
          </a:xfrm>
          <a:noFill/>
        </p:spPr>
        <p:txBody>
          <a:bodyPr vert="horz" lIns="91440" tIns="45720" rIns="91440" bIns="45720" rtlCol="0" anchor="ctr">
            <a:normAutofit/>
          </a:bodyPr>
          <a:lstStyle/>
          <a:p>
            <a:br>
              <a:rPr lang="zh-CN" altLang="en-US" dirty="0"/>
            </a:br>
            <a:r>
              <a:rPr lang="zh-CN" altLang="en-US" dirty="0"/>
              <a:t>无线电频谱</a:t>
            </a:r>
          </a:p>
        </p:txBody>
      </p:sp>
      <p:sp>
        <p:nvSpPr>
          <p:cNvPr id="819203" name="Text Box 3"/>
          <p:cNvSpPr txBox="1">
            <a:spLocks noChangeArrowheads="1"/>
          </p:cNvSpPr>
          <p:nvPr/>
        </p:nvSpPr>
        <p:spPr bwMode="auto">
          <a:xfrm>
            <a:off x="571617" y="1350182"/>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无线电的频率与波长满足以下关系:</a:t>
            </a:r>
          </a:p>
        </p:txBody>
      </p:sp>
      <p:graphicFrame>
        <p:nvGraphicFramePr>
          <p:cNvPr id="819204" name="Object 4"/>
          <p:cNvGraphicFramePr>
            <a:graphicFrameLocks noChangeAspect="1"/>
          </p:cNvGraphicFramePr>
          <p:nvPr/>
        </p:nvGraphicFramePr>
        <p:xfrm>
          <a:off x="2265686" y="2010614"/>
          <a:ext cx="1358900" cy="406400"/>
        </p:xfrm>
        <a:graphic>
          <a:graphicData uri="http://schemas.openxmlformats.org/presentationml/2006/ole">
            <mc:AlternateContent xmlns:mc="http://schemas.openxmlformats.org/markup-compatibility/2006">
              <mc:Choice xmlns:v="urn:schemas-microsoft-com:vml" Requires="v">
                <p:oleObj name="公式" r:id="rId2" imgW="584200" imgH="203200" progId="Equation.3">
                  <p:embed/>
                </p:oleObj>
              </mc:Choice>
              <mc:Fallback>
                <p:oleObj name="公式" r:id="rId2" imgW="584200" imgH="2032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686" y="2010614"/>
                        <a:ext cx="1358900" cy="406400"/>
                      </a:xfrm>
                      <a:prstGeom prst="rect">
                        <a:avLst/>
                      </a:prstGeom>
                      <a:solidFill>
                        <a:schemeClr val="accent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205" name="Text Box 5"/>
          <p:cNvSpPr txBox="1">
            <a:spLocks noChangeArrowheads="1"/>
          </p:cNvSpPr>
          <p:nvPr/>
        </p:nvSpPr>
        <p:spPr bwMode="auto">
          <a:xfrm>
            <a:off x="356386" y="2475729"/>
            <a:ext cx="629786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其中，</a:t>
            </a:r>
            <a:r>
              <a:rPr lang="en-US" altLang="zh-CN" sz="2400" i="1" dirty="0">
                <a:latin typeface="微软雅黑" panose="020B0503020204020204" pitchFamily="34" charset="-122"/>
                <a:ea typeface="微软雅黑" panose="020B0503020204020204" pitchFamily="34" charset="-122"/>
              </a:rPr>
              <a:t>λ</a:t>
            </a:r>
            <a:r>
              <a:rPr lang="zh-CN" altLang="en-US" sz="2400" dirty="0">
                <a:latin typeface="微软雅黑" panose="020B0503020204020204" pitchFamily="34" charset="-122"/>
                <a:ea typeface="微软雅黑" panose="020B0503020204020204" pitchFamily="34" charset="-122"/>
              </a:rPr>
              <a:t>是无线电的波长，</a:t>
            </a:r>
            <a:r>
              <a:rPr lang="en-US" altLang="zh-CN" sz="2400" i="1" dirty="0">
                <a:latin typeface="微软雅黑" panose="020B0503020204020204" pitchFamily="34" charset="-122"/>
                <a:ea typeface="微软雅黑" panose="020B0503020204020204" pitchFamily="34" charset="-122"/>
              </a:rPr>
              <a:t>f</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是无线电的频率</a:t>
            </a:r>
          </a:p>
          <a:p>
            <a:pPr>
              <a:spcBef>
                <a:spcPct val="50000"/>
              </a:spcBef>
            </a:pPr>
            <a:r>
              <a:rPr lang="en-US" altLang="zh-CN" sz="2400" i="1" dirty="0">
                <a:latin typeface="微软雅黑" panose="020B0503020204020204" pitchFamily="34" charset="-122"/>
                <a:ea typeface="微软雅黑" panose="020B0503020204020204" pitchFamily="34" charset="-122"/>
              </a:rPr>
              <a:t>c</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是光速，</a:t>
            </a:r>
            <a:r>
              <a:rPr lang="en-US" altLang="zh-CN" sz="2400" dirty="0">
                <a:latin typeface="微软雅黑" panose="020B0503020204020204" pitchFamily="34" charset="-122"/>
                <a:ea typeface="微软雅黑" panose="020B0503020204020204" pitchFamily="34" charset="-122"/>
              </a:rPr>
              <a:t>c = 3×10</a:t>
            </a:r>
            <a:r>
              <a:rPr lang="en-US" altLang="zh-CN" sz="2400" baseline="30000" dirty="0">
                <a:latin typeface="微软雅黑" panose="020B0503020204020204" pitchFamily="34" charset="-122"/>
                <a:ea typeface="微软雅黑" panose="020B0503020204020204" pitchFamily="34" charset="-122"/>
              </a:rPr>
              <a:t>8 </a:t>
            </a:r>
            <a:r>
              <a:rPr lang="en-US" altLang="zh-CN" sz="2400" dirty="0">
                <a:latin typeface="微软雅黑" panose="020B0503020204020204" pitchFamily="34" charset="-122"/>
                <a:ea typeface="微软雅黑" panose="020B0503020204020204" pitchFamily="34" charset="-122"/>
              </a:rPr>
              <a:t>m/s</a:t>
            </a:r>
          </a:p>
        </p:txBody>
      </p:sp>
      <p:sp>
        <p:nvSpPr>
          <p:cNvPr id="819206" name="Text Box 6"/>
          <p:cNvSpPr txBox="1">
            <a:spLocks noChangeArrowheads="1"/>
          </p:cNvSpPr>
          <p:nvPr/>
        </p:nvSpPr>
        <p:spPr bwMode="auto">
          <a:xfrm>
            <a:off x="7096836" y="1416978"/>
            <a:ext cx="4880584" cy="1200329"/>
          </a:xfrm>
          <a:prstGeom prst="rect">
            <a:avLst/>
          </a:prstGeom>
          <a:solidFill>
            <a:schemeClr val="accent6">
              <a:lumMod val="20000"/>
              <a:lumOff val="80000"/>
            </a:schemeClr>
          </a:solidFill>
          <a:ln>
            <a:noFill/>
          </a:ln>
          <a:effectLst/>
        </p:spPr>
        <p:txBody>
          <a:bodyPr wrap="square">
            <a:spAutoFit/>
          </a:bodyPr>
          <a:lstStyle/>
          <a:p>
            <a:pPr>
              <a:spcBef>
                <a:spcPct val="50000"/>
              </a:spcBef>
            </a:pPr>
            <a:r>
              <a:rPr lang="zh-CN" altLang="en-US" sz="2400" dirty="0">
                <a:latin typeface="微软雅黑" panose="020B0503020204020204" pitchFamily="34" charset="-122"/>
                <a:ea typeface="微软雅黑" panose="020B0503020204020204" pitchFamily="34" charset="-122"/>
              </a:rPr>
              <a:t>典型的例子：</a:t>
            </a:r>
            <a:r>
              <a:rPr lang="en-US" altLang="zh-CN" sz="2400" dirty="0">
                <a:latin typeface="微软雅黑" panose="020B0503020204020204" pitchFamily="34" charset="-122"/>
                <a:ea typeface="微软雅黑" panose="020B0503020204020204" pitchFamily="34" charset="-122"/>
              </a:rPr>
              <a:t>GSM</a:t>
            </a:r>
            <a:r>
              <a:rPr lang="zh-CN" altLang="en-US" sz="2400" dirty="0">
                <a:latin typeface="微软雅黑" panose="020B0503020204020204" pitchFamily="34" charset="-122"/>
                <a:ea typeface="微软雅黑" panose="020B0503020204020204" pitchFamily="34" charset="-122"/>
              </a:rPr>
              <a:t>系统使用900 </a:t>
            </a:r>
            <a:r>
              <a:rPr lang="en-US" altLang="zh-CN" sz="2400" dirty="0">
                <a:latin typeface="微软雅黑" panose="020B0503020204020204" pitchFamily="34" charset="-122"/>
                <a:ea typeface="微软雅黑" panose="020B0503020204020204" pitchFamily="34" charset="-122"/>
              </a:rPr>
              <a:t>MHz</a:t>
            </a:r>
            <a:r>
              <a:rPr lang="zh-CN" altLang="en-US" sz="2400" dirty="0">
                <a:latin typeface="微软雅黑" panose="020B0503020204020204" pitchFamily="34" charset="-122"/>
                <a:ea typeface="微软雅黑" panose="020B0503020204020204" pitchFamily="34" charset="-122"/>
              </a:rPr>
              <a:t>频段，其波长是3×10</a:t>
            </a:r>
            <a:r>
              <a:rPr lang="zh-CN" altLang="en-US" sz="2400" baseline="30000" dirty="0">
                <a:latin typeface="微软雅黑" panose="020B0503020204020204" pitchFamily="34" charset="-122"/>
                <a:ea typeface="微软雅黑" panose="020B0503020204020204" pitchFamily="34" charset="-122"/>
              </a:rPr>
              <a:t>8  </a:t>
            </a:r>
            <a:r>
              <a:rPr lang="zh-CN" altLang="en-US" sz="2400" dirty="0">
                <a:latin typeface="微软雅黑" panose="020B0503020204020204" pitchFamily="34" charset="-122"/>
                <a:ea typeface="微软雅黑" panose="020B0503020204020204" pitchFamily="34" charset="-122"/>
              </a:rPr>
              <a:t>/ 900×10</a:t>
            </a:r>
            <a:r>
              <a:rPr lang="zh-CN" altLang="en-US" sz="2400" baseline="300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 = 0.33</a:t>
            </a:r>
            <a:r>
              <a:rPr lang="en-US" altLang="zh-CN" sz="2400" dirty="0">
                <a:latin typeface="微软雅黑" panose="020B0503020204020204" pitchFamily="34" charset="-122"/>
                <a:ea typeface="微软雅黑" panose="020B0503020204020204" pitchFamily="34" charset="-122"/>
              </a:rPr>
              <a:t>m。</a:t>
            </a:r>
          </a:p>
        </p:txBody>
      </p:sp>
      <p:graphicFrame>
        <p:nvGraphicFramePr>
          <p:cNvPr id="14" name="Object 5"/>
          <p:cNvGraphicFramePr>
            <a:graphicFrameLocks noGrp="1" noChangeAspect="1"/>
          </p:cNvGraphicFramePr>
          <p:nvPr>
            <p:ph idx="1"/>
          </p:nvPr>
        </p:nvGraphicFramePr>
        <p:xfrm>
          <a:off x="356386" y="3809726"/>
          <a:ext cx="6888632" cy="3262591"/>
        </p:xfrm>
        <a:graphic>
          <a:graphicData uri="http://schemas.openxmlformats.org/presentationml/2006/ole">
            <mc:AlternateContent xmlns:mc="http://schemas.openxmlformats.org/markup-compatibility/2006">
              <mc:Choice xmlns:v="urn:schemas-microsoft-com:vml" Requires="v">
                <p:oleObj name="Document" r:id="rId4" imgW="6599555" imgH="3124835" progId="Word.Document.8">
                  <p:embed/>
                </p:oleObj>
              </mc:Choice>
              <mc:Fallback>
                <p:oleObj name="Document" r:id="rId4" imgW="6599555" imgH="3124835" progId="Word.Document.8">
                  <p:embed/>
                  <p:pic>
                    <p:nvPicPr>
                      <p:cNvPr id="0" name="Object 5"/>
                      <p:cNvPicPr>
                        <a:picLocks noChangeAspect="1" noChangeArrowheads="1"/>
                      </p:cNvPicPr>
                      <p:nvPr/>
                    </p:nvPicPr>
                    <p:blipFill>
                      <a:blip r:embed="rId5"/>
                      <a:srcRect/>
                      <a:stretch>
                        <a:fillRect/>
                      </a:stretch>
                    </p:blipFill>
                    <p:spPr bwMode="auto">
                      <a:xfrm>
                        <a:off x="356386" y="3809726"/>
                        <a:ext cx="6888632" cy="3262591"/>
                      </a:xfrm>
                      <a:prstGeom prst="rect">
                        <a:avLst/>
                      </a:prstGeom>
                      <a:noFill/>
                      <a:ln>
                        <a:noFill/>
                      </a:ln>
                      <a:effectLst/>
                    </p:spPr>
                  </p:pic>
                </p:oleObj>
              </mc:Fallback>
            </mc:AlternateContent>
          </a:graphicData>
        </a:graphic>
      </p:graphicFrame>
      <p:sp>
        <p:nvSpPr>
          <p:cNvPr id="10" name="文本框 9"/>
          <p:cNvSpPr txBox="1"/>
          <p:nvPr/>
        </p:nvSpPr>
        <p:spPr>
          <a:xfrm>
            <a:off x="7096836" y="3842114"/>
            <a:ext cx="4880584" cy="2385268"/>
          </a:xfrm>
          <a:prstGeom prst="rect">
            <a:avLst/>
          </a:prstGeom>
          <a:solidFill>
            <a:schemeClr val="accent4">
              <a:lumMod val="40000"/>
              <a:lumOff val="60000"/>
            </a:schemeClr>
          </a:solidFill>
        </p:spPr>
        <p:txBody>
          <a:bodyPr wrap="square">
            <a:spAutoFit/>
          </a:bodyPr>
          <a:lstStyle/>
          <a:p>
            <a:pPr algn="ctr">
              <a:spcAft>
                <a:spcPts val="600"/>
              </a:spcAft>
            </a:pPr>
            <a:r>
              <a:rPr lang="zh-CN" altLang="en-US" sz="2400" b="1" dirty="0">
                <a:solidFill>
                  <a:srgbClr val="5B307E"/>
                </a:solidFill>
                <a:latin typeface="微软雅黑" panose="020B0503020204020204" pitchFamily="34" charset="-122"/>
                <a:ea typeface="微软雅黑" panose="020B0503020204020204" pitchFamily="34" charset="-122"/>
              </a:rPr>
              <a:t>激光通信 </a:t>
            </a:r>
            <a:r>
              <a:rPr lang="en-US" altLang="zh-CN" sz="2400" b="1" dirty="0">
                <a:solidFill>
                  <a:srgbClr val="5B307E"/>
                </a:solidFill>
                <a:latin typeface="微软雅黑" panose="020B0503020204020204" pitchFamily="34" charset="-122"/>
                <a:ea typeface="微软雅黑" panose="020B0503020204020204" pitchFamily="34" charset="-122"/>
              </a:rPr>
              <a:t>vs </a:t>
            </a:r>
            <a:r>
              <a:rPr lang="zh-CN" altLang="en-US" sz="2400" b="1" dirty="0">
                <a:solidFill>
                  <a:srgbClr val="5B307E"/>
                </a:solidFill>
                <a:latin typeface="微软雅黑" panose="020B0503020204020204" pitchFamily="34" charset="-122"/>
                <a:ea typeface="微软雅黑" panose="020B0503020204020204" pitchFamily="34" charset="-122"/>
              </a:rPr>
              <a:t>光纤</a:t>
            </a:r>
            <a:endParaRPr lang="en-US" altLang="zh-CN" sz="2400" b="1" dirty="0">
              <a:solidFill>
                <a:srgbClr val="5B307E"/>
              </a:solidFill>
              <a:latin typeface="微软雅黑" panose="020B0503020204020204" pitchFamily="34" charset="-122"/>
              <a:ea typeface="微软雅黑" panose="020B0503020204020204" pitchFamily="34" charset="-122"/>
            </a:endParaRPr>
          </a:p>
          <a:p>
            <a:r>
              <a:rPr lang="zh-CN" altLang="en-US" sz="2400" dirty="0"/>
              <a:t>由于光纤内部是玻璃，因此光的传播速度被限制在每秒</a:t>
            </a:r>
            <a:r>
              <a:rPr lang="en-US" altLang="zh-CN" sz="2400" dirty="0"/>
              <a:t>20</a:t>
            </a:r>
            <a:r>
              <a:rPr lang="zh-CN" altLang="en-US" sz="2400" dirty="0"/>
              <a:t>万千米左右，只有激光在空气中传播速度的</a:t>
            </a:r>
            <a:r>
              <a:rPr lang="en-US" altLang="zh-CN" sz="2400" dirty="0"/>
              <a:t>2/3</a:t>
            </a:r>
            <a:r>
              <a:rPr lang="zh-CN" altLang="en-US" sz="2400" dirty="0"/>
              <a:t>。</a:t>
            </a:r>
            <a:endParaRPr lang="en-US" altLang="zh-CN" sz="2400" dirty="0"/>
          </a:p>
          <a:p>
            <a:r>
              <a:rPr lang="zh-CN" altLang="en-US" sz="2400" dirty="0"/>
              <a:t>因此低轨激光卫星有望超越光纤的传输速率。</a:t>
            </a:r>
          </a:p>
        </p:txBody>
      </p:sp>
      <p:sp>
        <p:nvSpPr>
          <p:cNvPr id="11" name="文本框 10"/>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圆角 78"/>
          <p:cNvSpPr/>
          <p:nvPr/>
        </p:nvSpPr>
        <p:spPr>
          <a:xfrm>
            <a:off x="1133062" y="1902225"/>
            <a:ext cx="9513922" cy="445084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dirty="0"/>
              <a:t>物理层过程特性 </a:t>
            </a:r>
          </a:p>
        </p:txBody>
      </p:sp>
      <p:sp>
        <p:nvSpPr>
          <p:cNvPr id="4" name="灯片编号占位符 3"/>
          <p:cNvSpPr>
            <a:spLocks noGrp="1"/>
          </p:cNvSpPr>
          <p:nvPr>
            <p:ph type="sldNum" sz="quarter" idx="12"/>
          </p:nvPr>
        </p:nvSpPr>
        <p:spPr>
          <a:xfrm>
            <a:off x="8610600" y="6195709"/>
            <a:ext cx="2743200" cy="365125"/>
          </a:xfrm>
        </p:spPr>
        <p:txBody>
          <a:bodyPr/>
          <a:lstStyle/>
          <a:p>
            <a:fld id="{8D4D1E41-7A09-AB4A-A4E1-09765ADA2698}" type="slidenum">
              <a:rPr kumimoji="1" lang="zh-CN" altLang="en-US" smtClean="0"/>
              <a:t>9</a:t>
            </a:fld>
            <a:endParaRPr kumimoji="1" lang="zh-CN" altLang="en-US" dirty="0"/>
          </a:p>
        </p:txBody>
      </p:sp>
      <p:sp>
        <p:nvSpPr>
          <p:cNvPr id="5" name="内容占位符 2"/>
          <p:cNvSpPr>
            <a:spLocks noGrp="1"/>
          </p:cNvSpPr>
          <p:nvPr>
            <p:ph idx="1"/>
          </p:nvPr>
        </p:nvSpPr>
        <p:spPr>
          <a:xfrm>
            <a:off x="765758" y="1381210"/>
            <a:ext cx="10515600" cy="530984"/>
          </a:xfrm>
        </p:spPr>
        <p:txBody>
          <a:bodyPr/>
          <a:lstStyle/>
          <a:p>
            <a:r>
              <a:rPr lang="zh-CN" altLang="en-US" dirty="0"/>
              <a:t>指明</a:t>
            </a:r>
            <a:r>
              <a:rPr lang="zh-CN" altLang="en-US" dirty="0">
                <a:solidFill>
                  <a:srgbClr val="C00000"/>
                </a:solidFill>
              </a:rPr>
              <a:t>对于不同功能的各种可能事件的出现顺序</a:t>
            </a:r>
            <a:endParaRPr lang="en-US" altLang="zh-CN" dirty="0">
              <a:solidFill>
                <a:srgbClr val="C00000"/>
              </a:solidFill>
            </a:endParaRPr>
          </a:p>
          <a:p>
            <a:pPr marL="0" indent="0">
              <a:buNone/>
            </a:pPr>
            <a:endParaRPr lang="zh-CN" altLang="en-US" dirty="0"/>
          </a:p>
          <a:p>
            <a:endParaRPr lang="zh-CN" altLang="en-US" dirty="0"/>
          </a:p>
        </p:txBody>
      </p:sp>
      <p:grpSp>
        <p:nvGrpSpPr>
          <p:cNvPr id="99" name="组合 98"/>
          <p:cNvGrpSpPr/>
          <p:nvPr/>
        </p:nvGrpSpPr>
        <p:grpSpPr>
          <a:xfrm>
            <a:off x="1445034" y="1997007"/>
            <a:ext cx="9201949" cy="4356060"/>
            <a:chOff x="1508551" y="2142673"/>
            <a:chExt cx="9201949" cy="4356060"/>
          </a:xfrm>
        </p:grpSpPr>
        <p:grpSp>
          <p:nvGrpSpPr>
            <p:cNvPr id="87" name="组合 86"/>
            <p:cNvGrpSpPr/>
            <p:nvPr/>
          </p:nvGrpSpPr>
          <p:grpSpPr>
            <a:xfrm>
              <a:off x="1508551" y="2818356"/>
              <a:ext cx="8762792" cy="3680377"/>
              <a:chOff x="2022117" y="2693096"/>
              <a:chExt cx="8762792" cy="3680377"/>
            </a:xfrm>
          </p:grpSpPr>
          <p:pic>
            <p:nvPicPr>
              <p:cNvPr id="1030" name="Picture 6"/>
              <p:cNvPicPr>
                <a:picLocks noChangeAspect="1" noChangeArrowheads="1"/>
              </p:cNvPicPr>
              <p:nvPr/>
            </p:nvPicPr>
            <p:blipFill>
              <a:blip r:embed="rId2"/>
              <a:srcRect/>
              <a:stretch>
                <a:fillRect/>
              </a:stretch>
            </p:blipFill>
            <p:spPr bwMode="auto">
              <a:xfrm>
                <a:off x="3106453" y="4838031"/>
                <a:ext cx="7515617" cy="1206000"/>
              </a:xfrm>
              <a:prstGeom prst="rect">
                <a:avLst/>
              </a:prstGeom>
              <a:noFill/>
              <a:ln w="9525">
                <a:noFill/>
                <a:miter lim="800000"/>
                <a:headEnd/>
                <a:tailEnd/>
              </a:ln>
              <a:effectLst/>
            </p:spPr>
          </p:pic>
          <p:pic>
            <p:nvPicPr>
              <p:cNvPr id="1029" name="Picture 5"/>
              <p:cNvPicPr>
                <a:picLocks noChangeArrowheads="1"/>
              </p:cNvPicPr>
              <p:nvPr/>
            </p:nvPicPr>
            <p:blipFill>
              <a:blip r:embed="rId3"/>
              <a:srcRect/>
              <a:stretch>
                <a:fillRect/>
              </a:stretch>
            </p:blipFill>
            <p:spPr bwMode="auto">
              <a:xfrm>
                <a:off x="3106454" y="4443609"/>
                <a:ext cx="7515617" cy="432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106455" y="2755726"/>
                <a:ext cx="7515616" cy="1715004"/>
              </a:xfrm>
              <a:prstGeom prst="rect">
                <a:avLst/>
              </a:prstGeom>
              <a:noFill/>
              <a:ln w="9525">
                <a:noFill/>
                <a:miter lim="800000"/>
                <a:headEnd/>
                <a:tailEnd/>
              </a:ln>
              <a:effectLst/>
            </p:spPr>
          </p:pic>
          <p:cxnSp>
            <p:nvCxnSpPr>
              <p:cNvPr id="8" name="直接连接符 7"/>
              <p:cNvCxnSpPr/>
              <p:nvPr/>
            </p:nvCxnSpPr>
            <p:spPr>
              <a:xfrm>
                <a:off x="4910203" y="2768251"/>
                <a:ext cx="0" cy="324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104340" y="2768252"/>
                <a:ext cx="0" cy="324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3281819" y="2693096"/>
                <a:ext cx="1620000" cy="369332"/>
                <a:chOff x="3281819" y="2655518"/>
                <a:chExt cx="1620000" cy="369332"/>
              </a:xfrm>
            </p:grpSpPr>
            <p:cxnSp>
              <p:nvCxnSpPr>
                <p:cNvPr id="11" name="直接箭头连接符 10"/>
                <p:cNvCxnSpPr/>
                <p:nvPr/>
              </p:nvCxnSpPr>
              <p:spPr>
                <a:xfrm flipV="1">
                  <a:off x="3281819" y="3006247"/>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81819" y="2655518"/>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启呼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摘机</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8116866" y="3583167"/>
                <a:ext cx="1620000" cy="369332"/>
                <a:chOff x="9070931" y="3708427"/>
                <a:chExt cx="1620000" cy="369332"/>
              </a:xfrm>
            </p:grpSpPr>
            <p:cxnSp>
              <p:nvCxnSpPr>
                <p:cNvPr id="14" name="直接箭头连接符 13"/>
                <p:cNvCxnSpPr/>
                <p:nvPr/>
              </p:nvCxnSpPr>
              <p:spPr>
                <a:xfrm flipV="1">
                  <a:off x="9070931" y="4059156"/>
                  <a:ext cx="1620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70931" y="3708427"/>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振铃信号</a:t>
                  </a:r>
                </a:p>
              </p:txBody>
            </p:sp>
          </p:grpSp>
          <p:cxnSp>
            <p:nvCxnSpPr>
              <p:cNvPr id="17" name="直接箭头连接符 16"/>
              <p:cNvCxnSpPr/>
              <p:nvPr/>
            </p:nvCxnSpPr>
            <p:spPr>
              <a:xfrm flipV="1">
                <a:off x="3290203" y="3359064"/>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77677" y="3020861"/>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拨号信号</a:t>
                </a:r>
              </a:p>
            </p:txBody>
          </p:sp>
          <p:grpSp>
            <p:nvGrpSpPr>
              <p:cNvPr id="29" name="组合 28"/>
              <p:cNvGrpSpPr/>
              <p:nvPr/>
            </p:nvGrpSpPr>
            <p:grpSpPr>
              <a:xfrm>
                <a:off x="4897677" y="3132953"/>
                <a:ext cx="3194137" cy="369332"/>
                <a:chOff x="4897677" y="3308317"/>
                <a:chExt cx="3194137" cy="369332"/>
              </a:xfrm>
            </p:grpSpPr>
            <p:cxnSp>
              <p:nvCxnSpPr>
                <p:cNvPr id="21" name="直接箭头连接符 20"/>
                <p:cNvCxnSpPr/>
                <p:nvPr/>
              </p:nvCxnSpPr>
              <p:spPr>
                <a:xfrm>
                  <a:off x="4897677" y="3659046"/>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98093" y="330831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占用信号</a:t>
                  </a:r>
                </a:p>
              </p:txBody>
            </p:sp>
          </p:grpSp>
          <p:grpSp>
            <p:nvGrpSpPr>
              <p:cNvPr id="35" name="组合 34"/>
              <p:cNvGrpSpPr/>
              <p:nvPr/>
            </p:nvGrpSpPr>
            <p:grpSpPr>
              <a:xfrm>
                <a:off x="8104340" y="3908483"/>
                <a:ext cx="1620000" cy="369332"/>
                <a:chOff x="9880931" y="1641632"/>
                <a:chExt cx="1620000" cy="369332"/>
              </a:xfrm>
            </p:grpSpPr>
            <p:cxnSp>
              <p:nvCxnSpPr>
                <p:cNvPr id="23" name="直接箭头连接符 22"/>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80931" y="1641632"/>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应答</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摘机</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4897677" y="5263742"/>
                <a:ext cx="3194137" cy="369332"/>
                <a:chOff x="5450909" y="2405359"/>
                <a:chExt cx="3194137" cy="369332"/>
              </a:xfrm>
            </p:grpSpPr>
            <p:cxnSp>
              <p:nvCxnSpPr>
                <p:cNvPr id="27" name="直接箭头连接符 26"/>
                <p:cNvCxnSpPr/>
                <p:nvPr/>
              </p:nvCxnSpPr>
              <p:spPr>
                <a:xfrm>
                  <a:off x="5450909" y="2756088"/>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51325" y="2405359"/>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前向拆线信号</a:t>
                  </a:r>
                </a:p>
              </p:txBody>
            </p:sp>
          </p:grpSp>
          <p:grpSp>
            <p:nvGrpSpPr>
              <p:cNvPr id="30" name="组合 29"/>
              <p:cNvGrpSpPr/>
              <p:nvPr/>
            </p:nvGrpSpPr>
            <p:grpSpPr>
              <a:xfrm>
                <a:off x="4899765" y="3457907"/>
                <a:ext cx="3194137" cy="369332"/>
                <a:chOff x="4897677" y="3308317"/>
                <a:chExt cx="3194137" cy="369332"/>
              </a:xfrm>
            </p:grpSpPr>
            <p:cxnSp>
              <p:nvCxnSpPr>
                <p:cNvPr id="31" name="直接箭头连接符 30"/>
                <p:cNvCxnSpPr/>
                <p:nvPr/>
              </p:nvCxnSpPr>
              <p:spPr>
                <a:xfrm>
                  <a:off x="4897677" y="3659046"/>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98093" y="330831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选择信号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路由信号</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3277677" y="3582806"/>
                <a:ext cx="1620000" cy="369332"/>
                <a:chOff x="9880931" y="1641632"/>
                <a:chExt cx="1620000" cy="369332"/>
              </a:xfrm>
            </p:grpSpPr>
            <p:cxnSp>
              <p:nvCxnSpPr>
                <p:cNvPr id="37" name="直接箭头连接符 36"/>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880931" y="1641632"/>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回铃音信号</a:t>
                  </a:r>
                </a:p>
              </p:txBody>
            </p:sp>
          </p:grpSp>
          <p:grpSp>
            <p:nvGrpSpPr>
              <p:cNvPr id="39" name="组合 38"/>
              <p:cNvGrpSpPr/>
              <p:nvPr/>
            </p:nvGrpSpPr>
            <p:grpSpPr>
              <a:xfrm>
                <a:off x="8091814" y="4824969"/>
                <a:ext cx="1620000" cy="369332"/>
                <a:chOff x="9880931" y="1641632"/>
                <a:chExt cx="1620000" cy="369332"/>
              </a:xfrm>
            </p:grpSpPr>
            <p:cxnSp>
              <p:nvCxnSpPr>
                <p:cNvPr id="40" name="直接箭头连接符 39"/>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880931" y="1641632"/>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复原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挂机</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cxnSp>
            <p:nvCxnSpPr>
              <p:cNvPr id="42" name="直接箭头连接符 41"/>
              <p:cNvCxnSpPr/>
              <p:nvPr/>
            </p:nvCxnSpPr>
            <p:spPr>
              <a:xfrm>
                <a:off x="4901819" y="393389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910203" y="4034105"/>
                <a:ext cx="3194137" cy="369332"/>
                <a:chOff x="8372606" y="1841687"/>
                <a:chExt cx="3194137" cy="369332"/>
              </a:xfrm>
            </p:grpSpPr>
            <p:cxnSp>
              <p:nvCxnSpPr>
                <p:cNvPr id="43" name="直接箭头连接符 42"/>
                <p:cNvCxnSpPr/>
                <p:nvPr/>
              </p:nvCxnSpPr>
              <p:spPr>
                <a:xfrm>
                  <a:off x="8372606" y="219241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73022" y="184168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应答信号</a:t>
                  </a:r>
                </a:p>
              </p:txBody>
            </p:sp>
          </p:grpSp>
          <p:grpSp>
            <p:nvGrpSpPr>
              <p:cNvPr id="57" name="组合 56"/>
              <p:cNvGrpSpPr/>
              <p:nvPr/>
            </p:nvGrpSpPr>
            <p:grpSpPr>
              <a:xfrm>
                <a:off x="4897677" y="4950591"/>
                <a:ext cx="3194137" cy="369332"/>
                <a:chOff x="296483" y="3283627"/>
                <a:chExt cx="3194137" cy="369332"/>
              </a:xfrm>
            </p:grpSpPr>
            <p:cxnSp>
              <p:nvCxnSpPr>
                <p:cNvPr id="45" name="直接箭头连接符 44"/>
                <p:cNvCxnSpPr/>
                <p:nvPr/>
              </p:nvCxnSpPr>
              <p:spPr>
                <a:xfrm>
                  <a:off x="296483" y="3634356"/>
                  <a:ext cx="319413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6899" y="328362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反向挂机信号</a:t>
                  </a:r>
                </a:p>
              </p:txBody>
            </p:sp>
          </p:grpSp>
          <p:grpSp>
            <p:nvGrpSpPr>
              <p:cNvPr id="49" name="组合 48"/>
              <p:cNvGrpSpPr/>
              <p:nvPr/>
            </p:nvGrpSpPr>
            <p:grpSpPr>
              <a:xfrm>
                <a:off x="4912291" y="4424499"/>
                <a:ext cx="3194137" cy="369332"/>
                <a:chOff x="8372606" y="1841687"/>
                <a:chExt cx="3194137" cy="369332"/>
              </a:xfrm>
            </p:grpSpPr>
            <p:cxnSp>
              <p:nvCxnSpPr>
                <p:cNvPr id="50" name="直接箭头连接符 49"/>
                <p:cNvCxnSpPr/>
                <p:nvPr/>
              </p:nvCxnSpPr>
              <p:spPr>
                <a:xfrm>
                  <a:off x="8372606" y="219241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573022" y="184168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通话</a:t>
                  </a:r>
                </a:p>
              </p:txBody>
            </p:sp>
          </p:grpSp>
          <p:cxnSp>
            <p:nvCxnSpPr>
              <p:cNvPr id="55" name="直接箭头连接符 54"/>
              <p:cNvCxnSpPr/>
              <p:nvPr/>
            </p:nvCxnSpPr>
            <p:spPr>
              <a:xfrm flipV="1">
                <a:off x="3277677" y="4775228"/>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104340" y="4775228"/>
                <a:ext cx="1620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912291" y="5566453"/>
                <a:ext cx="3194137" cy="369332"/>
                <a:chOff x="296483" y="3283627"/>
                <a:chExt cx="3194137" cy="369332"/>
              </a:xfrm>
            </p:grpSpPr>
            <p:cxnSp>
              <p:nvCxnSpPr>
                <p:cNvPr id="64" name="直接箭头连接符 63"/>
                <p:cNvCxnSpPr/>
                <p:nvPr/>
              </p:nvCxnSpPr>
              <p:spPr>
                <a:xfrm>
                  <a:off x="296483" y="3634356"/>
                  <a:ext cx="319413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96899" y="328362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拆线证实信号</a:t>
                  </a:r>
                </a:p>
              </p:txBody>
            </p:sp>
          </p:grpSp>
          <p:grpSp>
            <p:nvGrpSpPr>
              <p:cNvPr id="66" name="组合 65"/>
              <p:cNvGrpSpPr/>
              <p:nvPr/>
            </p:nvGrpSpPr>
            <p:grpSpPr>
              <a:xfrm>
                <a:off x="3265151" y="5063687"/>
                <a:ext cx="1620000" cy="369332"/>
                <a:chOff x="3281819" y="2655518"/>
                <a:chExt cx="1620000" cy="369332"/>
              </a:xfrm>
            </p:grpSpPr>
            <p:cxnSp>
              <p:nvCxnSpPr>
                <p:cNvPr id="67" name="直接箭头连接符 66"/>
                <p:cNvCxnSpPr/>
                <p:nvPr/>
              </p:nvCxnSpPr>
              <p:spPr>
                <a:xfrm flipV="1">
                  <a:off x="3281819" y="3006247"/>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281819" y="2655518"/>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复原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挂机</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sp>
            <p:nvSpPr>
              <p:cNvPr id="76" name="TextBox 75"/>
              <p:cNvSpPr txBox="1"/>
              <p:nvPr/>
            </p:nvSpPr>
            <p:spPr>
              <a:xfrm>
                <a:off x="8004131" y="3020580"/>
                <a:ext cx="2780778" cy="369332"/>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功能：建立通信通道</a:t>
                </a:r>
              </a:p>
            </p:txBody>
          </p:sp>
          <p:sp>
            <p:nvSpPr>
              <p:cNvPr id="77" name="TextBox 76"/>
              <p:cNvSpPr txBox="1"/>
              <p:nvPr/>
            </p:nvSpPr>
            <p:spPr>
              <a:xfrm>
                <a:off x="9124166" y="4409886"/>
                <a:ext cx="1535482" cy="369332"/>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功能：传输</a:t>
                </a:r>
              </a:p>
            </p:txBody>
          </p:sp>
          <p:sp>
            <p:nvSpPr>
              <p:cNvPr id="78" name="TextBox 77"/>
              <p:cNvSpPr txBox="1"/>
              <p:nvPr/>
            </p:nvSpPr>
            <p:spPr>
              <a:xfrm>
                <a:off x="8095955" y="5363950"/>
                <a:ext cx="2613797" cy="369332"/>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功能：撤销通信通道</a:t>
                </a:r>
              </a:p>
            </p:txBody>
          </p:sp>
          <p:pic>
            <p:nvPicPr>
              <p:cNvPr id="1036" name="Picture 12"/>
              <p:cNvPicPr>
                <a:picLocks noChangeArrowheads="1"/>
              </p:cNvPicPr>
              <p:nvPr/>
            </p:nvPicPr>
            <p:blipFill>
              <a:blip r:embed="rId5"/>
              <a:srcRect/>
              <a:stretch>
                <a:fillRect/>
              </a:stretch>
            </p:blipFill>
            <p:spPr bwMode="auto">
              <a:xfrm>
                <a:off x="2893512" y="2768252"/>
                <a:ext cx="108000" cy="1656247"/>
              </a:xfrm>
              <a:prstGeom prst="rect">
                <a:avLst/>
              </a:prstGeom>
              <a:noFill/>
              <a:ln w="9525">
                <a:noFill/>
                <a:miter lim="800000"/>
                <a:headEnd/>
                <a:tailEnd/>
              </a:ln>
              <a:effectLst/>
            </p:spPr>
          </p:pic>
          <p:pic>
            <p:nvPicPr>
              <p:cNvPr id="81" name="Picture 12"/>
              <p:cNvPicPr>
                <a:picLocks noChangeArrowheads="1"/>
              </p:cNvPicPr>
              <p:nvPr/>
            </p:nvPicPr>
            <p:blipFill>
              <a:blip r:embed="rId5"/>
              <a:srcRect/>
              <a:stretch>
                <a:fillRect/>
              </a:stretch>
            </p:blipFill>
            <p:spPr bwMode="auto">
              <a:xfrm>
                <a:off x="2887457" y="4850557"/>
                <a:ext cx="108000" cy="1157695"/>
              </a:xfrm>
              <a:prstGeom prst="rect">
                <a:avLst/>
              </a:prstGeom>
              <a:noFill/>
              <a:ln w="9525">
                <a:noFill/>
                <a:miter lim="800000"/>
                <a:headEnd/>
                <a:tailEnd/>
              </a:ln>
              <a:effectLst/>
            </p:spPr>
          </p:pic>
          <p:sp>
            <p:nvSpPr>
              <p:cNvPr id="82" name="TextBox 81"/>
              <p:cNvSpPr txBox="1"/>
              <p:nvPr/>
            </p:nvSpPr>
            <p:spPr>
              <a:xfrm>
                <a:off x="2022117" y="2935773"/>
                <a:ext cx="865340" cy="1200329"/>
              </a:xfrm>
              <a:prstGeom prst="rect">
                <a:avLst/>
              </a:prstGeom>
              <a:noFill/>
            </p:spPr>
            <p:txBody>
              <a:bodyPr wrap="square" rtlCol="0">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拨号连接事件序列</a:t>
                </a:r>
              </a:p>
            </p:txBody>
          </p:sp>
          <p:sp>
            <p:nvSpPr>
              <p:cNvPr id="83" name="TextBox 82"/>
              <p:cNvSpPr txBox="1"/>
              <p:nvPr/>
            </p:nvSpPr>
            <p:spPr>
              <a:xfrm>
                <a:off x="2022117" y="4755858"/>
                <a:ext cx="865340" cy="1200329"/>
              </a:xfrm>
              <a:prstGeom prst="rect">
                <a:avLst/>
              </a:prstGeom>
              <a:noFill/>
            </p:spPr>
            <p:txBody>
              <a:bodyPr wrap="square" rtlCol="0">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挂机拆线事件序列</a:t>
                </a:r>
              </a:p>
            </p:txBody>
          </p:sp>
          <p:sp>
            <p:nvSpPr>
              <p:cNvPr id="84" name="TextBox 83"/>
              <p:cNvSpPr txBox="1"/>
              <p:nvPr/>
            </p:nvSpPr>
            <p:spPr>
              <a:xfrm>
                <a:off x="3001512" y="6004141"/>
                <a:ext cx="1991638" cy="369332"/>
              </a:xfrm>
              <a:prstGeom prst="rect">
                <a:avLst/>
              </a:prstGeom>
              <a:noFill/>
            </p:spPr>
            <p:txBody>
              <a:bodyPr wrap="square" rtlCol="0">
                <a:spAutoFit/>
              </a:bodyPr>
              <a:lstStyle/>
              <a:p>
                <a:pPr algn="ctr"/>
                <a:r>
                  <a:rPr lang="zh-CN" altLang="en-US" dirty="0">
                    <a:solidFill>
                      <a:srgbClr val="00B050"/>
                    </a:solidFill>
                    <a:latin typeface="微软雅黑" panose="020B0503020204020204" pitchFamily="34" charset="-122"/>
                    <a:ea typeface="微软雅黑" panose="020B0503020204020204" pitchFamily="34" charset="-122"/>
                  </a:rPr>
                  <a:t>用户线信号</a:t>
                </a:r>
              </a:p>
            </p:txBody>
          </p:sp>
          <p:sp>
            <p:nvSpPr>
              <p:cNvPr id="85" name="TextBox 84"/>
              <p:cNvSpPr txBox="1"/>
              <p:nvPr/>
            </p:nvSpPr>
            <p:spPr>
              <a:xfrm>
                <a:off x="5458701" y="5993927"/>
                <a:ext cx="1991638" cy="369332"/>
              </a:xfrm>
              <a:prstGeom prst="rect">
                <a:avLst/>
              </a:prstGeom>
              <a:noFill/>
            </p:spPr>
            <p:txBody>
              <a:bodyPr wrap="square" rtlCol="0">
                <a:spAutoFit/>
              </a:bodyPr>
              <a:lstStyle/>
              <a:p>
                <a:pPr algn="ctr"/>
                <a:r>
                  <a:rPr lang="zh-CN" altLang="en-US" dirty="0">
                    <a:solidFill>
                      <a:srgbClr val="00B050"/>
                    </a:solidFill>
                    <a:latin typeface="微软雅黑" panose="020B0503020204020204" pitchFamily="34" charset="-122"/>
                    <a:ea typeface="微软雅黑" panose="020B0503020204020204" pitchFamily="34" charset="-122"/>
                  </a:rPr>
                  <a:t>局间信号</a:t>
                </a:r>
              </a:p>
            </p:txBody>
          </p:sp>
          <p:sp>
            <p:nvSpPr>
              <p:cNvPr id="86" name="TextBox 85"/>
              <p:cNvSpPr txBox="1"/>
              <p:nvPr/>
            </p:nvSpPr>
            <p:spPr>
              <a:xfrm>
                <a:off x="8364739" y="5983200"/>
                <a:ext cx="1991638" cy="369332"/>
              </a:xfrm>
              <a:prstGeom prst="rect">
                <a:avLst/>
              </a:prstGeom>
              <a:noFill/>
            </p:spPr>
            <p:txBody>
              <a:bodyPr wrap="square" rtlCol="0">
                <a:spAutoFit/>
              </a:bodyPr>
              <a:lstStyle/>
              <a:p>
                <a:pPr algn="ctr"/>
                <a:r>
                  <a:rPr lang="zh-CN" altLang="en-US" dirty="0">
                    <a:solidFill>
                      <a:srgbClr val="00B050"/>
                    </a:solidFill>
                    <a:latin typeface="微软雅黑" panose="020B0503020204020204" pitchFamily="34" charset="-122"/>
                    <a:ea typeface="微软雅黑" panose="020B0503020204020204" pitchFamily="34" charset="-122"/>
                  </a:rPr>
                  <a:t>用户线信号</a:t>
                </a:r>
              </a:p>
            </p:txBody>
          </p:sp>
        </p:grpSp>
        <p:pic>
          <p:nvPicPr>
            <p:cNvPr id="1037" name="Picture 13"/>
            <p:cNvPicPr>
              <a:picLocks noChangeArrowheads="1"/>
            </p:cNvPicPr>
            <p:nvPr/>
          </p:nvPicPr>
          <p:blipFill>
            <a:blip r:embed="rId6"/>
            <a:srcRect/>
            <a:stretch>
              <a:fillRect/>
            </a:stretch>
          </p:blipFill>
          <p:spPr bwMode="auto">
            <a:xfrm>
              <a:off x="2410922" y="2293189"/>
              <a:ext cx="731429" cy="345397"/>
            </a:xfrm>
            <a:prstGeom prst="rect">
              <a:avLst/>
            </a:prstGeom>
            <a:noFill/>
            <a:ln w="9525">
              <a:noFill/>
              <a:miter lim="800000"/>
              <a:headEnd/>
              <a:tailEnd/>
            </a:ln>
          </p:spPr>
        </p:pic>
        <p:pic>
          <p:nvPicPr>
            <p:cNvPr id="89" name="Picture 13"/>
            <p:cNvPicPr>
              <a:picLocks noChangeArrowheads="1"/>
            </p:cNvPicPr>
            <p:nvPr/>
          </p:nvPicPr>
          <p:blipFill>
            <a:blip r:embed="rId6"/>
            <a:srcRect/>
            <a:stretch>
              <a:fillRect/>
            </a:stretch>
          </p:blipFill>
          <p:spPr bwMode="auto">
            <a:xfrm>
              <a:off x="9098856" y="2280663"/>
              <a:ext cx="731429" cy="345397"/>
            </a:xfrm>
            <a:prstGeom prst="rect">
              <a:avLst/>
            </a:prstGeom>
            <a:noFill/>
            <a:ln w="9525">
              <a:noFill/>
              <a:miter lim="800000"/>
              <a:headEnd/>
              <a:tailEnd/>
            </a:ln>
          </p:spPr>
        </p:pic>
        <p:cxnSp>
          <p:nvCxnSpPr>
            <p:cNvPr id="92" name="直接箭头连接符 91"/>
            <p:cNvCxnSpPr/>
            <p:nvPr/>
          </p:nvCxnSpPr>
          <p:spPr>
            <a:xfrm>
              <a:off x="2950850" y="2492679"/>
              <a:ext cx="627245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384111" y="2258775"/>
              <a:ext cx="1014607" cy="369332"/>
            </a:xfrm>
            <a:prstGeom prst="rect">
              <a:avLst/>
            </a:prstGeom>
            <a:solidFill>
              <a:schemeClr val="accent5">
                <a:lumMod val="20000"/>
                <a:lumOff val="80000"/>
              </a:schemeClr>
            </a:solidFill>
            <a:ln w="25400">
              <a:solidFill>
                <a:schemeClr val="tx1"/>
              </a:solid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交换机</a:t>
              </a:r>
            </a:p>
          </p:txBody>
        </p:sp>
        <p:sp>
          <p:nvSpPr>
            <p:cNvPr id="91" name="TextBox 90"/>
            <p:cNvSpPr txBox="1"/>
            <p:nvPr/>
          </p:nvSpPr>
          <p:spPr>
            <a:xfrm>
              <a:off x="6910193" y="2255611"/>
              <a:ext cx="1014607" cy="369332"/>
            </a:xfrm>
            <a:prstGeom prst="rect">
              <a:avLst/>
            </a:prstGeom>
            <a:solidFill>
              <a:schemeClr val="accent5">
                <a:lumMod val="20000"/>
                <a:lumOff val="80000"/>
              </a:schemeClr>
            </a:solidFill>
            <a:ln w="25400">
              <a:solidFill>
                <a:schemeClr val="tx1"/>
              </a:solid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交换机</a:t>
              </a:r>
            </a:p>
          </p:txBody>
        </p:sp>
        <p:sp>
          <p:nvSpPr>
            <p:cNvPr id="94" name="TextBox 93"/>
            <p:cNvSpPr txBox="1"/>
            <p:nvPr/>
          </p:nvSpPr>
          <p:spPr>
            <a:xfrm>
              <a:off x="3164351" y="2142673"/>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用户线</a:t>
              </a:r>
            </a:p>
          </p:txBody>
        </p:sp>
        <p:sp>
          <p:nvSpPr>
            <p:cNvPr id="95" name="TextBox 94"/>
            <p:cNvSpPr txBox="1"/>
            <p:nvPr/>
          </p:nvSpPr>
          <p:spPr>
            <a:xfrm>
              <a:off x="7931828" y="2142673"/>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用户线</a:t>
              </a:r>
            </a:p>
          </p:txBody>
        </p:sp>
        <p:sp>
          <p:nvSpPr>
            <p:cNvPr id="96" name="TextBox 95"/>
            <p:cNvSpPr txBox="1"/>
            <p:nvPr/>
          </p:nvSpPr>
          <p:spPr>
            <a:xfrm>
              <a:off x="5583962" y="2157648"/>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中继线</a:t>
              </a:r>
            </a:p>
          </p:txBody>
        </p:sp>
        <p:sp>
          <p:nvSpPr>
            <p:cNvPr id="97" name="TextBox 96"/>
            <p:cNvSpPr txBox="1"/>
            <p:nvPr/>
          </p:nvSpPr>
          <p:spPr>
            <a:xfrm>
              <a:off x="1508551" y="2263528"/>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主叫</a:t>
              </a:r>
            </a:p>
          </p:txBody>
        </p:sp>
        <p:sp>
          <p:nvSpPr>
            <p:cNvPr id="98" name="TextBox 97"/>
            <p:cNvSpPr txBox="1"/>
            <p:nvPr/>
          </p:nvSpPr>
          <p:spPr>
            <a:xfrm>
              <a:off x="9578424" y="2243085"/>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被叫</a:t>
              </a:r>
            </a:p>
          </p:txBody>
        </p:sp>
      </p:grpSp>
      <p:sp>
        <p:nvSpPr>
          <p:cNvPr id="88" name="TextBox 87"/>
          <p:cNvSpPr txBox="1"/>
          <p:nvPr/>
        </p:nvSpPr>
        <p:spPr>
          <a:xfrm>
            <a:off x="10861378" y="2381314"/>
            <a:ext cx="492443" cy="3369863"/>
          </a:xfrm>
          <a:prstGeom prst="rect">
            <a:avLst/>
          </a:prstGeom>
          <a:noFill/>
        </p:spPr>
        <p:txBody>
          <a:bodyPr vert="eaVert" wrap="square" rtlCol="0">
            <a:spAutoFit/>
          </a:bodyPr>
          <a:lstStyle/>
          <a:p>
            <a:pPr algn="ctr"/>
            <a:r>
              <a:rPr lang="zh-CN" altLang="en-US" sz="2000" dirty="0">
                <a:latin typeface="微软雅黑" panose="020B0503020204020204" pitchFamily="34" charset="-122"/>
                <a:ea typeface="微软雅黑" panose="020B0503020204020204" pitchFamily="34" charset="-122"/>
              </a:rPr>
              <a:t>过程特性示例：电话通信</a:t>
            </a:r>
          </a:p>
        </p:txBody>
      </p:sp>
      <p:sp>
        <p:nvSpPr>
          <p:cNvPr id="100" name="文本框 99"/>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8179" name="Rectangle 3"/>
          <p:cNvSpPr>
            <a:spLocks noGrp="1" noChangeArrowheads="1"/>
          </p:cNvSpPr>
          <p:nvPr>
            <p:ph type="body" idx="1"/>
          </p:nvPr>
        </p:nvSpPr>
        <p:spPr>
          <a:xfrm>
            <a:off x="549965" y="1560464"/>
            <a:ext cx="10373139" cy="4932410"/>
          </a:xfrm>
        </p:spPr>
        <p:txBody>
          <a:bodyPr>
            <a:normAutofit/>
          </a:bodyPr>
          <a:lstStyle/>
          <a:p>
            <a:r>
              <a:rPr lang="zh-CN" altLang="en-US" sz="2600" b="1" dirty="0">
                <a:solidFill>
                  <a:srgbClr val="7030A0"/>
                </a:solidFill>
                <a:latin typeface="微软雅黑" panose="020B0503020204020204" pitchFamily="34" charset="-122"/>
                <a:ea typeface="微软雅黑" panose="020B0503020204020204" pitchFamily="34" charset="-122"/>
              </a:rPr>
              <a:t>信道：</a:t>
            </a:r>
            <a:r>
              <a:rPr lang="zh-CN" altLang="en-US" sz="2600" dirty="0">
                <a:solidFill>
                  <a:srgbClr val="000000"/>
                </a:solidFill>
                <a:latin typeface="微软雅黑" panose="020B0503020204020204" pitchFamily="34" charset="-122"/>
                <a:ea typeface="微软雅黑" panose="020B0503020204020204" pitchFamily="34" charset="-122"/>
              </a:rPr>
              <a:t>通信信道是界于发射机和接收机之间信号传播的物理媒质。</a:t>
            </a:r>
            <a:endParaRPr lang="en-US" altLang="zh-CN" sz="2600" dirty="0">
              <a:solidFill>
                <a:srgbClr val="000000"/>
              </a:solidFill>
              <a:latin typeface="微软雅黑" panose="020B0503020204020204" pitchFamily="34" charset="-122"/>
              <a:ea typeface="微软雅黑" panose="020B0503020204020204" pitchFamily="34" charset="-122"/>
            </a:endParaRPr>
          </a:p>
          <a:p>
            <a:r>
              <a:rPr lang="zh-CN" altLang="en-US" sz="2600" b="1" dirty="0">
                <a:solidFill>
                  <a:srgbClr val="7030A0"/>
                </a:solidFill>
                <a:latin typeface="微软雅黑" panose="020B0503020204020204" pitchFamily="34" charset="-122"/>
                <a:ea typeface="微软雅黑" panose="020B0503020204020204" pitchFamily="34" charset="-122"/>
              </a:rPr>
              <a:t>无线信道：</a:t>
            </a:r>
            <a:r>
              <a:rPr lang="zh-CN" altLang="en-US" sz="2600" dirty="0">
                <a:solidFill>
                  <a:srgbClr val="000000"/>
                </a:solidFill>
                <a:latin typeface="微软雅黑" panose="020B0503020204020204" pitchFamily="34" charset="-122"/>
                <a:ea typeface="微软雅黑" panose="020B0503020204020204" pitchFamily="34" charset="-122"/>
              </a:rPr>
              <a:t>以无线信号作为传输媒体的数据信号传送通道。</a:t>
            </a:r>
            <a:endParaRPr lang="en-US" altLang="zh-CN" sz="2600" dirty="0">
              <a:solidFill>
                <a:srgbClr val="000000"/>
              </a:solidFill>
              <a:latin typeface="微软雅黑" panose="020B0503020204020204" pitchFamily="34" charset="-122"/>
              <a:ea typeface="微软雅黑" panose="020B0503020204020204" pitchFamily="34" charset="-122"/>
            </a:endParaRPr>
          </a:p>
          <a:p>
            <a:endParaRPr lang="zh-CN" altLang="en-US" dirty="0">
              <a:solidFill>
                <a:srgbClr val="000000"/>
              </a:solidFill>
              <a:highlight>
                <a:srgbClr val="FFFF00"/>
              </a:highlight>
              <a:latin typeface="微软雅黑" panose="020B0503020204020204" pitchFamily="34" charset="-122"/>
              <a:ea typeface="微软雅黑" panose="020B0503020204020204" pitchFamily="34" charset="-122"/>
            </a:endParaRPr>
          </a:p>
          <a:p>
            <a:pPr marL="0" indent="0">
              <a:buNone/>
            </a:pPr>
            <a:endParaRPr lang="en-US" altLang="zh-CN" sz="2000" dirty="0">
              <a:solidFill>
                <a:srgbClr val="000000"/>
              </a:solidFill>
              <a:latin typeface="微软雅黑" panose="020B0503020204020204" pitchFamily="34" charset="-122"/>
              <a:ea typeface="微软雅黑" panose="020B0503020204020204" pitchFamily="34" charset="-122"/>
            </a:endParaRPr>
          </a:p>
          <a:p>
            <a:pPr marL="0" indent="0">
              <a:buNone/>
            </a:pPr>
            <a:endParaRPr lang="zh-CN" altLang="en-US" sz="2000" dirty="0">
              <a:latin typeface="微软雅黑" panose="020B0503020204020204" pitchFamily="34" charset="-122"/>
              <a:ea typeface="微软雅黑" panose="020B0503020204020204" pitchFamily="34" charset="-122"/>
            </a:endParaRPr>
          </a:p>
        </p:txBody>
      </p:sp>
      <p:sp>
        <p:nvSpPr>
          <p:cNvPr id="818182" name="Rectangle 6"/>
          <p:cNvSpPr>
            <a:spLocks noGrp="1" noChangeArrowheads="1"/>
          </p:cNvSpPr>
          <p:nvPr>
            <p:ph type="title"/>
          </p:nvPr>
        </p:nvSpPr>
        <p:spPr>
          <a:noFill/>
        </p:spPr>
        <p:txBody>
          <a:bodyPr/>
          <a:lstStyle/>
          <a:p>
            <a:r>
              <a:rPr lang="zh-CN" altLang="en-US" dirty="0"/>
              <a:t>无线信道</a:t>
            </a:r>
          </a:p>
        </p:txBody>
      </p:sp>
      <p:sp>
        <p:nvSpPr>
          <p:cNvPr id="5" name="文本框 4"/>
          <p:cNvSpPr txBox="1"/>
          <p:nvPr/>
        </p:nvSpPr>
        <p:spPr>
          <a:xfrm>
            <a:off x="859421" y="2567226"/>
            <a:ext cx="6094070" cy="861774"/>
          </a:xfrm>
          <a:prstGeom prst="rect">
            <a:avLst/>
          </a:prstGeom>
          <a:noFill/>
        </p:spPr>
        <p:txBody>
          <a:bodyPr wrap="square">
            <a:spAutoFit/>
          </a:bodyPr>
          <a:lstStyle/>
          <a:p>
            <a:pPr>
              <a:spcBef>
                <a:spcPct val="50000"/>
              </a:spcBef>
            </a:pPr>
            <a:r>
              <a:rPr lang="zh-CN" altLang="en-US" sz="2000" dirty="0">
                <a:latin typeface="微软雅黑" panose="020B0503020204020204" pitchFamily="34" charset="-122"/>
                <a:ea typeface="微软雅黑" panose="020B0503020204020204" pitchFamily="34" charset="-122"/>
              </a:rPr>
              <a:t>衰落现象：接收信号的场强随时间不断地变化。</a:t>
            </a:r>
          </a:p>
          <a:p>
            <a:pPr>
              <a:spcBef>
                <a:spcPct val="50000"/>
              </a:spcBef>
            </a:pPr>
            <a:r>
              <a:rPr lang="zh-CN" altLang="en-US" sz="2000" dirty="0">
                <a:latin typeface="微软雅黑" panose="020B0503020204020204" pitchFamily="34" charset="-122"/>
                <a:ea typeface="微软雅黑" panose="020B0503020204020204" pitchFamily="34" charset="-122"/>
              </a:rPr>
              <a:t>在短时间内信号电平的变化范围高达30 ~ 40 </a:t>
            </a:r>
            <a:r>
              <a:rPr lang="en-US" altLang="zh-CN" sz="2000" dirty="0">
                <a:latin typeface="微软雅黑" panose="020B0503020204020204" pitchFamily="34" charset="-122"/>
                <a:ea typeface="微软雅黑" panose="020B0503020204020204" pitchFamily="34" charset="-122"/>
              </a:rPr>
              <a:t>dB</a:t>
            </a:r>
            <a:endParaRPr lang="zh-CN" altLang="en-US" sz="2000"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781" b="8521"/>
          <a:stretch>
            <a:fillRect/>
          </a:stretch>
        </p:blipFill>
        <p:spPr bwMode="auto">
          <a:xfrm>
            <a:off x="857492" y="3526669"/>
            <a:ext cx="4045605" cy="2868536"/>
          </a:xfrm>
          <a:prstGeom prst="rect">
            <a:avLst/>
          </a:prstGeom>
          <a:noFill/>
          <a:ln w="57150" cmpd="thinThick">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934000" y="4509165"/>
            <a:ext cx="7092096" cy="2000548"/>
          </a:xfrm>
          <a:prstGeom prst="rect">
            <a:avLst/>
          </a:prstGeom>
          <a:noFill/>
        </p:spPr>
        <p:txBody>
          <a:bodyPr wrap="square">
            <a:spAutoFit/>
          </a:bodyPr>
          <a:lstStyle/>
          <a:p>
            <a:r>
              <a:rPr lang="zh-CN" altLang="en-US" sz="2400" b="1" dirty="0">
                <a:solidFill>
                  <a:srgbClr val="7030A0"/>
                </a:solidFill>
                <a:latin typeface="微软雅黑" panose="020B0503020204020204" pitchFamily="34" charset="-122"/>
                <a:ea typeface="微软雅黑" panose="020B0503020204020204" pitchFamily="34" charset="-122"/>
              </a:rPr>
              <a:t>衰落产生的原因：</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自由空间损耗</a:t>
            </a:r>
            <a:r>
              <a:rPr lang="zh-CN" altLang="en-US" sz="2000" dirty="0">
                <a:latin typeface="微软雅黑" panose="020B0503020204020204" pitchFamily="34" charset="-122"/>
                <a:ea typeface="微软雅黑" panose="020B0503020204020204" pitchFamily="34" charset="-122"/>
              </a:rPr>
              <a:t>：距离越远，信号越弱</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多径效应</a:t>
            </a:r>
            <a:r>
              <a:rPr lang="zh-CN" altLang="en-US" sz="2000" dirty="0">
                <a:latin typeface="微软雅黑" panose="020B0503020204020204" pitchFamily="34" charset="-122"/>
                <a:ea typeface="微软雅黑" panose="020B0503020204020204" pitchFamily="34" charset="-122"/>
              </a:rPr>
              <a:t>：接收机在接收点附近的建筑物产生多次反射，多次反射信号相互叠加，产生衰落</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阴影效应</a:t>
            </a:r>
            <a:r>
              <a:rPr lang="zh-CN" altLang="en-US" sz="2000" dirty="0">
                <a:latin typeface="微软雅黑" panose="020B0503020204020204" pitchFamily="34" charset="-122"/>
                <a:ea typeface="微软雅黑" panose="020B0503020204020204" pitchFamily="34" charset="-122"/>
              </a:rPr>
              <a:t>：由障碍物阻挡造成的阴影效应，接受信号强度下降，但该场强中值随地理改变缓慢变化，又称慢衰落</a:t>
            </a:r>
          </a:p>
        </p:txBody>
      </p:sp>
      <p:pic>
        <p:nvPicPr>
          <p:cNvPr id="4" name="图片 3"/>
          <p:cNvPicPr>
            <a:picLocks noChangeAspect="1"/>
          </p:cNvPicPr>
          <p:nvPr/>
        </p:nvPicPr>
        <p:blipFill>
          <a:blip r:embed="rId3"/>
          <a:stretch>
            <a:fillRect/>
          </a:stretch>
        </p:blipFill>
        <p:spPr>
          <a:xfrm>
            <a:off x="6549675" y="2533266"/>
            <a:ext cx="2388622" cy="1791467"/>
          </a:xfrm>
          <a:prstGeom prst="rect">
            <a:avLst/>
          </a:prstGeom>
        </p:spPr>
      </p:pic>
      <p:pic>
        <p:nvPicPr>
          <p:cNvPr id="3" name="图片 2"/>
          <p:cNvPicPr>
            <a:picLocks noChangeAspect="1"/>
          </p:cNvPicPr>
          <p:nvPr/>
        </p:nvPicPr>
        <p:blipFill>
          <a:blip r:embed="rId4"/>
          <a:stretch>
            <a:fillRect/>
          </a:stretch>
        </p:blipFill>
        <p:spPr>
          <a:xfrm>
            <a:off x="9256229" y="2470527"/>
            <a:ext cx="2412000" cy="1936492"/>
          </a:xfrm>
          <a:prstGeom prst="rect">
            <a:avLst/>
          </a:prstGeom>
        </p:spPr>
      </p:pic>
      <p:sp>
        <p:nvSpPr>
          <p:cNvPr id="10" name="文本框 9"/>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415211"/>
            <a:ext cx="8220812" cy="879086"/>
          </a:xfrm>
        </p:spPr>
        <p:txBody>
          <a:bodyPr/>
          <a:lstStyle/>
          <a:p>
            <a:r>
              <a:rPr lang="zh-CN" altLang="en-US" dirty="0"/>
              <a:t>卫星通信的基本概念</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91</a:t>
            </a:fld>
            <a:endParaRPr kumimoji="1" lang="zh-CN" altLang="en-US" dirty="0"/>
          </a:p>
        </p:txBody>
      </p:sp>
      <p:sp>
        <p:nvSpPr>
          <p:cNvPr id="7" name="文本框 6"/>
          <p:cNvSpPr txBox="1"/>
          <p:nvPr/>
        </p:nvSpPr>
        <p:spPr>
          <a:xfrm>
            <a:off x="593450" y="1353614"/>
            <a:ext cx="11369204" cy="122193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600" b="1" dirty="0">
                <a:solidFill>
                  <a:srgbClr val="7030A0"/>
                </a:solidFill>
                <a:latin typeface="微软雅黑" panose="020B0503020204020204" pitchFamily="34" charset="-122"/>
                <a:ea typeface="微软雅黑" panose="020B0503020204020204" pitchFamily="34" charset="-122"/>
              </a:rPr>
              <a:t>卫星通信</a:t>
            </a:r>
            <a:r>
              <a:rPr lang="zh-CN" altLang="en-US" sz="2600" dirty="0">
                <a:latin typeface="微软雅黑" panose="020B0503020204020204" pitchFamily="34" charset="-122"/>
                <a:ea typeface="微软雅黑" panose="020B0503020204020204" pitchFamily="34" charset="-122"/>
              </a:rPr>
              <a:t>是指利用人造地球卫星作为中继站，转发或反射无线电波，在两个或多个地球站之间进行的通信。</a:t>
            </a:r>
          </a:p>
        </p:txBody>
      </p:sp>
      <p:sp>
        <p:nvSpPr>
          <p:cNvPr id="8" name="Rectangle 3"/>
          <p:cNvSpPr txBox="1">
            <a:spLocks noChangeArrowheads="1"/>
          </p:cNvSpPr>
          <p:nvPr/>
        </p:nvSpPr>
        <p:spPr>
          <a:xfrm>
            <a:off x="593450" y="2801776"/>
            <a:ext cx="7690741" cy="283825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800"/>
              </a:lnSpc>
            </a:pPr>
            <a:r>
              <a:rPr lang="zh-CN" altLang="en-US" sz="2600" dirty="0">
                <a:latin typeface="微软雅黑" panose="020B0503020204020204" pitchFamily="34" charset="-122"/>
                <a:ea typeface="微软雅黑" panose="020B0503020204020204" pitchFamily="34" charset="-122"/>
              </a:rPr>
              <a:t>卫星通信又是宇宙无线电通信形式之一，而宇宙通信是指以宇宙飞行体为对象的无线电通信，它有</a:t>
            </a:r>
            <a:r>
              <a:rPr lang="zh-CN" altLang="en-US" sz="2600" b="1" dirty="0">
                <a:solidFill>
                  <a:srgbClr val="7030A0"/>
                </a:solidFill>
                <a:latin typeface="微软雅黑" panose="020B0503020204020204" pitchFamily="34" charset="-122"/>
                <a:ea typeface="微软雅黑" panose="020B0503020204020204" pitchFamily="34" charset="-122"/>
              </a:rPr>
              <a:t>三种形式</a:t>
            </a:r>
            <a:r>
              <a:rPr lang="zh-CN" altLang="en-US" sz="2600" dirty="0">
                <a:latin typeface="微软雅黑" panose="020B0503020204020204" pitchFamily="34" charset="-122"/>
                <a:ea typeface="微软雅黑" panose="020B0503020204020204" pitchFamily="34" charset="-122"/>
              </a:rPr>
              <a:t>：</a:t>
            </a:r>
          </a:p>
          <a:p>
            <a:pPr marL="0" lvl="3" indent="0">
              <a:lnSpc>
                <a:spcPts val="3800"/>
              </a:lnSpc>
              <a:buNone/>
            </a:pPr>
            <a:r>
              <a:rPr lang="zh-CN" altLang="en-US" sz="2600" dirty="0">
                <a:latin typeface="微软雅黑" panose="020B0503020204020204" pitchFamily="34" charset="-122"/>
                <a:ea typeface="微软雅黑" panose="020B0503020204020204" pitchFamily="34" charset="-122"/>
              </a:rPr>
              <a:t>（1）宇宙站与地球站之间通信；</a:t>
            </a:r>
          </a:p>
          <a:p>
            <a:pPr marL="0" lvl="3" indent="0">
              <a:lnSpc>
                <a:spcPts val="3800"/>
              </a:lnSpc>
              <a:buNone/>
            </a:pPr>
            <a:r>
              <a:rPr lang="zh-CN" altLang="en-US" sz="2600" dirty="0">
                <a:latin typeface="微软雅黑" panose="020B0503020204020204" pitchFamily="34" charset="-122"/>
                <a:ea typeface="微软雅黑" panose="020B0503020204020204" pitchFamily="34" charset="-122"/>
              </a:rPr>
              <a:t>（2）宇宙站之间通信；</a:t>
            </a:r>
            <a:endParaRPr lang="en-US" altLang="zh-CN" sz="2600" dirty="0">
              <a:latin typeface="微软雅黑" panose="020B0503020204020204" pitchFamily="34" charset="-122"/>
              <a:ea typeface="微软雅黑" panose="020B0503020204020204" pitchFamily="34" charset="-122"/>
            </a:endParaRPr>
          </a:p>
          <a:p>
            <a:pPr marL="0" lvl="3" indent="0">
              <a:lnSpc>
                <a:spcPts val="3800"/>
              </a:lnSpc>
              <a:buNone/>
            </a:pPr>
            <a:r>
              <a:rPr lang="zh-CN" altLang="en-US" sz="2600" dirty="0">
                <a:latin typeface="微软雅黑" panose="020B0503020204020204" pitchFamily="34" charset="-122"/>
                <a:ea typeface="微软雅黑" panose="020B0503020204020204" pitchFamily="34" charset="-122"/>
              </a:rPr>
              <a:t>（3）通过宇宙站转发</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反射进行地球站间通信</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4191" y="2824682"/>
            <a:ext cx="3678463" cy="2857500"/>
          </a:xfrm>
          <a:prstGeom prst="rect">
            <a:avLst/>
          </a:prstGeom>
        </p:spPr>
      </p:pic>
      <p:sp>
        <p:nvSpPr>
          <p:cNvPr id="11" name="文本框 10"/>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730901" y="4088803"/>
            <a:ext cx="5074988" cy="2267547"/>
          </a:xfrm>
          <a:prstGeom prst="rect">
            <a:avLst/>
          </a:prstGeom>
          <a:ln>
            <a:solidFill>
              <a:schemeClr val="bg2">
                <a:lumMod val="75000"/>
              </a:schemeClr>
            </a:solidFill>
          </a:ln>
        </p:spPr>
      </p:pic>
      <p:sp>
        <p:nvSpPr>
          <p:cNvPr id="3" name="内容占位符 2"/>
          <p:cNvSpPr>
            <a:spLocks noGrp="1"/>
          </p:cNvSpPr>
          <p:nvPr>
            <p:ph idx="1"/>
          </p:nvPr>
        </p:nvSpPr>
        <p:spPr/>
        <p:txBody>
          <a:bodyPr>
            <a:normAutofit/>
          </a:bodyPr>
          <a:lstStyle/>
          <a:p>
            <a:pPr marL="0" indent="0">
              <a:buNone/>
            </a:pPr>
            <a:r>
              <a:rPr lang="zh-CN" altLang="en-US" b="1" dirty="0">
                <a:solidFill>
                  <a:srgbClr val="5B307E"/>
                </a:solidFill>
              </a:rPr>
              <a:t>卫星微波</a:t>
            </a:r>
            <a:endParaRPr lang="en-US" altLang="zh-CN" b="1" dirty="0">
              <a:solidFill>
                <a:srgbClr val="5B307E"/>
              </a:solidFill>
            </a:endParaRPr>
          </a:p>
          <a:p>
            <a:pPr>
              <a:lnSpc>
                <a:spcPct val="120000"/>
              </a:lnSpc>
            </a:pPr>
            <a:r>
              <a:rPr lang="zh-CN" altLang="en-US" sz="2400" dirty="0"/>
              <a:t>卫星通信采用微波波段，俗称</a:t>
            </a:r>
            <a:r>
              <a:rPr lang="zh-CN" altLang="en-US" sz="2400" dirty="0">
                <a:solidFill>
                  <a:srgbClr val="C00000"/>
                </a:solidFill>
              </a:rPr>
              <a:t>卫星微波</a:t>
            </a:r>
            <a:endParaRPr lang="en-US" altLang="zh-CN" sz="2400" dirty="0">
              <a:solidFill>
                <a:srgbClr val="C00000"/>
              </a:solidFill>
            </a:endParaRPr>
          </a:p>
          <a:p>
            <a:pPr>
              <a:lnSpc>
                <a:spcPct val="120000"/>
              </a:lnSpc>
            </a:pPr>
            <a:r>
              <a:rPr lang="zh-CN" altLang="en-US" sz="2400" dirty="0"/>
              <a:t>卫星通信利用人造地球卫星作为中继站来转发电磁波，从而实现两个或多个地球站之间的通信</a:t>
            </a:r>
            <a:endParaRPr lang="en-US" altLang="zh-CN" sz="2400" dirty="0"/>
          </a:p>
          <a:p>
            <a:pPr>
              <a:lnSpc>
                <a:spcPct val="120000"/>
              </a:lnSpc>
            </a:pPr>
            <a:r>
              <a:rPr lang="zh-CN" altLang="en-US" sz="2600" dirty="0"/>
              <a:t>卫星通信的两种：</a:t>
            </a:r>
            <a:r>
              <a:rPr lang="zh-CN" altLang="en-US" sz="2600" dirty="0">
                <a:solidFill>
                  <a:srgbClr val="C00000"/>
                </a:solidFill>
              </a:rPr>
              <a:t>同步卫星通信</a:t>
            </a:r>
            <a:r>
              <a:rPr lang="zh-CN" altLang="en-US" sz="2600" dirty="0"/>
              <a:t>和</a:t>
            </a:r>
            <a:r>
              <a:rPr lang="zh-CN" altLang="en-US" sz="2600" dirty="0">
                <a:solidFill>
                  <a:srgbClr val="C00000"/>
                </a:solidFill>
              </a:rPr>
              <a:t>移动微信通信</a:t>
            </a:r>
          </a:p>
          <a:p>
            <a:pPr>
              <a:lnSpc>
                <a:spcPct val="120000"/>
              </a:lnSpc>
            </a:pPr>
            <a:endParaRPr lang="zh-CN" altLang="en-US" sz="2600" dirty="0">
              <a:solidFill>
                <a:srgbClr val="C0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92</a:t>
            </a:fld>
            <a:endParaRPr kumimoji="1" lang="zh-CN" altLang="en-US" dirty="0"/>
          </a:p>
        </p:txBody>
      </p:sp>
      <p:pic>
        <p:nvPicPr>
          <p:cNvPr id="7" name="图片 6"/>
          <p:cNvPicPr>
            <a:picLocks noChangeAspect="1"/>
          </p:cNvPicPr>
          <p:nvPr/>
        </p:nvPicPr>
        <p:blipFill>
          <a:blip r:embed="rId3"/>
          <a:stretch>
            <a:fillRect/>
          </a:stretch>
        </p:blipFill>
        <p:spPr>
          <a:xfrm>
            <a:off x="1074351" y="4096450"/>
            <a:ext cx="5204461" cy="2267548"/>
          </a:xfrm>
          <a:prstGeom prst="rect">
            <a:avLst/>
          </a:prstGeom>
        </p:spPr>
      </p:pic>
      <p:sp>
        <p:nvSpPr>
          <p:cNvPr id="10" name="标题 1"/>
          <p:cNvSpPr>
            <a:spLocks noGrp="1"/>
          </p:cNvSpPr>
          <p:nvPr>
            <p:ph type="title"/>
          </p:nvPr>
        </p:nvSpPr>
        <p:spPr>
          <a:xfrm>
            <a:off x="1307508" y="365126"/>
            <a:ext cx="8220812" cy="879086"/>
          </a:xfrm>
        </p:spPr>
        <p:txBody>
          <a:bodyPr/>
          <a:lstStyle/>
          <a:p>
            <a:r>
              <a:rPr lang="zh-CN" altLang="en-US" dirty="0"/>
              <a:t>卫星通信的基本概念</a:t>
            </a:r>
          </a:p>
        </p:txBody>
      </p:sp>
      <p:sp>
        <p:nvSpPr>
          <p:cNvPr id="8" name="文本框 7"/>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1792" y="1423325"/>
            <a:ext cx="10732008" cy="1590484"/>
          </a:xfrm>
        </p:spPr>
        <p:txBody>
          <a:bodyPr>
            <a:normAutofit/>
          </a:bodyPr>
          <a:lstStyle/>
          <a:p>
            <a:pPr>
              <a:lnSpc>
                <a:spcPct val="110000"/>
              </a:lnSpc>
            </a:pPr>
            <a:r>
              <a:rPr lang="zh-CN" altLang="en-US" b="1" i="0" dirty="0">
                <a:solidFill>
                  <a:srgbClr val="5B307E"/>
                </a:solidFill>
                <a:latin typeface="Times New Roman" panose="02020603050405020304" pitchFamily="18" charset="0"/>
              </a:rPr>
              <a:t>卫星通信的工作频段</a:t>
            </a:r>
            <a:endParaRPr lang="en-US" altLang="zh-CN" b="1" dirty="0">
              <a:solidFill>
                <a:srgbClr val="5B307E"/>
              </a:solidFill>
              <a:latin typeface="Times New Roman" panose="02020603050405020304" pitchFamily="18" charset="0"/>
            </a:endParaRPr>
          </a:p>
          <a:p>
            <a:pPr marL="360045" lvl="1" indent="0">
              <a:lnSpc>
                <a:spcPct val="110000"/>
              </a:lnSpc>
              <a:buNone/>
            </a:pPr>
            <a:r>
              <a:rPr lang="zh-CN" altLang="en-US" i="0" dirty="0">
                <a:latin typeface="Times New Roman" panose="02020603050405020304" pitchFamily="18" charset="0"/>
              </a:rPr>
              <a:t>应选择在电波能穿越电离层的特高频或微波频段，它的最佳频段范围为</a:t>
            </a:r>
            <a:r>
              <a:rPr lang="en-US" altLang="zh-CN" i="0" dirty="0">
                <a:latin typeface="Times New Roman" panose="02020603050405020304" pitchFamily="18" charset="0"/>
              </a:rPr>
              <a:t>1GHz</a:t>
            </a:r>
            <a:r>
              <a:rPr lang="zh-CN" altLang="en-US" i="0" dirty="0">
                <a:latin typeface="Times New Roman" panose="02020603050405020304" pitchFamily="18" charset="0"/>
              </a:rPr>
              <a:t>～</a:t>
            </a:r>
            <a:r>
              <a:rPr lang="en-US" altLang="zh-CN" i="0" dirty="0">
                <a:latin typeface="Times New Roman" panose="02020603050405020304" pitchFamily="18" charset="0"/>
              </a:rPr>
              <a:t>10GHz</a:t>
            </a:r>
            <a:r>
              <a:rPr lang="zh-CN" altLang="en-US" i="0" dirty="0">
                <a:latin typeface="Times New Roman" panose="02020603050405020304" pitchFamily="18" charset="0"/>
              </a:rPr>
              <a:t>，</a:t>
            </a:r>
            <a:r>
              <a:rPr lang="en-US" altLang="zh-CN" i="0" dirty="0">
                <a:latin typeface="Times New Roman" panose="02020603050405020304" pitchFamily="18" charset="0"/>
              </a:rPr>
              <a:t>ITU-T</a:t>
            </a:r>
            <a:r>
              <a:rPr lang="zh-CN" altLang="en-US" i="0" dirty="0">
                <a:latin typeface="Times New Roman" panose="02020603050405020304" pitchFamily="18" charset="0"/>
              </a:rPr>
              <a:t>为卫星用户分配的工作频段见下图</a:t>
            </a:r>
            <a:endParaRPr lang="zh-CN" altLang="en-US" dirty="0"/>
          </a:p>
          <a:p>
            <a:endParaRPr lang="zh-CN" altLang="en-US" dirty="0"/>
          </a:p>
          <a:p>
            <a:pPr marL="245745" indent="-342900">
              <a:lnSpc>
                <a:spcPct val="110000"/>
              </a:lnSpc>
            </a:pPr>
            <a:endParaRPr lang="zh-CN" altLang="en-US" sz="2400" dirty="0"/>
          </a:p>
          <a:p>
            <a:pPr marL="360045" lvl="1" indent="0">
              <a:lnSpc>
                <a:spcPct val="110000"/>
              </a:lnSpc>
              <a:buNone/>
            </a:pPr>
            <a:endParaRPr lang="en-US" altLang="zh-CN" sz="20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93</a:t>
            </a:fld>
            <a:endParaRPr kumimoji="1" lang="zh-CN" altLang="en-US" dirty="0"/>
          </a:p>
        </p:txBody>
      </p:sp>
      <p:pic>
        <p:nvPicPr>
          <p:cNvPr id="5" name="图片 4"/>
          <p:cNvPicPr>
            <a:picLocks noChangeAspect="1"/>
          </p:cNvPicPr>
          <p:nvPr/>
        </p:nvPicPr>
        <p:blipFill>
          <a:blip r:embed="rId2"/>
          <a:stretch>
            <a:fillRect/>
          </a:stretch>
        </p:blipFill>
        <p:spPr>
          <a:xfrm>
            <a:off x="937355" y="2909887"/>
            <a:ext cx="5692045" cy="3629025"/>
          </a:xfrm>
          <a:prstGeom prst="rect">
            <a:avLst/>
          </a:prstGeom>
        </p:spPr>
      </p:pic>
      <p:pic>
        <p:nvPicPr>
          <p:cNvPr id="6" name="图片 5"/>
          <p:cNvPicPr>
            <a:picLocks noChangeAspect="1"/>
          </p:cNvPicPr>
          <p:nvPr/>
        </p:nvPicPr>
        <p:blipFill>
          <a:blip r:embed="rId3"/>
          <a:stretch>
            <a:fillRect/>
          </a:stretch>
        </p:blipFill>
        <p:spPr>
          <a:xfrm>
            <a:off x="7423295" y="3479800"/>
            <a:ext cx="4210050" cy="2876550"/>
          </a:xfrm>
          <a:prstGeom prst="rect">
            <a:avLst/>
          </a:prstGeom>
        </p:spPr>
      </p:pic>
      <p:sp>
        <p:nvSpPr>
          <p:cNvPr id="10" name="标题 1"/>
          <p:cNvSpPr>
            <a:spLocks noGrp="1"/>
          </p:cNvSpPr>
          <p:nvPr>
            <p:ph type="title"/>
          </p:nvPr>
        </p:nvSpPr>
        <p:spPr>
          <a:xfrm>
            <a:off x="1307508" y="365126"/>
            <a:ext cx="8220812" cy="879086"/>
          </a:xfrm>
        </p:spPr>
        <p:txBody>
          <a:bodyPr/>
          <a:lstStyle/>
          <a:p>
            <a:r>
              <a:rPr lang="zh-CN" altLang="en-US" dirty="0"/>
              <a:t>卫星通信的基本概念</a:t>
            </a:r>
          </a:p>
        </p:txBody>
      </p:sp>
      <p:sp>
        <p:nvSpPr>
          <p:cNvPr id="8" name="文本框 7"/>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5"/>
          <a:stretch>
            <a:fillRect/>
          </a:stretch>
        </p:blipFill>
        <p:spPr>
          <a:xfrm>
            <a:off x="6778703" y="3359883"/>
            <a:ext cx="4683195" cy="3223894"/>
          </a:xfrm>
          <a:prstGeom prst="rect">
            <a:avLst/>
          </a:prstGeom>
        </p:spPr>
      </p:pic>
      <p:sp>
        <p:nvSpPr>
          <p:cNvPr id="3" name="内容占位符 2"/>
          <p:cNvSpPr>
            <a:spLocks noGrp="1"/>
          </p:cNvSpPr>
          <p:nvPr>
            <p:ph idx="1"/>
          </p:nvPr>
        </p:nvSpPr>
        <p:spPr>
          <a:xfrm>
            <a:off x="6643569" y="1463941"/>
            <a:ext cx="4818329" cy="1895942"/>
          </a:xfrm>
        </p:spPr>
        <p:txBody>
          <a:bodyPr>
            <a:normAutofit/>
          </a:bodyPr>
          <a:lstStyle/>
          <a:p>
            <a:pPr marL="0" indent="0" algn="just">
              <a:buNone/>
            </a:pPr>
            <a:r>
              <a:rPr lang="zh-CN" altLang="en-US" dirty="0">
                <a:solidFill>
                  <a:srgbClr val="C00000"/>
                </a:solidFill>
              </a:rPr>
              <a:t>同步卫星的配置</a:t>
            </a:r>
            <a:endParaRPr lang="en-US" altLang="zh-CN" dirty="0">
              <a:solidFill>
                <a:srgbClr val="C00000"/>
              </a:solidFill>
            </a:endParaRPr>
          </a:p>
          <a:p>
            <a:pPr algn="just">
              <a:lnSpc>
                <a:spcPct val="110000"/>
              </a:lnSpc>
            </a:pPr>
            <a:r>
              <a:rPr lang="zh-CN" altLang="en-US" sz="2400" dirty="0"/>
              <a:t>同步卫星在赤道上空</a:t>
            </a:r>
            <a:r>
              <a:rPr lang="en-US" altLang="zh-CN" sz="2400" dirty="0"/>
              <a:t>36000km</a:t>
            </a:r>
            <a:r>
              <a:rPr lang="zh-CN" altLang="en-US" sz="2400" dirty="0"/>
              <a:t>，三颗相距</a:t>
            </a:r>
            <a:r>
              <a:rPr lang="en-US" altLang="zh-CN" sz="2400" dirty="0"/>
              <a:t>120</a:t>
            </a:r>
            <a:r>
              <a:rPr lang="zh-CN" altLang="en-US" sz="2400" dirty="0"/>
              <a:t>度的卫星就能覆盖整个赤道圆周</a:t>
            </a:r>
          </a:p>
          <a:p>
            <a:pPr algn="just"/>
            <a:endParaRPr lang="zh-CN" altLang="en-US" dirty="0">
              <a:solidFill>
                <a:srgbClr val="C00000"/>
              </a:solidFill>
            </a:endParaRPr>
          </a:p>
          <a:p>
            <a:pPr marL="0" indent="0" algn="just">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94</a:t>
            </a:fld>
            <a:endParaRPr kumimoji="1" lang="zh-CN" altLang="en-US" dirty="0"/>
          </a:p>
        </p:txBody>
      </p:sp>
      <p:sp>
        <p:nvSpPr>
          <p:cNvPr id="7" name="内容占位符 2"/>
          <p:cNvSpPr txBox="1"/>
          <p:nvPr/>
        </p:nvSpPr>
        <p:spPr>
          <a:xfrm>
            <a:off x="446568" y="1465613"/>
            <a:ext cx="5826642" cy="52102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zh-CN" altLang="en-US" dirty="0">
                <a:solidFill>
                  <a:srgbClr val="C00000"/>
                </a:solidFill>
              </a:rPr>
              <a:t>同步卫星通信</a:t>
            </a:r>
            <a:endParaRPr lang="en-US" altLang="zh-CN" dirty="0">
              <a:solidFill>
                <a:srgbClr val="C00000"/>
              </a:solidFill>
            </a:endParaRPr>
          </a:p>
          <a:p>
            <a:pPr algn="just">
              <a:lnSpc>
                <a:spcPct val="110000"/>
              </a:lnSpc>
            </a:pPr>
            <a:r>
              <a:rPr lang="zh-CN" altLang="en-US" sz="2400" dirty="0"/>
              <a:t>同步卫星有两种轨道：</a:t>
            </a:r>
            <a:endParaRPr lang="en-US" altLang="zh-CN" sz="2400" dirty="0"/>
          </a:p>
          <a:p>
            <a:pPr lvl="1" algn="just">
              <a:lnSpc>
                <a:spcPct val="110000"/>
              </a:lnSpc>
            </a:pPr>
            <a:r>
              <a:rPr lang="zh-CN" altLang="en-US" dirty="0"/>
              <a:t>地球同步轨道：</a:t>
            </a:r>
            <a:endParaRPr lang="en-US" altLang="zh-CN" dirty="0"/>
          </a:p>
          <a:p>
            <a:pPr lvl="2" algn="just">
              <a:lnSpc>
                <a:spcPct val="110000"/>
              </a:lnSpc>
            </a:pPr>
            <a:r>
              <a:rPr lang="zh-CN" altLang="en-US" dirty="0"/>
              <a:t>从地球上的特定位置观看时，地球同步轨道上的卫星经过一个恒星天后，会出现在天空中完全相同的位置</a:t>
            </a:r>
            <a:endParaRPr lang="en-US" altLang="zh-CN" dirty="0"/>
          </a:p>
          <a:p>
            <a:pPr lvl="2" algn="just">
              <a:lnSpc>
                <a:spcPct val="110000"/>
              </a:lnSpc>
            </a:pPr>
            <a:r>
              <a:rPr lang="zh-CN" altLang="en-US" dirty="0"/>
              <a:t>圆形的地球同步轨道的半径为</a:t>
            </a:r>
            <a:r>
              <a:rPr lang="en-US" altLang="zh-CN" dirty="0"/>
              <a:t>42,164km</a:t>
            </a:r>
          </a:p>
          <a:p>
            <a:pPr lvl="1" algn="just">
              <a:lnSpc>
                <a:spcPct val="110000"/>
              </a:lnSpc>
            </a:pPr>
            <a:r>
              <a:rPr lang="zh-CN" altLang="en-US" dirty="0"/>
              <a:t>地球静止轨道</a:t>
            </a:r>
            <a:endParaRPr lang="en-US" altLang="zh-CN" dirty="0"/>
          </a:p>
          <a:p>
            <a:pPr lvl="2" algn="just">
              <a:lnSpc>
                <a:spcPct val="110000"/>
              </a:lnSpc>
            </a:pPr>
            <a:r>
              <a:rPr lang="zh-CN" altLang="en-US" dirty="0"/>
              <a:t>在地球赤道上空约</a:t>
            </a:r>
            <a:r>
              <a:rPr lang="en-US" altLang="zh-CN" dirty="0"/>
              <a:t>36000km</a:t>
            </a:r>
            <a:r>
              <a:rPr lang="zh-CN" altLang="en-US" dirty="0"/>
              <a:t>的太空中围绕地球的圆形轨道</a:t>
            </a:r>
            <a:endParaRPr lang="en-US" altLang="zh-CN" dirty="0"/>
          </a:p>
          <a:p>
            <a:pPr lvl="2" algn="just">
              <a:lnSpc>
                <a:spcPct val="110000"/>
              </a:lnSpc>
            </a:pPr>
            <a:r>
              <a:rPr lang="zh-CN" altLang="en-US" dirty="0"/>
              <a:t>其绕地球运行周期为</a:t>
            </a:r>
            <a:r>
              <a:rPr lang="en-US" altLang="zh-CN" dirty="0"/>
              <a:t>1</a:t>
            </a:r>
            <a:r>
              <a:rPr lang="zh-CN" altLang="en-US" dirty="0"/>
              <a:t>恒星日，与地球自转同步</a:t>
            </a:r>
            <a:endParaRPr lang="zh-CN" altLang="en-US" sz="1400" dirty="0"/>
          </a:p>
        </p:txBody>
      </p:sp>
      <p:pic>
        <p:nvPicPr>
          <p:cNvPr id="8" name="同步卫星">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flipV="1">
            <a:off x="478483" y="2516339"/>
            <a:ext cx="5794727" cy="3359130"/>
          </a:xfrm>
          <a:prstGeom prst="rect">
            <a:avLst/>
          </a:prstGeom>
        </p:spPr>
      </p:pic>
      <p:sp>
        <p:nvSpPr>
          <p:cNvPr id="11" name="标题 1"/>
          <p:cNvSpPr>
            <a:spLocks noGrp="1"/>
          </p:cNvSpPr>
          <p:nvPr>
            <p:ph type="title"/>
          </p:nvPr>
        </p:nvSpPr>
        <p:spPr>
          <a:xfrm>
            <a:off x="1307508" y="365126"/>
            <a:ext cx="8220812" cy="879086"/>
          </a:xfrm>
        </p:spPr>
        <p:txBody>
          <a:bodyPr/>
          <a:lstStyle/>
          <a:p>
            <a:r>
              <a:rPr lang="zh-CN" altLang="en-US" dirty="0"/>
              <a:t>卫星通信的基本概念</a:t>
            </a:r>
          </a:p>
        </p:txBody>
      </p:sp>
      <p:sp>
        <p:nvSpPr>
          <p:cNvPr id="10" name="文本框 9"/>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95</a:t>
            </a:fld>
            <a:endParaRPr kumimoji="1" lang="zh-CN" altLang="en-US" dirty="0"/>
          </a:p>
        </p:txBody>
      </p:sp>
      <p:sp>
        <p:nvSpPr>
          <p:cNvPr id="6" name="内容占位符 2"/>
          <p:cNvSpPr>
            <a:spLocks noGrp="1"/>
          </p:cNvSpPr>
          <p:nvPr>
            <p:ph idx="1"/>
          </p:nvPr>
        </p:nvSpPr>
        <p:spPr>
          <a:xfrm>
            <a:off x="838200" y="1512312"/>
            <a:ext cx="10515600" cy="4919310"/>
          </a:xfrm>
        </p:spPr>
        <p:txBody>
          <a:bodyPr>
            <a:normAutofit fontScale="92500" lnSpcReduction="20000"/>
          </a:bodyPr>
          <a:lstStyle/>
          <a:p>
            <a:pPr>
              <a:lnSpc>
                <a:spcPct val="110000"/>
              </a:lnSpc>
            </a:pPr>
            <a:r>
              <a:rPr lang="zh-CN" altLang="en-US" i="0" dirty="0">
                <a:solidFill>
                  <a:srgbClr val="5B307E"/>
                </a:solidFill>
                <a:latin typeface="Times New Roman" panose="02020603050405020304" pitchFamily="18" charset="0"/>
              </a:rPr>
              <a:t>卫星通信的特点</a:t>
            </a:r>
            <a:endParaRPr lang="en-US" altLang="zh-CN" dirty="0">
              <a:solidFill>
                <a:srgbClr val="5B307E"/>
              </a:solidFill>
              <a:latin typeface="Times New Roman" panose="02020603050405020304" pitchFamily="18" charset="0"/>
            </a:endParaRPr>
          </a:p>
          <a:p>
            <a:pPr lvl="1">
              <a:lnSpc>
                <a:spcPct val="120000"/>
              </a:lnSpc>
            </a:pPr>
            <a:r>
              <a:rPr lang="zh-CN" altLang="en-US" i="0" dirty="0">
                <a:latin typeface="Times New Roman" panose="02020603050405020304" pitchFamily="18" charset="0"/>
              </a:rPr>
              <a:t>传播时延长，从一个地球站经卫星到另一个地球站的电波传播传播时间约需</a:t>
            </a:r>
            <a:r>
              <a:rPr lang="en-US" altLang="zh-CN" i="0" dirty="0">
                <a:latin typeface="Times New Roman" panose="02020603050405020304" pitchFamily="18" charset="0"/>
              </a:rPr>
              <a:t>240</a:t>
            </a:r>
            <a:r>
              <a:rPr lang="zh-CN" altLang="en-US" i="0" dirty="0">
                <a:latin typeface="Times New Roman" panose="02020603050405020304" pitchFamily="18" charset="0"/>
              </a:rPr>
              <a:t>～</a:t>
            </a:r>
            <a:r>
              <a:rPr lang="en-US" altLang="zh-CN" i="0" dirty="0">
                <a:latin typeface="Times New Roman" panose="02020603050405020304" pitchFamily="18" charset="0"/>
              </a:rPr>
              <a:t>280ms</a:t>
            </a:r>
            <a:r>
              <a:rPr lang="zh-CN" altLang="en-US" i="0" dirty="0">
                <a:latin typeface="Times New Roman" panose="02020603050405020304" pitchFamily="18" charset="0"/>
              </a:rPr>
              <a:t>（可取</a:t>
            </a:r>
            <a:r>
              <a:rPr lang="en-US" altLang="zh-CN" i="0" dirty="0">
                <a:latin typeface="Times New Roman" panose="02020603050405020304" pitchFamily="18" charset="0"/>
              </a:rPr>
              <a:t>270ms</a:t>
            </a:r>
            <a:r>
              <a:rPr lang="zh-CN" altLang="en-US" i="0" dirty="0">
                <a:latin typeface="Times New Roman" panose="02020603050405020304" pitchFamily="18" charset="0"/>
              </a:rPr>
              <a:t>）</a:t>
            </a:r>
            <a:endParaRPr lang="zh-CN" altLang="en-US" dirty="0">
              <a:latin typeface="Times New Roman" panose="02020603050405020304" pitchFamily="18" charset="0"/>
            </a:endParaRPr>
          </a:p>
          <a:p>
            <a:pPr lvl="1">
              <a:lnSpc>
                <a:spcPct val="110000"/>
              </a:lnSpc>
            </a:pPr>
            <a:r>
              <a:rPr lang="zh-CN" altLang="en-US" i="0" dirty="0">
                <a:latin typeface="Times New Roman" panose="02020603050405020304" pitchFamily="18" charset="0"/>
              </a:rPr>
              <a:t>传播损耗大，达</a:t>
            </a:r>
            <a:r>
              <a:rPr lang="en-US" altLang="zh-CN" i="0" dirty="0">
                <a:latin typeface="Times New Roman" panose="02020603050405020304" pitchFamily="18" charset="0"/>
              </a:rPr>
              <a:t>200dB</a:t>
            </a:r>
            <a:r>
              <a:rPr lang="zh-CN" altLang="en-US" i="0" dirty="0">
                <a:latin typeface="Times New Roman" panose="02020603050405020304" pitchFamily="18" charset="0"/>
              </a:rPr>
              <a:t>左右</a:t>
            </a:r>
            <a:endParaRPr lang="zh-CN" altLang="en-US" dirty="0">
              <a:latin typeface="Times New Roman" panose="02020603050405020304" pitchFamily="18" charset="0"/>
            </a:endParaRPr>
          </a:p>
          <a:p>
            <a:pPr lvl="1">
              <a:lnSpc>
                <a:spcPct val="110000"/>
              </a:lnSpc>
            </a:pPr>
            <a:r>
              <a:rPr lang="zh-CN" altLang="en-US" i="0" dirty="0">
                <a:latin typeface="Times New Roman" panose="02020603050405020304" pitchFamily="18" charset="0"/>
              </a:rPr>
              <a:t>受大气层的影响大</a:t>
            </a:r>
            <a:endParaRPr lang="zh-CN" altLang="en-US" dirty="0">
              <a:latin typeface="Times New Roman" panose="02020603050405020304" pitchFamily="18" charset="0"/>
            </a:endParaRPr>
          </a:p>
          <a:p>
            <a:pPr lvl="1">
              <a:lnSpc>
                <a:spcPct val="110000"/>
              </a:lnSpc>
            </a:pPr>
            <a:r>
              <a:rPr lang="zh-CN" altLang="en-US" i="0" dirty="0">
                <a:latin typeface="Times New Roman" panose="02020603050405020304" pitchFamily="18" charset="0"/>
              </a:rPr>
              <a:t>“面覆盖”式的传播信道</a:t>
            </a:r>
            <a:endParaRPr lang="en-US" altLang="zh-CN" i="0" dirty="0">
              <a:latin typeface="Times New Roman" panose="02020603050405020304" pitchFamily="18" charset="0"/>
            </a:endParaRPr>
          </a:p>
          <a:p>
            <a:pPr>
              <a:lnSpc>
                <a:spcPct val="120000"/>
              </a:lnSpc>
            </a:pPr>
            <a:r>
              <a:rPr lang="zh-CN" altLang="en-US" dirty="0">
                <a:solidFill>
                  <a:srgbClr val="5B307E"/>
                </a:solidFill>
              </a:rPr>
              <a:t>卫星通信的缺点</a:t>
            </a:r>
            <a:endParaRPr lang="en-US" altLang="zh-CN" dirty="0">
              <a:solidFill>
                <a:srgbClr val="5B307E"/>
              </a:solidFill>
            </a:endParaRPr>
          </a:p>
          <a:p>
            <a:pPr lvl="1">
              <a:lnSpc>
                <a:spcPct val="120000"/>
              </a:lnSpc>
            </a:pPr>
            <a:r>
              <a:rPr lang="zh-CN" altLang="en-US" dirty="0"/>
              <a:t>传输时延大：</a:t>
            </a:r>
            <a:r>
              <a:rPr lang="en-US" altLang="zh-CN" dirty="0"/>
              <a:t>500</a:t>
            </a:r>
            <a:r>
              <a:rPr lang="zh-CN" altLang="en-US" dirty="0"/>
              <a:t>毫秒</a:t>
            </a:r>
            <a:r>
              <a:rPr lang="en-US" altLang="zh-CN" dirty="0"/>
              <a:t>~800</a:t>
            </a:r>
            <a:r>
              <a:rPr lang="zh-CN" altLang="en-US" dirty="0"/>
              <a:t>毫秒的时延</a:t>
            </a:r>
          </a:p>
          <a:p>
            <a:pPr lvl="1">
              <a:lnSpc>
                <a:spcPct val="120000"/>
              </a:lnSpc>
            </a:pPr>
            <a:r>
              <a:rPr lang="zh-CN" altLang="en-US" dirty="0"/>
              <a:t>高纬度地区难以实现卫星通信</a:t>
            </a:r>
          </a:p>
          <a:p>
            <a:pPr lvl="1">
              <a:lnSpc>
                <a:spcPct val="120000"/>
              </a:lnSpc>
            </a:pPr>
            <a:r>
              <a:rPr lang="zh-CN" altLang="en-US" dirty="0"/>
              <a:t>为了避免各卫星通信系统之间的相互干扰，</a:t>
            </a:r>
            <a:r>
              <a:rPr lang="zh-CN" altLang="en-US" dirty="0">
                <a:solidFill>
                  <a:srgbClr val="C00000"/>
                </a:solidFill>
              </a:rPr>
              <a:t>同步轨道的星位</a:t>
            </a:r>
            <a:r>
              <a:rPr lang="zh-CN" altLang="en-US" dirty="0"/>
              <a:t>是有一点限度的，不能无限制地增加卫星数量</a:t>
            </a:r>
          </a:p>
          <a:p>
            <a:pPr lvl="1">
              <a:lnSpc>
                <a:spcPct val="120000"/>
              </a:lnSpc>
            </a:pPr>
            <a:r>
              <a:rPr lang="zh-CN" altLang="en-US" dirty="0"/>
              <a:t>太空中的日凌现象和星食现象会中断和影响卫星通信</a:t>
            </a:r>
          </a:p>
          <a:p>
            <a:pPr marL="914400" lvl="1" indent="-457200">
              <a:lnSpc>
                <a:spcPct val="110000"/>
              </a:lnSpc>
              <a:buFont typeface="+mj-ea"/>
              <a:buAutoNum type="circleNumDbPlain"/>
            </a:pPr>
            <a:endParaRPr lang="zh-CN" altLang="en-US" dirty="0">
              <a:latin typeface="Times New Roman" panose="02020603050405020304" pitchFamily="18" charset="0"/>
            </a:endParaRPr>
          </a:p>
          <a:p>
            <a:pPr marL="914400" lvl="1" indent="-457200">
              <a:buFont typeface="+mj-ea"/>
              <a:buAutoNum type="circleNumDbPlain"/>
            </a:pPr>
            <a:endParaRPr lang="zh-CN" altLang="en-US" dirty="0"/>
          </a:p>
          <a:p>
            <a:endParaRPr lang="zh-CN" altLang="en-US" dirty="0"/>
          </a:p>
          <a:p>
            <a:pPr marL="245745" indent="-342900">
              <a:lnSpc>
                <a:spcPct val="110000"/>
              </a:lnSpc>
            </a:pPr>
            <a:endParaRPr lang="zh-CN" altLang="en-US" sz="2400" dirty="0"/>
          </a:p>
          <a:p>
            <a:pPr marL="360045" lvl="1" indent="0">
              <a:lnSpc>
                <a:spcPct val="110000"/>
              </a:lnSpc>
              <a:buNone/>
            </a:pPr>
            <a:endParaRPr lang="en-US" altLang="zh-CN" sz="2000" dirty="0"/>
          </a:p>
        </p:txBody>
      </p:sp>
      <p:pic>
        <p:nvPicPr>
          <p:cNvPr id="5" name="图片 4"/>
          <p:cNvPicPr>
            <a:picLocks noChangeAspect="1"/>
          </p:cNvPicPr>
          <p:nvPr/>
        </p:nvPicPr>
        <p:blipFill rotWithShape="1">
          <a:blip r:embed="rId2"/>
          <a:srcRect l="15720" t="13414" r="6880"/>
          <a:stretch>
            <a:fillRect/>
          </a:stretch>
        </p:blipFill>
        <p:spPr>
          <a:xfrm>
            <a:off x="7781544" y="2509924"/>
            <a:ext cx="3867912" cy="2213972"/>
          </a:xfrm>
          <a:prstGeom prst="rect">
            <a:avLst/>
          </a:prstGeom>
        </p:spPr>
      </p:pic>
      <p:sp>
        <p:nvSpPr>
          <p:cNvPr id="9" name="标题 1"/>
          <p:cNvSpPr>
            <a:spLocks noGrp="1"/>
          </p:cNvSpPr>
          <p:nvPr>
            <p:ph type="title"/>
          </p:nvPr>
        </p:nvSpPr>
        <p:spPr>
          <a:xfrm>
            <a:off x="1307508" y="365126"/>
            <a:ext cx="8220812" cy="879086"/>
          </a:xfrm>
        </p:spPr>
        <p:txBody>
          <a:bodyPr/>
          <a:lstStyle/>
          <a:p>
            <a:r>
              <a:rPr lang="zh-CN" altLang="en-US" dirty="0"/>
              <a:t>卫星通信的基本概念</a:t>
            </a:r>
          </a:p>
        </p:txBody>
      </p:sp>
      <p:sp>
        <p:nvSpPr>
          <p:cNvPr id="7" name="文本框 6"/>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t>卫星通信的历史起源</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96</a:t>
            </a:fld>
            <a:endParaRPr kumimoji="1" lang="zh-CN" altLang="en-US" dirty="0"/>
          </a:p>
        </p:txBody>
      </p:sp>
      <p:sp>
        <p:nvSpPr>
          <p:cNvPr id="6" name="Text Box 11"/>
          <p:cNvSpPr txBox="1">
            <a:spLocks noChangeArrowheads="1"/>
          </p:cNvSpPr>
          <p:nvPr/>
        </p:nvSpPr>
        <p:spPr bwMode="auto">
          <a:xfrm>
            <a:off x="544595" y="1298642"/>
            <a:ext cx="7859176"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1945</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月，英国人</a:t>
            </a:r>
            <a:r>
              <a:rPr lang="en-US" altLang="zh-CN" sz="2400" dirty="0">
                <a:latin typeface="微软雅黑" panose="020B0503020204020204" pitchFamily="34" charset="-122"/>
                <a:ea typeface="微软雅黑" panose="020B0503020204020204" pitchFamily="34" charset="-122"/>
              </a:rPr>
              <a:t>A.C.</a:t>
            </a:r>
            <a:r>
              <a:rPr lang="zh-CN" altLang="en-US" sz="2400" dirty="0">
                <a:latin typeface="微软雅黑" panose="020B0503020204020204" pitchFamily="34" charset="-122"/>
                <a:ea typeface="微软雅黑" panose="020B0503020204020204" pitchFamily="34" charset="-122"/>
              </a:rPr>
              <a:t>克拉克提出静止卫星通信的设想</a:t>
            </a: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1957</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月，世界上第一颗人造卫星升空</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1970</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日，我国第一颗人造地球卫星“东方红”</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号在酒泉发射成功，中国成为世界上第五个发射卫星的国家</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1984</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日，我国发射成功“东方红</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-Ⅰ</a:t>
            </a:r>
            <a:r>
              <a:rPr lang="zh-CN" altLang="en-US" sz="2400" dirty="0">
                <a:latin typeface="微软雅黑" panose="020B0503020204020204" pitchFamily="34" charset="-122"/>
                <a:ea typeface="微软雅黑" panose="020B0503020204020204" pitchFamily="34" charset="-122"/>
              </a:rPr>
              <a:t>型”试验通信卫星</a:t>
            </a:r>
            <a:r>
              <a:rPr lang="en-US"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STW-1</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4</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日定点于东经</a:t>
            </a:r>
            <a:r>
              <a:rPr lang="en-US" altLang="zh-CN" sz="2400" dirty="0">
                <a:latin typeface="微软雅黑" panose="020B0503020204020204" pitchFamily="34" charset="-122"/>
                <a:ea typeface="微软雅黑" panose="020B0503020204020204" pitchFamily="34" charset="-122"/>
              </a:rPr>
              <a:t>125</a:t>
            </a:r>
            <a:r>
              <a:rPr lang="zh-CN" altLang="en-US" sz="2400" dirty="0">
                <a:latin typeface="微软雅黑" panose="020B0503020204020204" pitchFamily="34" charset="-122"/>
                <a:ea typeface="微软雅黑" panose="020B0503020204020204" pitchFamily="34" charset="-122"/>
              </a:rPr>
              <a:t>度赤道上空</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1997</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日，我国发射成功第</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代通信卫星“东方红三号（</a:t>
            </a:r>
            <a:r>
              <a:rPr lang="en-US" altLang="zh-CN" sz="2400" dirty="0">
                <a:latin typeface="微软雅黑" panose="020B0503020204020204" pitchFamily="34" charset="-122"/>
                <a:ea typeface="微软雅黑" panose="020B0503020204020204" pitchFamily="34" charset="-122"/>
              </a:rPr>
              <a:t>DFH-3</a:t>
            </a:r>
            <a:r>
              <a:rPr lang="zh-CN" altLang="en-US" sz="2400" dirty="0">
                <a:latin typeface="微软雅黑" panose="020B0503020204020204" pitchFamily="34" charset="-122"/>
                <a:ea typeface="微软雅黑" panose="020B0503020204020204" pitchFamily="34" charset="-122"/>
              </a:rPr>
              <a:t>）”，主要用于电视传输、电话、电报、传真、广播和数据传输等业务</a:t>
            </a:r>
            <a:endParaRPr lang="en-US" altLang="zh-CN" sz="2400" dirty="0">
              <a:latin typeface="微软雅黑" panose="020B0503020204020204" pitchFamily="34" charset="-122"/>
              <a:ea typeface="微软雅黑" panose="020B0503020204020204" pitchFamily="34" charset="-122"/>
            </a:endParaRP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1" y="3173007"/>
            <a:ext cx="3374570" cy="1942566"/>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1" y="1298642"/>
            <a:ext cx="1611085" cy="183679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0201891" y="1125176"/>
            <a:ext cx="1990109" cy="2031325"/>
          </a:xfrm>
          <a:prstGeom prst="rect">
            <a:avLst/>
          </a:prstGeom>
          <a:solidFill>
            <a:schemeClr val="bg2"/>
          </a:solidFill>
        </p:spPr>
        <p:txBody>
          <a:bodyPr wrap="square">
            <a:spAutoFit/>
          </a:bodyPr>
          <a:lstStyle/>
          <a:p>
            <a:pPr algn="just"/>
            <a:r>
              <a:rPr lang="zh-CN" altLang="en-US" dirty="0">
                <a:solidFill>
                  <a:schemeClr val="accent4">
                    <a:lumMod val="50000"/>
                  </a:schemeClr>
                </a:solidFill>
                <a:latin typeface="微软雅黑" panose="020B0503020204020204" pitchFamily="34" charset="-122"/>
                <a:ea typeface="微软雅黑" panose="020B0503020204020204" pitchFamily="34" charset="-122"/>
              </a:rPr>
              <a:t>英国科幻小说家。他的卫星通讯的描写，与实际发展惊人的一致，地球同步卫星轨道因此命名为“克拉克轨道”</a:t>
            </a:r>
          </a:p>
        </p:txBody>
      </p:sp>
      <p:sp>
        <p:nvSpPr>
          <p:cNvPr id="7" name="文本框 6"/>
          <p:cNvSpPr txBox="1"/>
          <p:nvPr/>
        </p:nvSpPr>
        <p:spPr>
          <a:xfrm>
            <a:off x="10580914" y="3358443"/>
            <a:ext cx="1447800"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东方红卫星</a:t>
            </a:r>
          </a:p>
        </p:txBody>
      </p:sp>
      <p:pic>
        <p:nvPicPr>
          <p:cNvPr id="317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1" y="5160788"/>
            <a:ext cx="3374569" cy="124928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0287" y="3007194"/>
            <a:ext cx="2921712" cy="240727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1362811" y="403209"/>
            <a:ext cx="8220812" cy="879086"/>
          </a:xfrm>
        </p:spPr>
        <p:txBody>
          <a:bodyPr/>
          <a:lstStyle/>
          <a:p>
            <a:r>
              <a:rPr lang="zh-CN" altLang="en-US" sz="4000" dirty="0">
                <a:latin typeface="微软雅黑" panose="020B0503020204020204" pitchFamily="34" charset="-122"/>
                <a:ea typeface="微软雅黑" panose="020B0503020204020204" pitchFamily="34" charset="-122"/>
              </a:rPr>
              <a:t>卫星移动通信系统</a:t>
            </a:r>
            <a:r>
              <a:rPr lang="zh-CN" altLang="en-US" dirty="0">
                <a:latin typeface="微软雅黑" panose="020B0503020204020204" pitchFamily="34" charset="-122"/>
                <a:ea typeface="微软雅黑" panose="020B0503020204020204" pitchFamily="34" charset="-122"/>
              </a:rPr>
              <a:t>分类</a:t>
            </a:r>
            <a:endParaRPr lang="zh-CN" altLang="en-US" sz="4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7270827" y="6164163"/>
            <a:ext cx="2743200" cy="365125"/>
          </a:xfrm>
        </p:spPr>
        <p:txBody>
          <a:bodyPr/>
          <a:lstStyle/>
          <a:p>
            <a:fld id="{8D4D1E41-7A09-AB4A-A4E1-09765ADA2698}" type="slidenum">
              <a:rPr kumimoji="1" lang="zh-CN" altLang="en-US" smtClean="0">
                <a:latin typeface="Times New Roman" panose="02020603050405020304" pitchFamily="18" charset="0"/>
                <a:ea typeface="微软雅黑" panose="020B0503020204020204" pitchFamily="34" charset="-122"/>
              </a:rPr>
              <a:t>97</a:t>
            </a:fld>
            <a:endParaRPr kumimoji="1" lang="zh-CN" altLang="en-US" dirty="0">
              <a:latin typeface="Times New Roman" panose="02020603050405020304" pitchFamily="18" charset="0"/>
              <a:ea typeface="微软雅黑" panose="020B0503020204020204" pitchFamily="34" charset="-122"/>
            </a:endParaRPr>
          </a:p>
        </p:txBody>
      </p:sp>
      <p:sp>
        <p:nvSpPr>
          <p:cNvPr id="7" name="文本框 6"/>
          <p:cNvSpPr txBox="1"/>
          <p:nvPr/>
        </p:nvSpPr>
        <p:spPr>
          <a:xfrm>
            <a:off x="497137" y="2568421"/>
            <a:ext cx="11563683" cy="861261"/>
          </a:xfrm>
          <a:prstGeom prst="rect">
            <a:avLst/>
          </a:prstGeom>
          <a:noFill/>
        </p:spPr>
        <p:txBody>
          <a:bodyPr wrap="square">
            <a:spAutoFit/>
          </a:bodyPr>
          <a:lstStyle/>
          <a:p>
            <a:pPr marL="342900" indent="-342900">
              <a:lnSpc>
                <a:spcPts val="31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移动卫星通信：</a:t>
            </a:r>
            <a:r>
              <a:rPr lang="zh-CN" altLang="en-US" sz="2400" dirty="0">
                <a:latin typeface="微软雅黑" panose="020B0503020204020204" pitchFamily="34" charset="-122"/>
                <a:ea typeface="微软雅黑" panose="020B0503020204020204" pitchFamily="34" charset="-122"/>
              </a:rPr>
              <a:t>利用卫星转发器构成的通信链路，使移动体之间或移动体与固定体之间建立的通信。因此它可以看成是陆地移动通信系统的延伸和扩展。</a:t>
            </a:r>
          </a:p>
        </p:txBody>
      </p:sp>
      <p:sp>
        <p:nvSpPr>
          <p:cNvPr id="14" name="文本框 13"/>
          <p:cNvSpPr txBox="1"/>
          <p:nvPr/>
        </p:nvSpPr>
        <p:spPr>
          <a:xfrm>
            <a:off x="3276366" y="4876642"/>
            <a:ext cx="4100690" cy="1857688"/>
          </a:xfrm>
          <a:prstGeom prst="rect">
            <a:avLst/>
          </a:prstGeom>
          <a:noFill/>
        </p:spPr>
        <p:txBody>
          <a:bodyPr wrap="square">
            <a:spAutoFit/>
          </a:bodyPr>
          <a:lstStyle/>
          <a:p>
            <a:pPr>
              <a:lnSpc>
                <a:spcPts val="3500"/>
              </a:lnSpc>
            </a:pPr>
            <a:r>
              <a:rPr lang="zh-CN" altLang="en-US" sz="2400" dirty="0">
                <a:latin typeface="Times New Roman" panose="02020603050405020304" pitchFamily="18" charset="0"/>
                <a:ea typeface="微软雅黑" panose="020B0503020204020204" pitchFamily="34" charset="-122"/>
              </a:rPr>
              <a:t>同步轨道卫星系统（</a:t>
            </a:r>
            <a:r>
              <a:rPr lang="en-US" altLang="zh-CN" sz="2400" dirty="0">
                <a:latin typeface="Times New Roman" panose="02020603050405020304" pitchFamily="18" charset="0"/>
                <a:ea typeface="微软雅黑" panose="020B0503020204020204" pitchFamily="34" charset="-122"/>
              </a:rPr>
              <a:t>GEO</a:t>
            </a:r>
            <a:r>
              <a:rPr lang="zh-CN" altLang="en-US" sz="2400" dirty="0">
                <a:latin typeface="Times New Roman" panose="02020603050405020304" pitchFamily="18" charset="0"/>
                <a:ea typeface="微软雅黑" panose="020B0503020204020204" pitchFamily="34" charset="-122"/>
              </a:rPr>
              <a:t>）</a:t>
            </a:r>
            <a:endParaRPr lang="en-US" altLang="zh-CN" sz="2400" dirty="0">
              <a:latin typeface="Times New Roman" panose="02020603050405020304" pitchFamily="18" charset="0"/>
              <a:ea typeface="微软雅黑" panose="020B0503020204020204" pitchFamily="34" charset="-122"/>
            </a:endParaRPr>
          </a:p>
          <a:p>
            <a:pPr>
              <a:lnSpc>
                <a:spcPts val="3500"/>
              </a:lnSpc>
            </a:pPr>
            <a:r>
              <a:rPr lang="zh-CN" altLang="en-US" sz="2400" dirty="0">
                <a:latin typeface="Times New Roman" panose="02020603050405020304" pitchFamily="18" charset="0"/>
                <a:ea typeface="微软雅黑" panose="020B0503020204020204" pitchFamily="34" charset="-122"/>
              </a:rPr>
              <a:t>高轨道卫星系统（</a:t>
            </a:r>
            <a:r>
              <a:rPr lang="en-US" altLang="zh-CN" sz="2400" dirty="0">
                <a:latin typeface="Times New Roman" panose="02020603050405020304" pitchFamily="18" charset="0"/>
                <a:ea typeface="微软雅黑" panose="020B0503020204020204" pitchFamily="34" charset="-122"/>
              </a:rPr>
              <a:t>HEO</a:t>
            </a:r>
            <a:r>
              <a:rPr lang="zh-CN" altLang="en-US" sz="2400" dirty="0">
                <a:latin typeface="Times New Roman" panose="02020603050405020304" pitchFamily="18" charset="0"/>
                <a:ea typeface="微软雅黑" panose="020B0503020204020204" pitchFamily="34" charset="-122"/>
              </a:rPr>
              <a:t>）</a:t>
            </a:r>
            <a:endParaRPr lang="en-US" altLang="zh-CN" sz="2400" dirty="0">
              <a:latin typeface="Times New Roman" panose="02020603050405020304" pitchFamily="18" charset="0"/>
              <a:ea typeface="微软雅黑" panose="020B0503020204020204" pitchFamily="34" charset="-122"/>
            </a:endParaRPr>
          </a:p>
          <a:p>
            <a:pPr>
              <a:lnSpc>
                <a:spcPts val="3500"/>
              </a:lnSpc>
            </a:pPr>
            <a:r>
              <a:rPr lang="zh-CN" altLang="en-US" sz="2400" dirty="0">
                <a:latin typeface="Times New Roman" panose="02020603050405020304" pitchFamily="18" charset="0"/>
                <a:ea typeface="微软雅黑" panose="020B0503020204020204" pitchFamily="34" charset="-122"/>
              </a:rPr>
              <a:t>中轨道卫星系统（</a:t>
            </a:r>
            <a:r>
              <a:rPr lang="en-US" altLang="zh-CN" sz="2400" dirty="0">
                <a:latin typeface="Times New Roman" panose="02020603050405020304" pitchFamily="18" charset="0"/>
                <a:ea typeface="微软雅黑" panose="020B0503020204020204" pitchFamily="34" charset="-122"/>
              </a:rPr>
              <a:t>MEO</a:t>
            </a:r>
            <a:r>
              <a:rPr lang="zh-CN" altLang="en-US" sz="2400" dirty="0">
                <a:latin typeface="Times New Roman" panose="02020603050405020304" pitchFamily="18" charset="0"/>
                <a:ea typeface="微软雅黑" panose="020B0503020204020204" pitchFamily="34" charset="-122"/>
              </a:rPr>
              <a:t>）</a:t>
            </a:r>
          </a:p>
          <a:p>
            <a:pPr>
              <a:lnSpc>
                <a:spcPts val="3500"/>
              </a:lnSpc>
            </a:pPr>
            <a:r>
              <a:rPr lang="zh-CN" altLang="en-US" sz="2400" dirty="0">
                <a:latin typeface="Times New Roman" panose="02020603050405020304" pitchFamily="18" charset="0"/>
                <a:ea typeface="微软雅黑" panose="020B0503020204020204" pitchFamily="34" charset="-122"/>
              </a:rPr>
              <a:t>低轨道卫星系统（</a:t>
            </a:r>
            <a:r>
              <a:rPr lang="en-US" altLang="zh-CN" sz="2400" dirty="0">
                <a:latin typeface="Times New Roman" panose="02020603050405020304" pitchFamily="18" charset="0"/>
                <a:ea typeface="微软雅黑" panose="020B0503020204020204" pitchFamily="34" charset="-122"/>
              </a:rPr>
              <a:t>LEO</a:t>
            </a:r>
            <a:r>
              <a:rPr lang="zh-CN" altLang="en-US" sz="2400" dirty="0">
                <a:latin typeface="Times New Roman" panose="02020603050405020304" pitchFamily="18" charset="0"/>
                <a:ea typeface="微软雅黑" panose="020B0503020204020204" pitchFamily="34" charset="-122"/>
              </a:rPr>
              <a:t>）</a:t>
            </a:r>
          </a:p>
        </p:txBody>
      </p:sp>
      <p:sp>
        <p:nvSpPr>
          <p:cNvPr id="16" name="文本框 15"/>
          <p:cNvSpPr txBox="1"/>
          <p:nvPr/>
        </p:nvSpPr>
        <p:spPr>
          <a:xfrm>
            <a:off x="497137" y="3326263"/>
            <a:ext cx="3143959" cy="617733"/>
          </a:xfrm>
          <a:prstGeom prst="rect">
            <a:avLst/>
          </a:prstGeom>
          <a:noFill/>
        </p:spPr>
        <p:txBody>
          <a:bodyPr wrap="square">
            <a:spAutoFit/>
          </a:bodyPr>
          <a:lstStyle/>
          <a:p>
            <a:pPr marL="342900" indent="-342900">
              <a:lnSpc>
                <a:spcPct val="16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按用途分类：</a:t>
            </a:r>
          </a:p>
        </p:txBody>
      </p:sp>
      <p:sp>
        <p:nvSpPr>
          <p:cNvPr id="18" name="文本框 17"/>
          <p:cNvSpPr txBox="1"/>
          <p:nvPr/>
        </p:nvSpPr>
        <p:spPr>
          <a:xfrm>
            <a:off x="3276366" y="3417448"/>
            <a:ext cx="6096000" cy="1399679"/>
          </a:xfrm>
          <a:prstGeom prst="rect">
            <a:avLst/>
          </a:prstGeom>
          <a:noFill/>
        </p:spPr>
        <p:txBody>
          <a:bodyPr wrap="square">
            <a:spAutoFit/>
          </a:bodyPr>
          <a:lstStyle/>
          <a:p>
            <a:pPr>
              <a:lnSpc>
                <a:spcPts val="3500"/>
              </a:lnSpc>
            </a:pPr>
            <a:r>
              <a:rPr lang="zh-CN" altLang="en-US" sz="2400" dirty="0">
                <a:latin typeface="Times New Roman" panose="02020603050405020304" pitchFamily="18" charset="0"/>
                <a:ea typeface="微软雅黑" panose="020B0503020204020204" pitchFamily="34" charset="-122"/>
              </a:rPr>
              <a:t>海事移动卫星系统（</a:t>
            </a:r>
            <a:r>
              <a:rPr lang="en-US" altLang="zh-CN" sz="2400" dirty="0">
                <a:latin typeface="Times New Roman" panose="02020603050405020304" pitchFamily="18" charset="0"/>
                <a:ea typeface="微软雅黑" panose="020B0503020204020204" pitchFamily="34" charset="-122"/>
              </a:rPr>
              <a:t>MMSS</a:t>
            </a:r>
            <a:r>
              <a:rPr lang="zh-CN" altLang="en-US" sz="2400" dirty="0">
                <a:latin typeface="Times New Roman" panose="02020603050405020304" pitchFamily="18" charset="0"/>
                <a:ea typeface="微软雅黑" panose="020B0503020204020204" pitchFamily="34" charset="-122"/>
              </a:rPr>
              <a:t>）</a:t>
            </a:r>
            <a:endParaRPr lang="en-US" altLang="zh-CN" sz="2400" dirty="0">
              <a:latin typeface="Times New Roman" panose="02020603050405020304" pitchFamily="18" charset="0"/>
              <a:ea typeface="微软雅黑" panose="020B0503020204020204" pitchFamily="34" charset="-122"/>
            </a:endParaRPr>
          </a:p>
          <a:p>
            <a:pPr>
              <a:lnSpc>
                <a:spcPts val="3500"/>
              </a:lnSpc>
            </a:pPr>
            <a:r>
              <a:rPr lang="zh-CN" altLang="en-US" sz="2400" dirty="0">
                <a:latin typeface="Times New Roman" panose="02020603050405020304" pitchFamily="18" charset="0"/>
                <a:ea typeface="微软雅黑" panose="020B0503020204020204" pitchFamily="34" charset="-122"/>
              </a:rPr>
              <a:t>航空移动卫星系统（</a:t>
            </a:r>
            <a:r>
              <a:rPr lang="en-US" altLang="zh-CN" sz="2400" dirty="0">
                <a:latin typeface="Times New Roman" panose="02020603050405020304" pitchFamily="18" charset="0"/>
                <a:ea typeface="微软雅黑" panose="020B0503020204020204" pitchFamily="34" charset="-122"/>
              </a:rPr>
              <a:t>AMSS</a:t>
            </a:r>
            <a:r>
              <a:rPr lang="zh-CN" altLang="en-US" sz="2400" dirty="0">
                <a:latin typeface="Times New Roman" panose="02020603050405020304" pitchFamily="18" charset="0"/>
                <a:ea typeface="微软雅黑" panose="020B0503020204020204" pitchFamily="34" charset="-122"/>
              </a:rPr>
              <a:t>）</a:t>
            </a:r>
            <a:endParaRPr lang="en-US" altLang="zh-CN" sz="2400" dirty="0">
              <a:latin typeface="Times New Roman" panose="02020603050405020304" pitchFamily="18" charset="0"/>
              <a:ea typeface="微软雅黑" panose="020B0503020204020204" pitchFamily="34" charset="-122"/>
            </a:endParaRPr>
          </a:p>
          <a:p>
            <a:pPr>
              <a:lnSpc>
                <a:spcPts val="3500"/>
              </a:lnSpc>
            </a:pPr>
            <a:r>
              <a:rPr lang="zh-CN" altLang="en-US" sz="2400" dirty="0">
                <a:latin typeface="Times New Roman" panose="02020603050405020304" pitchFamily="18" charset="0"/>
                <a:ea typeface="微软雅黑" panose="020B0503020204020204" pitchFamily="34" charset="-122"/>
              </a:rPr>
              <a:t>陆地移动卫星系统（</a:t>
            </a:r>
            <a:r>
              <a:rPr lang="en-US" altLang="zh-CN" sz="2400" dirty="0">
                <a:latin typeface="Times New Roman" panose="02020603050405020304" pitchFamily="18" charset="0"/>
                <a:ea typeface="微软雅黑" panose="020B0503020204020204" pitchFamily="34" charset="-122"/>
              </a:rPr>
              <a:t>LMSS</a:t>
            </a:r>
            <a:r>
              <a:rPr lang="zh-CN" altLang="en-US" sz="2400" dirty="0">
                <a:latin typeface="Times New Roman" panose="02020603050405020304" pitchFamily="18" charset="0"/>
                <a:ea typeface="微软雅黑" panose="020B0503020204020204" pitchFamily="34" charset="-122"/>
              </a:rPr>
              <a:t>）</a:t>
            </a:r>
          </a:p>
        </p:txBody>
      </p:sp>
      <p:sp>
        <p:nvSpPr>
          <p:cNvPr id="20" name="文本框 19"/>
          <p:cNvSpPr txBox="1"/>
          <p:nvPr/>
        </p:nvSpPr>
        <p:spPr>
          <a:xfrm>
            <a:off x="505959" y="4721672"/>
            <a:ext cx="3753559" cy="617733"/>
          </a:xfrm>
          <a:prstGeom prst="rect">
            <a:avLst/>
          </a:prstGeom>
          <a:noFill/>
        </p:spPr>
        <p:txBody>
          <a:bodyPr wrap="square">
            <a:spAutoFit/>
          </a:bodyPr>
          <a:lstStyle/>
          <a:p>
            <a:pPr marL="342900" indent="-342900">
              <a:lnSpc>
                <a:spcPct val="16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按卫星轨道分类：</a:t>
            </a:r>
          </a:p>
        </p:txBody>
      </p:sp>
      <p:sp>
        <p:nvSpPr>
          <p:cNvPr id="22" name="文本框 21"/>
          <p:cNvSpPr txBox="1"/>
          <p:nvPr/>
        </p:nvSpPr>
        <p:spPr>
          <a:xfrm>
            <a:off x="7708920" y="6262509"/>
            <a:ext cx="2832100" cy="369332"/>
          </a:xfrm>
          <a:prstGeom prst="rect">
            <a:avLst/>
          </a:prstGeom>
          <a:noFill/>
        </p:spPr>
        <p:txBody>
          <a:bodyPr wrap="square">
            <a:spAutoFit/>
          </a:bodyPr>
          <a:lstStyle/>
          <a:p>
            <a:r>
              <a:rPr lang="en-US" altLang="zh-CN" sz="1800" dirty="0" err="1">
                <a:latin typeface="Times New Roman" panose="02020603050405020304" pitchFamily="18" charset="0"/>
                <a:ea typeface="微软雅黑" panose="020B0503020204020204" pitchFamily="34" charset="-122"/>
              </a:rPr>
              <a:t>hmax</a:t>
            </a:r>
            <a:r>
              <a:rPr lang="en-US" altLang="zh-CN"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&lt;</a:t>
            </a:r>
            <a:r>
              <a:rPr lang="zh-CN" altLang="en-US" sz="1800"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5000Km</a:t>
            </a:r>
            <a:endParaRPr lang="zh-CN" altLang="en-US" dirty="0">
              <a:latin typeface="Times New Roman" panose="02020603050405020304" pitchFamily="18" charset="0"/>
              <a:ea typeface="微软雅黑" panose="020B0503020204020204" pitchFamily="34" charset="-122"/>
            </a:endParaRPr>
          </a:p>
        </p:txBody>
      </p:sp>
      <p:sp>
        <p:nvSpPr>
          <p:cNvPr id="23" name="文本框 22"/>
          <p:cNvSpPr txBox="1"/>
          <p:nvPr/>
        </p:nvSpPr>
        <p:spPr>
          <a:xfrm>
            <a:off x="6663145" y="5833368"/>
            <a:ext cx="3623149" cy="369332"/>
          </a:xfrm>
          <a:prstGeom prst="rect">
            <a:avLst/>
          </a:prstGeom>
          <a:noFill/>
        </p:spPr>
        <p:txBody>
          <a:bodyPr wrap="square">
            <a:spAutoFit/>
          </a:bodyPr>
          <a:lstStyle/>
          <a:p>
            <a:r>
              <a:rPr lang="en-US" altLang="zh-CN" sz="1800" dirty="0">
                <a:latin typeface="Times New Roman" panose="02020603050405020304" pitchFamily="18" charset="0"/>
                <a:ea typeface="微软雅黑" panose="020B0503020204020204" pitchFamily="34" charset="-122"/>
              </a:rPr>
              <a:t>5000Km &lt; </a:t>
            </a:r>
            <a:r>
              <a:rPr lang="en-US" altLang="zh-CN" sz="1800" dirty="0" err="1">
                <a:latin typeface="Times New Roman" panose="02020603050405020304" pitchFamily="18" charset="0"/>
                <a:ea typeface="微软雅黑" panose="020B0503020204020204" pitchFamily="34" charset="-122"/>
              </a:rPr>
              <a:t>hmax</a:t>
            </a:r>
            <a:r>
              <a:rPr lang="en-US" altLang="zh-CN"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&lt;</a:t>
            </a:r>
            <a:r>
              <a:rPr lang="zh-CN" altLang="en-US" sz="1800"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20000Km</a:t>
            </a:r>
            <a:r>
              <a:rPr lang="zh-CN" altLang="en-US" sz="1800" dirty="0">
                <a:latin typeface="Times New Roman" panose="02020603050405020304" pitchFamily="18" charset="0"/>
                <a:ea typeface="微软雅黑" panose="020B0503020204020204" pitchFamily="34" charset="-122"/>
              </a:rPr>
              <a:t> </a:t>
            </a:r>
            <a:endParaRPr lang="zh-CN" altLang="en-US" dirty="0">
              <a:latin typeface="Times New Roman" panose="02020603050405020304" pitchFamily="18" charset="0"/>
              <a:ea typeface="微软雅黑" panose="020B0503020204020204" pitchFamily="34" charset="-122"/>
            </a:endParaRPr>
          </a:p>
        </p:txBody>
      </p:sp>
      <p:sp>
        <p:nvSpPr>
          <p:cNvPr id="24" name="文本框 23"/>
          <p:cNvSpPr txBox="1"/>
          <p:nvPr/>
        </p:nvSpPr>
        <p:spPr>
          <a:xfrm>
            <a:off x="7693765" y="4995616"/>
            <a:ext cx="2832100" cy="369332"/>
          </a:xfrm>
          <a:prstGeom prst="rect">
            <a:avLst/>
          </a:prstGeom>
          <a:noFill/>
        </p:spPr>
        <p:txBody>
          <a:bodyPr wrap="square">
            <a:spAutoFit/>
          </a:bodyPr>
          <a:lstStyle/>
          <a:p>
            <a:r>
              <a:rPr lang="en-US" altLang="zh-CN" sz="1800" dirty="0" err="1">
                <a:latin typeface="Times New Roman" panose="02020603050405020304" pitchFamily="18" charset="0"/>
                <a:ea typeface="微软雅黑" panose="020B0503020204020204" pitchFamily="34" charset="-122"/>
              </a:rPr>
              <a:t>hmax</a:t>
            </a:r>
            <a:r>
              <a:rPr lang="en-US" altLang="zh-CN" dirty="0">
                <a:latin typeface="Times New Roman" panose="02020603050405020304" pitchFamily="18" charset="0"/>
                <a:ea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rPr>
              <a:t>≈</a:t>
            </a:r>
            <a:r>
              <a:rPr lang="zh-CN" altLang="en-US" sz="1800" dirty="0">
                <a:latin typeface="Times New Roman" panose="02020603050405020304" pitchFamily="18" charset="0"/>
                <a:ea typeface="微软雅黑" panose="020B0503020204020204" pitchFamily="34" charset="-122"/>
              </a:rPr>
              <a:t> </a:t>
            </a:r>
            <a:r>
              <a:rPr lang="en-US" altLang="zh-CN" sz="1800" dirty="0">
                <a:latin typeface="Times New Roman" panose="02020603050405020304" pitchFamily="18" charset="0"/>
                <a:ea typeface="微软雅黑" panose="020B0503020204020204" pitchFamily="34" charset="-122"/>
              </a:rPr>
              <a:t>35860Km</a:t>
            </a:r>
            <a:endParaRPr lang="zh-CN" altLang="en-US" dirty="0">
              <a:latin typeface="Times New Roman" panose="02020603050405020304" pitchFamily="18" charset="0"/>
              <a:ea typeface="微软雅黑" panose="020B0503020204020204" pitchFamily="34" charset="-122"/>
            </a:endParaRPr>
          </a:p>
        </p:txBody>
      </p:sp>
      <p:sp>
        <p:nvSpPr>
          <p:cNvPr id="25" name="文本框 24"/>
          <p:cNvSpPr txBox="1"/>
          <p:nvPr/>
        </p:nvSpPr>
        <p:spPr>
          <a:xfrm>
            <a:off x="7693765" y="5414465"/>
            <a:ext cx="2832100" cy="369332"/>
          </a:xfrm>
          <a:prstGeom prst="rect">
            <a:avLst/>
          </a:prstGeom>
          <a:noFill/>
        </p:spPr>
        <p:txBody>
          <a:bodyPr wrap="square">
            <a:spAutoFit/>
          </a:bodyPr>
          <a:lstStyle/>
          <a:p>
            <a:r>
              <a:rPr lang="en-US" altLang="zh-CN" sz="1800" dirty="0" err="1">
                <a:latin typeface="Times New Roman" panose="02020603050405020304" pitchFamily="18" charset="0"/>
                <a:ea typeface="微软雅黑" panose="020B0503020204020204" pitchFamily="34" charset="-122"/>
              </a:rPr>
              <a:t>hmax</a:t>
            </a:r>
            <a:r>
              <a:rPr lang="en-US" altLang="zh-CN" dirty="0">
                <a:latin typeface="Times New Roman" panose="02020603050405020304" pitchFamily="18" charset="0"/>
                <a:ea typeface="微软雅黑" panose="020B0503020204020204" pitchFamily="34" charset="-122"/>
              </a:rPr>
              <a:t> &gt;</a:t>
            </a:r>
            <a:r>
              <a:rPr lang="zh-CN" altLang="en-US" sz="1800" dirty="0">
                <a:latin typeface="Times New Roman" panose="02020603050405020304" pitchFamily="18" charset="0"/>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rPr>
              <a:t>20000</a:t>
            </a:r>
            <a:r>
              <a:rPr lang="en-US" altLang="zh-CN" sz="1800" dirty="0">
                <a:latin typeface="Times New Roman" panose="02020603050405020304" pitchFamily="18" charset="0"/>
                <a:ea typeface="微软雅黑" panose="020B0503020204020204" pitchFamily="34" charset="-122"/>
              </a:rPr>
              <a:t>Km</a:t>
            </a:r>
            <a:endParaRPr lang="zh-CN" altLang="en-US" dirty="0">
              <a:latin typeface="Times New Roman" panose="02020603050405020304" pitchFamily="18" charset="0"/>
              <a:ea typeface="微软雅黑" panose="020B0503020204020204" pitchFamily="34" charset="-122"/>
            </a:endParaRPr>
          </a:p>
        </p:txBody>
      </p:sp>
      <p:sp>
        <p:nvSpPr>
          <p:cNvPr id="13" name="文本框 12"/>
          <p:cNvSpPr txBox="1"/>
          <p:nvPr/>
        </p:nvSpPr>
        <p:spPr>
          <a:xfrm>
            <a:off x="497137" y="1342962"/>
            <a:ext cx="11563683" cy="1258806"/>
          </a:xfrm>
          <a:prstGeom prst="rect">
            <a:avLst/>
          </a:prstGeom>
          <a:noFill/>
        </p:spPr>
        <p:txBody>
          <a:bodyPr wrap="square">
            <a:spAutoFit/>
          </a:bodyPr>
          <a:lstStyle/>
          <a:p>
            <a:pPr marL="342900" indent="-342900">
              <a:lnSpc>
                <a:spcPts val="31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静止卫星</a:t>
            </a:r>
            <a:r>
              <a:rPr lang="zh-CN" altLang="en-US" sz="2400" dirty="0">
                <a:latin typeface="微软雅黑" panose="020B0503020204020204" pitchFamily="34" charset="-122"/>
                <a:ea typeface="微软雅黑" panose="020B0503020204020204" pitchFamily="34" charset="-122"/>
              </a:rPr>
              <a:t>：卫星的运行轨道在赤道平面内，轨道离地面高度约为35800</a:t>
            </a:r>
            <a:r>
              <a:rPr lang="en-US" altLang="zh-CN" sz="2400" dirty="0">
                <a:latin typeface="微软雅黑" panose="020B0503020204020204" pitchFamily="34" charset="-122"/>
                <a:ea typeface="微软雅黑" panose="020B0503020204020204" pitchFamily="34" charset="-122"/>
              </a:rPr>
              <a:t>km</a:t>
            </a:r>
            <a:r>
              <a:rPr lang="zh-CN" altLang="en-US" sz="2400" dirty="0">
                <a:latin typeface="微软雅黑" panose="020B0503020204020204" pitchFamily="34" charset="-122"/>
                <a:ea typeface="微软雅黑" panose="020B0503020204020204" pitchFamily="34" charset="-122"/>
              </a:rPr>
              <a:t>，自转方向与地球相同，和地球自转周期都是</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小时，从地球看上去如同静止一样，称为静止或</a:t>
            </a:r>
            <a:r>
              <a:rPr lang="zh-CN" altLang="en-US" sz="2400" b="1" dirty="0">
                <a:latin typeface="微软雅黑" panose="020B0503020204020204" pitchFamily="34" charset="-122"/>
                <a:ea typeface="微软雅黑" panose="020B0503020204020204" pitchFamily="34" charset="-122"/>
              </a:rPr>
              <a:t>同步卫星</a:t>
            </a:r>
            <a:r>
              <a:rPr lang="zh-CN" altLang="en-US" sz="2400" dirty="0">
                <a:latin typeface="微软雅黑" panose="020B0503020204020204" pitchFamily="34" charset="-122"/>
                <a:ea typeface="微软雅黑" panose="020B0503020204020204" pitchFamily="34" charset="-122"/>
              </a:rPr>
              <a:t>。</a:t>
            </a:r>
          </a:p>
        </p:txBody>
      </p:sp>
      <p:sp>
        <p:nvSpPr>
          <p:cNvPr id="19" name="文本框 18"/>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91" y="5004013"/>
            <a:ext cx="2461892" cy="140679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834" y="5037268"/>
            <a:ext cx="1379454" cy="1379454"/>
          </a:xfrm>
          <a:prstGeom prst="rect">
            <a:avLst/>
          </a:prstGeom>
        </p:spPr>
      </p:pic>
      <p:sp>
        <p:nvSpPr>
          <p:cNvPr id="3" name="内容占位符 2"/>
          <p:cNvSpPr>
            <a:spLocks noGrp="1"/>
          </p:cNvSpPr>
          <p:nvPr>
            <p:ph idx="1"/>
          </p:nvPr>
        </p:nvSpPr>
        <p:spPr>
          <a:xfrm>
            <a:off x="493161" y="1510758"/>
            <a:ext cx="4746659" cy="4586694"/>
          </a:xfrm>
        </p:spPr>
        <p:txBody>
          <a:bodyPr>
            <a:normAutofit/>
          </a:bodyPr>
          <a:lstStyle/>
          <a:p>
            <a:pPr marL="0" indent="0" algn="just">
              <a:buNone/>
            </a:pPr>
            <a:r>
              <a:rPr lang="zh-CN" altLang="en-US" b="1" dirty="0">
                <a:solidFill>
                  <a:srgbClr val="5B307E"/>
                </a:solidFill>
              </a:rPr>
              <a:t>移动卫星通信</a:t>
            </a:r>
          </a:p>
          <a:p>
            <a:pPr algn="just"/>
            <a:r>
              <a:rPr lang="zh-CN" altLang="en-US" sz="2400" dirty="0"/>
              <a:t>可以是全球性</a:t>
            </a:r>
            <a:r>
              <a:rPr lang="en-US" altLang="zh-CN" sz="2400" dirty="0"/>
              <a:t>,</a:t>
            </a:r>
            <a:r>
              <a:rPr lang="zh-CN" altLang="en-US" sz="2400" dirty="0"/>
              <a:t>亦可以是区域性，全球性的采用中、低轨道卫星，区域性的采用静止轨道通信卫星</a:t>
            </a:r>
            <a:endParaRPr lang="en-US" altLang="zh-CN" sz="2400" dirty="0"/>
          </a:p>
          <a:p>
            <a:pPr algn="just"/>
            <a:r>
              <a:rPr lang="zh-CN" altLang="en-US" sz="2400" dirty="0">
                <a:solidFill>
                  <a:srgbClr val="5B307E"/>
                </a:solidFill>
              </a:rPr>
              <a:t>静止轨道卫星移动通信系统</a:t>
            </a:r>
            <a:endParaRPr lang="en-US" altLang="zh-CN" sz="2400" dirty="0"/>
          </a:p>
          <a:p>
            <a:pPr lvl="1" algn="just"/>
            <a:r>
              <a:rPr lang="zh-CN" altLang="en-US" sz="2000" dirty="0"/>
              <a:t>例如：提供全球覆盖的有“国际移动卫星”</a:t>
            </a:r>
            <a:r>
              <a:rPr lang="en-US" altLang="zh-CN" sz="2000" dirty="0"/>
              <a:t>( Inmarsat) </a:t>
            </a:r>
            <a:r>
              <a:rPr lang="zh-CN" altLang="en-US" sz="2000" dirty="0"/>
              <a:t>系统，利用 </a:t>
            </a:r>
            <a:r>
              <a:rPr lang="en-US" altLang="zh-CN" sz="2000" dirty="0"/>
              <a:t>11 </a:t>
            </a:r>
            <a:r>
              <a:rPr lang="zh-CN" altLang="en-US" sz="2000" dirty="0"/>
              <a:t>颗 </a:t>
            </a:r>
            <a:r>
              <a:rPr lang="en-US" altLang="zh-CN" sz="2000" dirty="0"/>
              <a:t>GEO </a:t>
            </a:r>
            <a:r>
              <a:rPr lang="zh-CN" altLang="en-US" sz="2000" dirty="0"/>
              <a:t>卫星组成的 </a:t>
            </a:r>
            <a:r>
              <a:rPr lang="en-US" altLang="zh-CN" sz="2000" dirty="0"/>
              <a:t>3 </a:t>
            </a:r>
            <a:r>
              <a:rPr lang="zh-CN" altLang="en-US" sz="2000" dirty="0"/>
              <a:t>个星座在全球范围提供卫星移动通信服务</a:t>
            </a:r>
          </a:p>
          <a:p>
            <a:pPr algn="just"/>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98</a:t>
            </a:fld>
            <a:endParaRPr kumimoji="1" lang="zh-CN" altLang="en-US" dirty="0"/>
          </a:p>
        </p:txBody>
      </p:sp>
      <p:sp>
        <p:nvSpPr>
          <p:cNvPr id="7" name="内容占位符 2"/>
          <p:cNvSpPr txBox="1"/>
          <p:nvPr/>
        </p:nvSpPr>
        <p:spPr>
          <a:xfrm>
            <a:off x="5329271" y="1510758"/>
            <a:ext cx="6359703" cy="52102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solidFill>
                  <a:srgbClr val="5B307E"/>
                </a:solidFill>
              </a:rPr>
              <a:t>中轨道卫星移动通信系统</a:t>
            </a:r>
            <a:endParaRPr lang="en-US" altLang="zh-CN" sz="2400" dirty="0">
              <a:solidFill>
                <a:srgbClr val="5B307E"/>
              </a:solidFill>
            </a:endParaRPr>
          </a:p>
          <a:p>
            <a:pPr lvl="1" algn="just"/>
            <a:r>
              <a:rPr lang="zh-CN" altLang="en-US" sz="2000" dirty="0"/>
              <a:t>例如： </a:t>
            </a:r>
            <a:r>
              <a:rPr lang="en-US" altLang="zh-CN" sz="2000" dirty="0"/>
              <a:t>ICO( Intermediate Circular Orbit) </a:t>
            </a:r>
            <a:r>
              <a:rPr lang="zh-CN" altLang="en-US" sz="2000" dirty="0"/>
              <a:t>全球卫星通信系统是由空间段和地面段组 </a:t>
            </a:r>
            <a:endParaRPr lang="en-US" altLang="zh-CN" sz="2000" dirty="0"/>
          </a:p>
          <a:p>
            <a:pPr lvl="1" algn="just"/>
            <a:r>
              <a:rPr lang="zh-CN" altLang="en-US" sz="2000" dirty="0"/>
              <a:t>空间段是位于中圆轨道的</a:t>
            </a:r>
            <a:r>
              <a:rPr lang="en-US" altLang="zh-CN" sz="2000" dirty="0"/>
              <a:t>12 </a:t>
            </a:r>
            <a:r>
              <a:rPr lang="zh-CN" altLang="en-US" sz="2000" dirty="0"/>
              <a:t>颗星（采用倾斜圆轨道，轨道高度为</a:t>
            </a:r>
            <a:r>
              <a:rPr lang="en-US" altLang="zh-CN" sz="2000" dirty="0"/>
              <a:t>10390 km,</a:t>
            </a:r>
            <a:r>
              <a:rPr lang="zh-CN" altLang="en-US" sz="2000" dirty="0"/>
              <a:t>轨道倾角 </a:t>
            </a:r>
            <a:r>
              <a:rPr lang="en-US" altLang="zh-CN" sz="2000" dirty="0"/>
              <a:t>45°,</a:t>
            </a:r>
            <a:r>
              <a:rPr lang="zh-CN" altLang="en-US" sz="2000" dirty="0"/>
              <a:t>所有卫星分布在相互垂直的 </a:t>
            </a:r>
            <a:r>
              <a:rPr lang="en-US" altLang="zh-CN" sz="2000" dirty="0"/>
              <a:t>2 </a:t>
            </a:r>
            <a:r>
              <a:rPr lang="zh-CN" altLang="en-US" sz="2000" dirty="0"/>
              <a:t>根轨道面上</a:t>
            </a:r>
            <a:r>
              <a:rPr lang="en-US" altLang="zh-CN" sz="2000" dirty="0"/>
              <a:t>,</a:t>
            </a:r>
            <a:r>
              <a:rPr lang="zh-CN" altLang="en-US" sz="2000" dirty="0"/>
              <a:t>每根轨道面有 </a:t>
            </a:r>
            <a:r>
              <a:rPr lang="en-US" altLang="zh-CN" sz="2000" dirty="0"/>
              <a:t>1 </a:t>
            </a:r>
            <a:r>
              <a:rPr lang="zh-CN" altLang="en-US" sz="2000" dirty="0"/>
              <a:t>颗备份卫星）</a:t>
            </a:r>
            <a:endParaRPr lang="en-US" altLang="zh-CN" sz="2000" dirty="0"/>
          </a:p>
          <a:p>
            <a:pPr lvl="1" algn="just"/>
            <a:r>
              <a:rPr lang="zh-CN" altLang="en-US" sz="2000" dirty="0"/>
              <a:t>地面段称为 </a:t>
            </a:r>
            <a:r>
              <a:rPr lang="en-US" altLang="zh-CN" sz="2000" dirty="0"/>
              <a:t>ICONET</a:t>
            </a:r>
            <a:r>
              <a:rPr lang="zh-CN" altLang="en-US" sz="2000" dirty="0"/>
              <a:t>，与现有地面固定和移动通信网相联，构一个完整的天地结合的系统，利多模手机或其它终端实现随时随地的通信</a:t>
            </a:r>
            <a:endParaRPr lang="en-US" altLang="zh-CN" sz="2000" dirty="0"/>
          </a:p>
          <a:p>
            <a:pPr algn="just"/>
            <a:r>
              <a:rPr lang="zh-CN" altLang="en-US" sz="2400" dirty="0">
                <a:solidFill>
                  <a:srgbClr val="5B307E"/>
                </a:solidFill>
              </a:rPr>
              <a:t>低轨道卫星移动通信系统</a:t>
            </a:r>
            <a:endParaRPr lang="en-US" altLang="zh-CN" sz="2400" dirty="0">
              <a:solidFill>
                <a:srgbClr val="5B307E"/>
              </a:solidFill>
            </a:endParaRPr>
          </a:p>
          <a:p>
            <a:pPr lvl="1" algn="just"/>
            <a:r>
              <a:rPr lang="zh-CN" altLang="en-US" sz="2000" dirty="0"/>
              <a:t>例如：铱星系统由 </a:t>
            </a:r>
            <a:r>
              <a:rPr lang="en-US" altLang="zh-CN" sz="2000" dirty="0"/>
              <a:t>66 </a:t>
            </a:r>
            <a:r>
              <a:rPr lang="zh-CN" altLang="en-US" sz="2000" dirty="0"/>
              <a:t>颗低轨卫星组成的低轨卫星全球移动通信系统，全球覆盖包含两极地区</a:t>
            </a:r>
            <a:r>
              <a:rPr lang="en-US" altLang="zh-CN" sz="2000" dirty="0"/>
              <a:t>, </a:t>
            </a:r>
            <a:r>
              <a:rPr lang="zh-CN" altLang="en-US" sz="2000" dirty="0"/>
              <a:t>星上转发器采用先进的处理和交换技术，多点波束天线，且有星际链路</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400" y="5004013"/>
            <a:ext cx="1377165" cy="1377165"/>
          </a:xfrm>
          <a:prstGeom prst="rect">
            <a:avLst/>
          </a:prstGeom>
        </p:spPr>
      </p:pic>
      <p:sp>
        <p:nvSpPr>
          <p:cNvPr id="15" name="标题 1"/>
          <p:cNvSpPr>
            <a:spLocks noGrp="1"/>
          </p:cNvSpPr>
          <p:nvPr>
            <p:ph type="title"/>
          </p:nvPr>
        </p:nvSpPr>
        <p:spPr>
          <a:xfrm>
            <a:off x="1304937" y="447192"/>
            <a:ext cx="8220812" cy="879086"/>
          </a:xfrm>
        </p:spPr>
        <p:txBody>
          <a:bodyPr/>
          <a:lstStyle/>
          <a:p>
            <a:r>
              <a:rPr lang="zh-CN" altLang="en-US" sz="4000" dirty="0">
                <a:latin typeface="微软雅黑" panose="020B0503020204020204" pitchFamily="34" charset="-122"/>
                <a:ea typeface="微软雅黑" panose="020B0503020204020204" pitchFamily="34" charset="-122"/>
              </a:rPr>
              <a:t>卫星移动通信系统</a:t>
            </a:r>
            <a:r>
              <a:rPr lang="zh-CN" altLang="en-US" dirty="0">
                <a:latin typeface="微软雅黑" panose="020B0503020204020204" pitchFamily="34" charset="-122"/>
                <a:ea typeface="微软雅黑" panose="020B0503020204020204" pitchFamily="34" charset="-122"/>
              </a:rPr>
              <a:t>分类</a:t>
            </a:r>
            <a:endParaRPr lang="zh-CN" altLang="en-US" sz="4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t>卫星移动通信系统的组成</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99</a:t>
            </a:fld>
            <a:endParaRPr kumimoji="1" lang="zh-CN" alt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607" y="1813118"/>
            <a:ext cx="7993749" cy="380067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26644" y="1244212"/>
            <a:ext cx="11565355" cy="1137812"/>
          </a:xfrm>
          <a:prstGeom prst="rect">
            <a:avLst/>
          </a:prstGeom>
          <a:noFill/>
        </p:spPr>
        <p:txBody>
          <a:bodyPr wrap="square">
            <a:spAutoFit/>
          </a:bodyPr>
          <a:lstStyle/>
          <a:p>
            <a:pPr>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rPr>
              <a:t>卫星通信系统</a:t>
            </a:r>
            <a:r>
              <a:rPr lang="zh-CN" altLang="en-US" sz="2400" dirty="0">
                <a:latin typeface="微软雅黑" panose="020B0503020204020204" pitchFamily="34" charset="-122"/>
                <a:ea typeface="微软雅黑" panose="020B0503020204020204" pitchFamily="34" charset="-122"/>
              </a:rPr>
              <a:t>通常由地球站、通信卫星、跟踪遥测及指令系统和监控管理系统</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4大部分组成</a:t>
            </a:r>
          </a:p>
        </p:txBody>
      </p:sp>
      <p:sp>
        <p:nvSpPr>
          <p:cNvPr id="6" name="文本框 5"/>
          <p:cNvSpPr txBox="1"/>
          <p:nvPr/>
        </p:nvSpPr>
        <p:spPr>
          <a:xfrm>
            <a:off x="626644" y="5311852"/>
            <a:ext cx="11283705" cy="1208664"/>
          </a:xfrm>
          <a:prstGeom prst="rect">
            <a:avLst/>
          </a:prstGeom>
          <a:noFill/>
        </p:spPr>
        <p:txBody>
          <a:bodyPr wrap="square">
            <a:spAutoFit/>
          </a:bodyPr>
          <a:lstStyle/>
          <a:p>
            <a:pPr>
              <a:lnSpc>
                <a:spcPct val="160000"/>
              </a:lnSpc>
            </a:pPr>
            <a:r>
              <a:rPr lang="zh-CN" altLang="en-US" sz="2400" b="1" dirty="0">
                <a:solidFill>
                  <a:srgbClr val="7030A0"/>
                </a:solidFill>
                <a:latin typeface="微软雅黑" panose="020B0503020204020204" pitchFamily="34" charset="-122"/>
                <a:ea typeface="微软雅黑" panose="020B0503020204020204" pitchFamily="34" charset="-122"/>
              </a:rPr>
              <a:t>卫星通信线路</a:t>
            </a:r>
            <a:r>
              <a:rPr lang="zh-CN" altLang="en-US" sz="2400" dirty="0">
                <a:latin typeface="微软雅黑" panose="020B0503020204020204" pitchFamily="34" charset="-122"/>
                <a:ea typeface="微软雅黑" panose="020B0503020204020204" pitchFamily="34" charset="-122"/>
              </a:rPr>
              <a:t>，即两个地球站通过卫星进行通信的链路，是由发端地球站，上、下行无线传输路径和收端地球站组成的。</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U5YTk2NWU3OTRhNTU0YjZlNWE0ODExMjY4YzM0MT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20136</Words>
  <Application>Microsoft Macintosh PowerPoint</Application>
  <PresentationFormat>宽屏</PresentationFormat>
  <Paragraphs>2030</Paragraphs>
  <Slides>127</Slides>
  <Notes>45</Notes>
  <HiddenSlides>42</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127</vt:i4>
      </vt:variant>
    </vt:vector>
  </HeadingPairs>
  <TitlesOfParts>
    <vt:vector size="144" baseType="lpstr">
      <vt:lpstr>等线</vt:lpstr>
      <vt:lpstr>方正姚体</vt:lpstr>
      <vt:lpstr>黑体</vt:lpstr>
      <vt:lpstr>楷体</vt:lpstr>
      <vt:lpstr>隶书</vt:lpstr>
      <vt:lpstr>宋体</vt:lpstr>
      <vt:lpstr>微软雅黑</vt:lpstr>
      <vt:lpstr>Arial</vt:lpstr>
      <vt:lpstr>Symbol</vt:lpstr>
      <vt:lpstr>Times New Roman</vt:lpstr>
      <vt:lpstr>Wingdings</vt:lpstr>
      <vt:lpstr>Office 主题​​</vt:lpstr>
      <vt:lpstr>公式</vt:lpstr>
      <vt:lpstr>Equation</vt:lpstr>
      <vt:lpstr>图片</vt:lpstr>
      <vt:lpstr>Picture</vt:lpstr>
      <vt:lpstr>Document</vt:lpstr>
      <vt:lpstr>第二章 物理层</vt:lpstr>
      <vt:lpstr>本章目标</vt:lpstr>
      <vt:lpstr>本章内容</vt:lpstr>
      <vt:lpstr>物理层功能</vt:lpstr>
      <vt:lpstr>物理层接口特性</vt:lpstr>
      <vt:lpstr>物理层机械特性</vt:lpstr>
      <vt:lpstr>物理层电气特性</vt:lpstr>
      <vt:lpstr>物理层功能特性</vt:lpstr>
      <vt:lpstr>物理层过程特性 </vt:lpstr>
      <vt:lpstr>物理层常用标准</vt:lpstr>
      <vt:lpstr>物理层常用标准</vt:lpstr>
      <vt:lpstr>本章内容</vt:lpstr>
      <vt:lpstr>数据通信基本概念</vt:lpstr>
      <vt:lpstr>傅立叶分析 </vt:lpstr>
      <vt:lpstr>傅立叶分析 </vt:lpstr>
      <vt:lpstr>傅立叶分析 </vt:lpstr>
      <vt:lpstr>傅立叶分析 </vt:lpstr>
      <vt:lpstr>傅立叶分析 </vt:lpstr>
      <vt:lpstr>有限带宽信号</vt:lpstr>
      <vt:lpstr>有限带宽信号</vt:lpstr>
      <vt:lpstr>有限带宽信号</vt:lpstr>
      <vt:lpstr>信道的最大数据传输速率</vt:lpstr>
      <vt:lpstr>PowerPoint 演示文稿</vt:lpstr>
      <vt:lpstr>PowerPoint 演示文稿</vt:lpstr>
      <vt:lpstr>PowerPoint 演示文稿</vt:lpstr>
      <vt:lpstr>数据通信系统模型</vt:lpstr>
      <vt:lpstr>PowerPoint 演示文稿</vt:lpstr>
      <vt:lpstr>PowerPoint 演示文稿</vt:lpstr>
      <vt:lpstr>PowerPoint 演示文稿</vt:lpstr>
      <vt:lpstr>PowerPoint 演示文稿</vt:lpstr>
      <vt:lpstr>PowerPoint 演示文稿</vt:lpstr>
      <vt:lpstr>PowerPoint 演示文稿</vt:lpstr>
      <vt:lpstr>传输方式</vt:lpstr>
      <vt:lpstr>PowerPoint 演示文稿</vt:lpstr>
      <vt:lpstr>PowerPoint 演示文稿</vt:lpstr>
      <vt:lpstr>PowerPoint 演示文稿</vt:lpstr>
      <vt:lpstr>数据编码技术</vt:lpstr>
      <vt:lpstr>数据编码技术</vt:lpstr>
      <vt:lpstr>数据编码技术</vt:lpstr>
      <vt:lpstr>频带传输</vt:lpstr>
      <vt:lpstr>频带传输</vt:lpstr>
      <vt:lpstr>频带传输</vt:lpstr>
      <vt:lpstr>传输损伤</vt:lpstr>
      <vt:lpstr>传输损伤</vt:lpstr>
      <vt:lpstr>性能度量</vt:lpstr>
      <vt:lpstr>性能度量</vt:lpstr>
      <vt:lpstr>性能度量</vt:lpstr>
      <vt:lpstr>性能度量</vt:lpstr>
      <vt:lpstr>性能度量</vt:lpstr>
      <vt:lpstr>传输质量</vt:lpstr>
      <vt:lpstr>传输质量</vt:lpstr>
      <vt:lpstr>本章内容</vt:lpstr>
      <vt:lpstr>传输介质分类</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本章内容</vt:lpstr>
      <vt:lpstr>无线通信基本概念</vt:lpstr>
      <vt:lpstr>无线信号传输</vt:lpstr>
      <vt:lpstr> 无线电频谱</vt:lpstr>
      <vt:lpstr>无线信道</vt:lpstr>
      <vt:lpstr>卫星通信的基本概念</vt:lpstr>
      <vt:lpstr>卫星通信的基本概念</vt:lpstr>
      <vt:lpstr>卫星通信的基本概念</vt:lpstr>
      <vt:lpstr>卫星通信的基本概念</vt:lpstr>
      <vt:lpstr>卫星通信的基本概念</vt:lpstr>
      <vt:lpstr>卫星通信的历史起源</vt:lpstr>
      <vt:lpstr>卫星移动通信系统分类</vt:lpstr>
      <vt:lpstr>卫星移动通信系统分类</vt:lpstr>
      <vt:lpstr>卫星移动通信系统的组成</vt:lpstr>
      <vt:lpstr>同步轨道卫星系统（GEO）</vt:lpstr>
      <vt:lpstr>同步轨道卫星系统（GEO）</vt:lpstr>
      <vt:lpstr>低轨道卫星系统（LEO）</vt:lpstr>
      <vt:lpstr>典型的低轨道卫星系统（LEO）</vt:lpstr>
      <vt:lpstr>典型的低轨道卫星系统（LEO）</vt:lpstr>
      <vt:lpstr>典型的低轨道卫星系统（LEO）</vt:lpstr>
      <vt:lpstr>典型的低轨道卫星系统（LEO）</vt:lpstr>
      <vt:lpstr>典型的低轨道卫星系统（LEO）</vt:lpstr>
      <vt:lpstr>典型的低轨道卫星系统（LEO）</vt:lpstr>
      <vt:lpstr>典型的低轨道卫星系统（LEO）</vt:lpstr>
      <vt:lpstr>典型的低轨道卫星系统（LEO）</vt:lpstr>
      <vt:lpstr>典型的低轨道卫星系统（LEO）</vt:lpstr>
      <vt:lpstr>无线通信系统：从1G到6G</vt:lpstr>
      <vt:lpstr>本章内容</vt:lpstr>
      <vt:lpstr>什么是复用技术？</vt:lpstr>
      <vt:lpstr>频分复用(FDM)</vt:lpstr>
      <vt:lpstr>时分复用(TDM)</vt:lpstr>
      <vt:lpstr>时分复用(TDM）</vt:lpstr>
      <vt:lpstr>统计时分复用 (STDM)</vt:lpstr>
      <vt:lpstr>波分复用(WDM)</vt:lpstr>
      <vt:lpstr>码分复用(CDMA)</vt:lpstr>
      <vt:lpstr>码片序列的正交关系 </vt:lpstr>
      <vt:lpstr>码分复用举例</vt:lpstr>
      <vt:lpstr>PowerPoint 演示文稿</vt:lpstr>
      <vt:lpstr>码片序列实现了扩频</vt:lpstr>
      <vt:lpstr>正交频分复用(OFDM)</vt:lpstr>
      <vt:lpstr>空分复用(SDM)</vt:lpstr>
      <vt:lpstr>致谢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Jiawei</cp:lastModifiedBy>
  <cp:revision>766</cp:revision>
  <dcterms:created xsi:type="dcterms:W3CDTF">2021-01-06T05:35:00Z</dcterms:created>
  <dcterms:modified xsi:type="dcterms:W3CDTF">2025-06-21T15:16:51Z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516E19D7DBF34B6089BAA3CC4E755719</vt:lpwstr>
  </property>
  <property fmtid="{D5CDD505-2E9C-101B-9397-08002B2CF9AE}" pid="3" name="KSOProductBuildVer">
    <vt:lpwstr>2052-11.1.0.11830</vt:lpwstr>
  </property>
</Properties>
</file>